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1" r:id="rId2"/>
    <p:sldId id="286" r:id="rId3"/>
    <p:sldId id="306" r:id="rId4"/>
    <p:sldId id="305" r:id="rId5"/>
    <p:sldId id="300" r:id="rId6"/>
    <p:sldId id="301" r:id="rId7"/>
    <p:sldId id="307" r:id="rId8"/>
    <p:sldId id="303" r:id="rId9"/>
    <p:sldId id="304" r:id="rId10"/>
  </p:sldIdLst>
  <p:sldSz cx="9144000" cy="6858000" type="screen4x3"/>
  <p:notesSz cx="7102475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251D"/>
    <a:srgbClr val="FF3300"/>
    <a:srgbClr val="808080"/>
    <a:srgbClr val="FF9933"/>
    <a:srgbClr val="92D050"/>
    <a:srgbClr val="C00000"/>
    <a:srgbClr val="EF636D"/>
    <a:srgbClr val="E46C0A"/>
    <a:srgbClr val="000000"/>
    <a:srgbClr val="D996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27" autoAdjust="0"/>
    <p:restoredTop sz="92540" autoAdjust="0"/>
  </p:normalViewPr>
  <p:slideViewPr>
    <p:cSldViewPr snapToGrid="0">
      <p:cViewPr>
        <p:scale>
          <a:sx n="88" d="100"/>
          <a:sy n="88" d="100"/>
        </p:scale>
        <p:origin x="1406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02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312440C9-B3DD-4791-8DD8-CA4C46AF0412}" type="datetimeFigureOut">
              <a:rPr lang="ru-RU" smtClean="0"/>
              <a:pPr/>
              <a:t>28.06.2018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10248" y="4861441"/>
            <a:ext cx="5681980" cy="4605576"/>
          </a:xfrm>
          <a:prstGeom prst="rect">
            <a:avLst/>
          </a:prstGeom>
        </p:spPr>
        <p:txBody>
          <a:bodyPr vert="horz" lIns="99066" tIns="49533" rIns="99066" bIns="4953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3092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9BBD8FCF-C2C1-43B6-BD33-9296B971FE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322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D8FCF-C2C1-43B6-BD33-9296B971FEFE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926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D8FCF-C2C1-43B6-BD33-9296B971FEFE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179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Каштанова Дарья\2013\презентация компании\фото экспертов и картинки для презентации\header_image.jpg"/>
          <p:cNvPicPr>
            <a:picLocks noChangeAspect="1" noChangeArrowheads="1"/>
          </p:cNvPicPr>
          <p:nvPr/>
        </p:nvPicPr>
        <p:blipFill>
          <a:blip r:embed="rId3" cstate="print"/>
          <a:srcRect r="66555" b="22656"/>
          <a:stretch>
            <a:fillRect/>
          </a:stretch>
        </p:blipFill>
        <p:spPr bwMode="auto">
          <a:xfrm>
            <a:off x="0" y="2075542"/>
            <a:ext cx="9144000" cy="4782458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1" name="TextBox 10"/>
          <p:cNvSpPr txBox="1"/>
          <p:nvPr/>
        </p:nvSpPr>
        <p:spPr>
          <a:xfrm>
            <a:off x="1428728" y="48366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477162" y="3943096"/>
            <a:ext cx="7992888" cy="8286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Impact investing</a:t>
            </a:r>
            <a:endParaRPr lang="ru-RU" sz="2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5827" y="4508752"/>
            <a:ext cx="6955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400" i="1" dirty="0">
                <a:solidFill>
                  <a:schemeClr val="bg1"/>
                </a:solidFill>
              </a:rPr>
              <a:t>«воплотить свои ценности в своих инвестициях»</a:t>
            </a:r>
            <a:endParaRPr lang="ru-RU" sz="2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D:\Каштанова Дарья\2013\презентация компании\фото экспертов и картинки для презентации\header_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0306"/>
            <a:ext cx="9144000" cy="2035865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1723221"/>
            <a:ext cx="9144000" cy="4464675"/>
          </a:xfrm>
          <a:prstGeom prst="rect">
            <a:avLst/>
          </a:prstGeom>
          <a:solidFill>
            <a:srgbClr val="D9D9D9">
              <a:alpha val="50196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9431" cy="2023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421415" y="2648159"/>
            <a:ext cx="845165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 smtClean="0">
                <a:solidFill>
                  <a:srgbClr val="DA251D"/>
                </a:solidFill>
                <a:latin typeface="Arial" pitchFamily="34" charset="0"/>
                <a:cs typeface="Arial" pitchFamily="34" charset="0"/>
              </a:rPr>
              <a:t>200</a:t>
            </a:r>
            <a:r>
              <a:rPr lang="ru-RU" sz="4000" b="1" dirty="0">
                <a:solidFill>
                  <a:srgbClr val="DA251D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en-US" sz="4000" b="1" dirty="0" smtClean="0">
                <a:solidFill>
                  <a:srgbClr val="DA251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700" dirty="0"/>
              <a:t>Фонд Рокфеллера на вилле в </a:t>
            </a:r>
            <a:r>
              <a:rPr lang="ru-RU" sz="2700" dirty="0" err="1"/>
              <a:t>Белладжо</a:t>
            </a:r>
            <a:r>
              <a:rPr lang="ru-RU" sz="2700" dirty="0"/>
              <a:t> </a:t>
            </a:r>
            <a:r>
              <a:rPr lang="ru-RU" sz="2700" dirty="0" smtClean="0"/>
              <a:t>в </a:t>
            </a:r>
            <a:r>
              <a:rPr lang="ru-RU" sz="2700" dirty="0"/>
              <a:t>Италии собрал экспертов и бизнесменов чтобы обсудить </a:t>
            </a:r>
            <a:r>
              <a:rPr lang="ru-RU" sz="2700" b="1" dirty="0">
                <a:solidFill>
                  <a:srgbClr val="DA251D"/>
                </a:solidFill>
              </a:rPr>
              <a:t>вопрос создания </a:t>
            </a:r>
            <a:r>
              <a:rPr lang="ru-RU" sz="2700" b="1" dirty="0" err="1">
                <a:solidFill>
                  <a:srgbClr val="DA251D"/>
                </a:solidFill>
              </a:rPr>
              <a:t>мировои</a:t>
            </a:r>
            <a:r>
              <a:rPr lang="ru-RU" sz="2700" b="1" dirty="0">
                <a:solidFill>
                  <a:srgbClr val="DA251D"/>
                </a:solidFill>
              </a:rPr>
              <a:t>̆ индустрии коммерческого инвестирования в решение социальных и экологических проблем.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421415" y="4434350"/>
            <a:ext cx="84516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/>
              <a:t>В результате </a:t>
            </a:r>
            <a:r>
              <a:rPr lang="ru-RU" sz="2400" dirty="0" smtClean="0"/>
              <a:t>была </a:t>
            </a:r>
            <a:r>
              <a:rPr lang="ru-RU" sz="2400" dirty="0"/>
              <a:t>разработана концепция «</a:t>
            </a:r>
            <a:r>
              <a:rPr lang="ru-RU" sz="2400" dirty="0" err="1"/>
              <a:t>Impact</a:t>
            </a:r>
            <a:r>
              <a:rPr lang="ru-RU" sz="2400" dirty="0"/>
              <a:t> </a:t>
            </a:r>
            <a:r>
              <a:rPr lang="ru-RU" sz="2400" dirty="0" err="1"/>
              <a:t>Investing</a:t>
            </a:r>
            <a:r>
              <a:rPr lang="ru-RU" sz="2400" dirty="0"/>
              <a:t>». Через </a:t>
            </a:r>
            <a:r>
              <a:rPr lang="ru-RU" sz="2400" dirty="0" smtClean="0"/>
              <a:t>год Фонд Рокфеллера </a:t>
            </a:r>
            <a:r>
              <a:rPr lang="ru-RU" sz="2400" b="1" dirty="0" smtClean="0">
                <a:solidFill>
                  <a:srgbClr val="DA251D"/>
                </a:solidFill>
              </a:rPr>
              <a:t>учредил «</a:t>
            </a:r>
            <a:r>
              <a:rPr lang="en-US" sz="2400" b="1" dirty="0" smtClean="0">
                <a:solidFill>
                  <a:srgbClr val="DA251D"/>
                </a:solidFill>
              </a:rPr>
              <a:t>Impact Investing Initiative</a:t>
            </a:r>
            <a:r>
              <a:rPr lang="ru-RU" sz="2400" b="1" dirty="0" smtClean="0">
                <a:solidFill>
                  <a:srgbClr val="DA251D"/>
                </a:solidFill>
              </a:rPr>
              <a:t>», выделив 40 000 000 </a:t>
            </a:r>
            <a:r>
              <a:rPr lang="en-US" sz="2400" b="1" dirty="0" err="1" smtClean="0">
                <a:solidFill>
                  <a:srgbClr val="DA251D"/>
                </a:solidFill>
              </a:rPr>
              <a:t>usd</a:t>
            </a:r>
            <a:endParaRPr lang="ru-RU" sz="2400" b="1" dirty="0">
              <a:solidFill>
                <a:srgbClr val="DA251D"/>
              </a:solidFill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7594598" y="5994403"/>
            <a:ext cx="1302909" cy="867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500" b="1" dirty="0">
                <a:solidFill>
                  <a:srgbClr val="DA251D"/>
                </a:solidFill>
                <a:latin typeface="Arial" pitchFamily="34" charset="0"/>
                <a:cs typeface="Arial" pitchFamily="34" charset="0"/>
              </a:rPr>
              <a:t>zen.by</a:t>
            </a:r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</a:t>
            </a:r>
            <a:r>
              <a:rPr lang="en-US" sz="25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     </a:t>
            </a:r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</a:t>
            </a:r>
            <a:endParaRPr lang="ru-RU" sz="25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149" y="6150691"/>
            <a:ext cx="1148163" cy="55523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119153" y="1409617"/>
            <a:ext cx="47844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«воплотить свои ценности в своих инвестициях</a:t>
            </a:r>
            <a:r>
              <a:rPr lang="ru-RU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»</a:t>
            </a:r>
            <a:endParaRPr lang="ru-RU" sz="1600" i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44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1723221"/>
            <a:ext cx="9144000" cy="4464675"/>
          </a:xfrm>
          <a:prstGeom prst="rect">
            <a:avLst/>
          </a:prstGeom>
          <a:solidFill>
            <a:srgbClr val="D9D9D9">
              <a:alpha val="50196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9431" cy="2023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421415" y="2195303"/>
            <a:ext cx="845165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 smtClean="0">
                <a:solidFill>
                  <a:srgbClr val="DA251D"/>
                </a:solidFill>
                <a:latin typeface="Arial" pitchFamily="34" charset="0"/>
                <a:cs typeface="Arial" pitchFamily="34" charset="0"/>
              </a:rPr>
              <a:t>200</a:t>
            </a:r>
            <a:r>
              <a:rPr lang="ru-RU" sz="4000" b="1" dirty="0" smtClean="0">
                <a:solidFill>
                  <a:srgbClr val="DA251D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en-US" sz="4000" b="1" dirty="0" smtClean="0">
                <a:solidFill>
                  <a:srgbClr val="DA251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700" dirty="0" smtClean="0"/>
              <a:t>Мировой экономический кризис обострил проблему нехватки благотворительных денег.  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421415" y="3519950"/>
            <a:ext cx="84516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/>
              <a:t>Деньги есть у  инвесторов, но Собственники денег готовы их дать только </a:t>
            </a:r>
            <a:r>
              <a:rPr lang="ru-RU" sz="2400" dirty="0" smtClean="0"/>
              <a:t>если </a:t>
            </a:r>
            <a:r>
              <a:rPr lang="ru-RU" sz="2400" b="1" dirty="0" smtClean="0">
                <a:solidFill>
                  <a:srgbClr val="DA251D"/>
                </a:solidFill>
              </a:rPr>
              <a:t>деньги останутся </a:t>
            </a:r>
            <a:r>
              <a:rPr lang="ru-RU" sz="2400" b="1" dirty="0">
                <a:solidFill>
                  <a:srgbClr val="DA251D"/>
                </a:solidFill>
              </a:rPr>
              <a:t>инвестициями</a:t>
            </a: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7594598" y="5994403"/>
            <a:ext cx="1302909" cy="867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500" b="1" dirty="0">
                <a:solidFill>
                  <a:srgbClr val="DA251D"/>
                </a:solidFill>
                <a:latin typeface="Arial" pitchFamily="34" charset="0"/>
                <a:cs typeface="Arial" pitchFamily="34" charset="0"/>
              </a:rPr>
              <a:t>zen.by</a:t>
            </a:r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</a:t>
            </a:r>
            <a:r>
              <a:rPr lang="en-US" sz="25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     </a:t>
            </a:r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</a:t>
            </a:r>
            <a:endParaRPr lang="ru-RU" sz="25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149" y="6150691"/>
            <a:ext cx="1148163" cy="55523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119153" y="1409617"/>
            <a:ext cx="47844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«воплотить свои ценности в своих инвестициях</a:t>
            </a:r>
            <a:r>
              <a:rPr lang="ru-RU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»</a:t>
            </a:r>
            <a:endParaRPr lang="ru-RU" sz="1600" i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70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Рисунок 9" descr="ÐÐ°ÑÑÐ¸Ð½ÐºÐ¸ Ð¿Ð¾ Ð·Ð°Ð¿ÑÐ¾ÑÑ ÑÐ°Ð·Ð²Ð¸Ð»ÐºÐ° Ð´Ð¾ÑÐ¾Ð³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009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1723221"/>
            <a:ext cx="9144000" cy="4464675"/>
          </a:xfrm>
          <a:prstGeom prst="rect">
            <a:avLst/>
          </a:prstGeom>
          <a:solidFill>
            <a:srgbClr val="D9D9D9">
              <a:alpha val="50196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9431" cy="2023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421415" y="3271791"/>
            <a:ext cx="845165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 smtClean="0">
                <a:solidFill>
                  <a:srgbClr val="DA251D"/>
                </a:solidFill>
                <a:latin typeface="Arial" pitchFamily="34" charset="0"/>
                <a:cs typeface="Arial" pitchFamily="34" charset="0"/>
              </a:rPr>
              <a:t>2009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700" dirty="0" err="1" smtClean="0"/>
              <a:t>деи</a:t>
            </a:r>
            <a:r>
              <a:rPr lang="ru-RU" sz="2700" dirty="0" err="1"/>
              <a:t>̆ствует</a:t>
            </a:r>
            <a:r>
              <a:rPr lang="ru-RU" sz="2700" dirty="0"/>
              <a:t> Глобальная сеть </a:t>
            </a:r>
            <a:r>
              <a:rPr lang="ru-RU" sz="2700" dirty="0" err="1"/>
              <a:t>Impact</a:t>
            </a:r>
            <a:r>
              <a:rPr lang="ru-RU" sz="2700" dirty="0"/>
              <a:t> </a:t>
            </a:r>
            <a:r>
              <a:rPr lang="ru-RU" sz="2700" dirty="0" err="1"/>
              <a:t>Investing</a:t>
            </a:r>
            <a:r>
              <a:rPr lang="ru-RU" sz="2700" dirty="0"/>
              <a:t> (GIIN) под руководством J.P. </a:t>
            </a:r>
            <a:r>
              <a:rPr lang="ru-RU" sz="2700" dirty="0" err="1"/>
              <a:t>Morgan</a:t>
            </a:r>
            <a:r>
              <a:rPr lang="ru-RU" sz="2700" dirty="0"/>
              <a:t>, </a:t>
            </a:r>
            <a:r>
              <a:rPr lang="ru-RU" sz="2700" dirty="0" err="1"/>
              <a:t>Credit</a:t>
            </a:r>
            <a:r>
              <a:rPr lang="ru-RU" sz="2700" dirty="0"/>
              <a:t> </a:t>
            </a:r>
            <a:r>
              <a:rPr lang="ru-RU" sz="2700" dirty="0" err="1"/>
              <a:t>Suisse</a:t>
            </a:r>
            <a:r>
              <a:rPr lang="ru-RU" sz="2700" dirty="0"/>
              <a:t>, </a:t>
            </a:r>
            <a:r>
              <a:rPr lang="ru-RU" sz="2700" dirty="0" err="1"/>
              <a:t>Deutsche</a:t>
            </a:r>
            <a:r>
              <a:rPr lang="ru-RU" sz="2700" dirty="0"/>
              <a:t> </a:t>
            </a:r>
            <a:r>
              <a:rPr lang="ru-RU" sz="2700" dirty="0" err="1"/>
              <a:t>Bank</a:t>
            </a:r>
            <a:r>
              <a:rPr lang="ru-RU" sz="2700" dirty="0"/>
              <a:t>, </a:t>
            </a:r>
            <a:r>
              <a:rPr lang="ru-RU" sz="2700" dirty="0" err="1"/>
              <a:t>Goldman</a:t>
            </a:r>
            <a:r>
              <a:rPr lang="ru-RU" sz="2700" dirty="0"/>
              <a:t> </a:t>
            </a:r>
            <a:r>
              <a:rPr lang="ru-RU" sz="2700" dirty="0" err="1"/>
              <a:t>Sachs</a:t>
            </a:r>
            <a:r>
              <a:rPr lang="ru-RU" sz="2700" dirty="0"/>
              <a:t>, </a:t>
            </a:r>
            <a:r>
              <a:rPr lang="ru-RU" sz="2700" dirty="0" err="1"/>
              <a:t>Morgan</a:t>
            </a:r>
            <a:r>
              <a:rPr lang="ru-RU" sz="2700" dirty="0"/>
              <a:t> </a:t>
            </a:r>
            <a:r>
              <a:rPr lang="ru-RU" sz="2700" dirty="0" err="1"/>
              <a:t>Stanley</a:t>
            </a:r>
            <a:r>
              <a:rPr lang="ru-RU" sz="2700" dirty="0"/>
              <a:t>, </a:t>
            </a:r>
            <a:r>
              <a:rPr lang="ru-RU" sz="2700" dirty="0" err="1"/>
              <a:t>Prudential</a:t>
            </a:r>
            <a:r>
              <a:rPr lang="ru-RU" sz="2700" dirty="0"/>
              <a:t>, UBS, а также ведущие благотворительные фонды, частные фирмы и государственные ведомства</a:t>
            </a:r>
            <a:r>
              <a:rPr lang="ru-RU" sz="2700" dirty="0"/>
              <a:t> </a:t>
            </a:r>
            <a:r>
              <a:rPr lang="en-US" sz="2700" dirty="0" smtClean="0"/>
              <a:t> + </a:t>
            </a:r>
            <a:r>
              <a:rPr lang="ru-RU" sz="2700" dirty="0" smtClean="0"/>
              <a:t>американская </a:t>
            </a:r>
            <a:r>
              <a:rPr lang="ru-RU" sz="2700" dirty="0"/>
              <a:t>правительственная Корпорация частных зарубежных инвестиций (OPIC), Агентство по международному развитию (USAID), Администрация по делам малого бизнеса США (SBA)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7594598" y="5994403"/>
            <a:ext cx="1302909" cy="867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500" b="1" dirty="0" smtClean="0">
                <a:solidFill>
                  <a:srgbClr val="DA251D"/>
                </a:solidFill>
                <a:latin typeface="Arial" pitchFamily="34" charset="0"/>
                <a:cs typeface="Arial" pitchFamily="34" charset="0"/>
              </a:rPr>
              <a:t>zen.by</a:t>
            </a:r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</a:t>
            </a:r>
            <a:r>
              <a:rPr lang="en-US" sz="25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     </a:t>
            </a:r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</a:t>
            </a:r>
            <a:endParaRPr lang="ru-RU" sz="25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149" y="6150691"/>
            <a:ext cx="1148163" cy="55523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19153" y="1409617"/>
            <a:ext cx="47844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«воплотить свои ценности в своих инвестициях</a:t>
            </a:r>
            <a:r>
              <a:rPr lang="ru-RU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»</a:t>
            </a:r>
            <a:endParaRPr lang="ru-RU" sz="1600" i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43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1723221"/>
            <a:ext cx="9144000" cy="4464675"/>
          </a:xfrm>
          <a:prstGeom prst="rect">
            <a:avLst/>
          </a:prstGeom>
          <a:solidFill>
            <a:srgbClr val="D9D9D9">
              <a:alpha val="50196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9431" cy="2023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4" name="TextBox 3"/>
          <p:cNvSpPr txBox="1"/>
          <p:nvPr/>
        </p:nvSpPr>
        <p:spPr>
          <a:xfrm>
            <a:off x="4119153" y="1409617"/>
            <a:ext cx="47844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«воплотить свои ценности в своих инвестициях</a:t>
            </a:r>
            <a:r>
              <a:rPr lang="ru-RU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»</a:t>
            </a:r>
            <a:endParaRPr lang="ru-RU" sz="1600" i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346174" y="2179779"/>
            <a:ext cx="845165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 smtClean="0">
                <a:solidFill>
                  <a:srgbClr val="DA251D"/>
                </a:solidFill>
                <a:latin typeface="Arial" pitchFamily="34" charset="0"/>
                <a:cs typeface="Arial" pitchFamily="34" charset="0"/>
              </a:rPr>
              <a:t>2013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700" b="1" dirty="0" smtClean="0">
                <a:solidFill>
                  <a:srgbClr val="DA251D"/>
                </a:solidFill>
              </a:rPr>
              <a:t>каждый 9 доллар </a:t>
            </a:r>
            <a:r>
              <a:rPr lang="ru-RU" sz="2700" dirty="0" smtClean="0"/>
              <a:t>инвестируется под бр</a:t>
            </a:r>
            <a:r>
              <a:rPr lang="ru-RU" sz="2700" dirty="0"/>
              <a:t>е</a:t>
            </a:r>
            <a:r>
              <a:rPr lang="ru-RU" sz="2700" dirty="0" smtClean="0"/>
              <a:t>ндом </a:t>
            </a:r>
            <a:r>
              <a:rPr lang="en-US" sz="2700" b="1" dirty="0" smtClean="0">
                <a:solidFill>
                  <a:srgbClr val="DA251D"/>
                </a:solidFill>
              </a:rPr>
              <a:t>impact investing</a:t>
            </a:r>
            <a:endParaRPr lang="ru-RU" sz="2400" b="1" dirty="0">
              <a:solidFill>
                <a:srgbClr val="DA251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7594598" y="5994403"/>
            <a:ext cx="1302909" cy="867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500" b="1" dirty="0" smtClean="0">
                <a:solidFill>
                  <a:srgbClr val="DA251D"/>
                </a:solidFill>
                <a:latin typeface="Arial" pitchFamily="34" charset="0"/>
                <a:cs typeface="Arial" pitchFamily="34" charset="0"/>
              </a:rPr>
              <a:t>zen.by</a:t>
            </a:r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</a:t>
            </a:r>
            <a:r>
              <a:rPr lang="en-US" sz="25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     </a:t>
            </a:r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</a:t>
            </a:r>
            <a:endParaRPr lang="ru-RU" sz="25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149" y="6150691"/>
            <a:ext cx="1148163" cy="555231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353889" y="3636383"/>
            <a:ext cx="84516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 smtClean="0">
                <a:solidFill>
                  <a:srgbClr val="DA251D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4000" b="1" dirty="0" smtClean="0">
                <a:solidFill>
                  <a:srgbClr val="DA251D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700" b="1" dirty="0" smtClean="0">
                <a:solidFill>
                  <a:srgbClr val="DA251D"/>
                </a:solidFill>
              </a:rPr>
              <a:t>каждый 6 доллар </a:t>
            </a:r>
            <a:r>
              <a:rPr lang="ru-RU" sz="2700" dirty="0" smtClean="0"/>
              <a:t>инвестируется под брендом </a:t>
            </a:r>
            <a:r>
              <a:rPr lang="en-US" sz="2700" b="1" dirty="0" smtClean="0">
                <a:solidFill>
                  <a:srgbClr val="DA251D"/>
                </a:solidFill>
              </a:rPr>
              <a:t>impact investing</a:t>
            </a:r>
            <a:endParaRPr lang="ru-RU" sz="2700" b="1" dirty="0" smtClean="0">
              <a:solidFill>
                <a:srgbClr val="DA251D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3889" y="4596499"/>
            <a:ext cx="83721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latin typeface="Arial" pitchFamily="34" charset="0"/>
                <a:cs typeface="Arial" pitchFamily="34" charset="0"/>
              </a:rPr>
              <a:t>объем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инвестиций </a:t>
            </a:r>
            <a:r>
              <a:rPr lang="ru-RU" sz="2800" b="1" dirty="0" err="1">
                <a:solidFill>
                  <a:srgbClr val="DA251D"/>
                </a:solidFill>
                <a:latin typeface="Arial" pitchFamily="34" charset="0"/>
                <a:cs typeface="Arial" pitchFamily="34" charset="0"/>
              </a:rPr>
              <a:t>ок</a:t>
            </a:r>
            <a:r>
              <a:rPr lang="ru-RU" sz="2800" b="1" dirty="0">
                <a:solidFill>
                  <a:srgbClr val="DA251D"/>
                </a:solidFill>
                <a:latin typeface="Arial" pitchFamily="34" charset="0"/>
                <a:cs typeface="Arial" pitchFamily="34" charset="0"/>
              </a:rPr>
              <a:t> 7 000 000 000 000 </a:t>
            </a:r>
            <a:r>
              <a:rPr lang="en-US" sz="2800" b="1" dirty="0" err="1">
                <a:solidFill>
                  <a:srgbClr val="DA251D"/>
                </a:solidFill>
                <a:latin typeface="Arial" pitchFamily="34" charset="0"/>
                <a:cs typeface="Arial" pitchFamily="34" charset="0"/>
              </a:rPr>
              <a:t>usd</a:t>
            </a:r>
            <a:r>
              <a:rPr lang="ru-RU" sz="2800" b="1" dirty="0">
                <a:solidFill>
                  <a:srgbClr val="DA251D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400" b="1" dirty="0">
              <a:solidFill>
                <a:srgbClr val="DA251D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98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1723221"/>
            <a:ext cx="9144000" cy="4464675"/>
          </a:xfrm>
          <a:prstGeom prst="rect">
            <a:avLst/>
          </a:prstGeom>
          <a:solidFill>
            <a:srgbClr val="D9D9D9">
              <a:alpha val="50196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9431" cy="2023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4" name="TextBox 3"/>
          <p:cNvSpPr txBox="1"/>
          <p:nvPr/>
        </p:nvSpPr>
        <p:spPr>
          <a:xfrm>
            <a:off x="4119153" y="1409617"/>
            <a:ext cx="47844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«воплотить свои ценности в своих инвестициях</a:t>
            </a:r>
            <a:r>
              <a:rPr lang="ru-RU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»</a:t>
            </a:r>
            <a:endParaRPr lang="ru-RU" sz="1600" i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7594598" y="5994403"/>
            <a:ext cx="1302909" cy="867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500" b="1" dirty="0" smtClean="0">
                <a:solidFill>
                  <a:srgbClr val="DA251D"/>
                </a:solidFill>
                <a:latin typeface="Arial" pitchFamily="34" charset="0"/>
                <a:cs typeface="Arial" pitchFamily="34" charset="0"/>
              </a:rPr>
              <a:t>zen.by</a:t>
            </a:r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</a:t>
            </a:r>
            <a:r>
              <a:rPr lang="en-US" sz="25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     </a:t>
            </a:r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</a:t>
            </a:r>
            <a:endParaRPr lang="ru-RU" sz="25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149" y="6150691"/>
            <a:ext cx="1148163" cy="555231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353889" y="3279326"/>
            <a:ext cx="84516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/>
              <a:t>Социально-преобразующие </a:t>
            </a:r>
            <a:r>
              <a:rPr lang="ru-RU" sz="2400" b="1" dirty="0"/>
              <a:t>инвестиции (инвестиции воздействия, </a:t>
            </a:r>
            <a:r>
              <a:rPr lang="ru-RU" sz="2400" b="1" dirty="0" err="1"/>
              <a:t>импакт</a:t>
            </a:r>
            <a:r>
              <a:rPr lang="ru-RU" sz="2400" b="1" dirty="0"/>
              <a:t>-инвестиции)</a:t>
            </a:r>
            <a:r>
              <a:rPr lang="ru-RU" sz="2400" dirty="0"/>
              <a:t> </a:t>
            </a:r>
            <a:r>
              <a:rPr lang="ru-RU" sz="2400" dirty="0" smtClean="0"/>
              <a:t>  - инвестиции в </a:t>
            </a:r>
            <a:r>
              <a:rPr lang="ru-RU" sz="2400" dirty="0"/>
              <a:t>компании, организации и фонды </a:t>
            </a:r>
            <a:r>
              <a:rPr lang="ru-RU" sz="2400" b="1" dirty="0">
                <a:solidFill>
                  <a:srgbClr val="DA251D"/>
                </a:solidFill>
              </a:rPr>
              <a:t>с целью создания измеримого</a:t>
            </a:r>
            <a:r>
              <a:rPr lang="ru-RU" sz="2400" dirty="0"/>
              <a:t>, </a:t>
            </a:r>
            <a:r>
              <a:rPr lang="ru-RU" sz="2400" b="1" dirty="0">
                <a:solidFill>
                  <a:srgbClr val="DA251D"/>
                </a:solidFill>
              </a:rPr>
              <a:t>общественно или экологически полезного воздействия</a:t>
            </a:r>
            <a:r>
              <a:rPr lang="ru-RU" sz="2400" dirty="0"/>
              <a:t>, </a:t>
            </a:r>
            <a:r>
              <a:rPr lang="ru-RU" sz="2400" b="1" dirty="0">
                <a:solidFill>
                  <a:srgbClr val="DA251D"/>
                </a:solidFill>
              </a:rPr>
              <a:t>а также для получения финансовой отдачи</a:t>
            </a:r>
            <a:r>
              <a:rPr lang="ru-RU" sz="2400" dirty="0"/>
              <a:t>»</a:t>
            </a:r>
            <a:endParaRPr lang="ru-RU" sz="1100" b="1" dirty="0" smtClean="0">
              <a:solidFill>
                <a:srgbClr val="DA25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06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9431" cy="2023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1" name="Рисунок 10" descr="бланк ЦУП 2009"/>
          <p:cNvPicPr/>
          <p:nvPr/>
        </p:nvPicPr>
        <p:blipFill>
          <a:blip r:embed="rId3" cstate="print"/>
          <a:srcRect l="51439"/>
          <a:stretch>
            <a:fillRect/>
          </a:stretch>
        </p:blipFill>
        <p:spPr bwMode="auto">
          <a:xfrm>
            <a:off x="367390" y="2033430"/>
            <a:ext cx="1740084" cy="667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34" y="4105222"/>
            <a:ext cx="1733040" cy="25233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33" y="2753358"/>
            <a:ext cx="1733041" cy="122031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119153" y="1409617"/>
            <a:ext cx="47844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i="1" dirty="0">
                <a:solidFill>
                  <a:srgbClr val="DA251D"/>
                </a:solidFill>
              </a:rPr>
              <a:t>«воплотить свои ценности в своих инвестициях</a:t>
            </a:r>
            <a:r>
              <a:rPr lang="ru-RU" sz="1600" i="1" dirty="0" smtClean="0">
                <a:solidFill>
                  <a:srgbClr val="DA251D"/>
                </a:solidFill>
              </a:rPr>
              <a:t>»</a:t>
            </a:r>
            <a:endParaRPr lang="ru-RU" sz="1600" i="1" dirty="0">
              <a:solidFill>
                <a:srgbClr val="DA251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86743" y="2017201"/>
            <a:ext cx="59740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Частный Центр поддержки предпринимательства с 2009г</a:t>
            </a:r>
            <a:r>
              <a:rPr lang="en-US" dirty="0"/>
              <a:t>.</a:t>
            </a:r>
            <a:r>
              <a:rPr lang="ru-RU" dirty="0" smtClean="0"/>
              <a:t>  Оказано льготных услуг предпринимателям на 135 000 </a:t>
            </a:r>
            <a:r>
              <a:rPr lang="en-US" dirty="0" err="1" smtClean="0"/>
              <a:t>usd</a:t>
            </a:r>
            <a:r>
              <a:rPr lang="ru-RU" dirty="0" smtClean="0"/>
              <a:t> 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786743" y="2872344"/>
            <a:ext cx="61168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Некоммерческий кооператив по развитию </a:t>
            </a:r>
            <a:r>
              <a:rPr lang="ru-RU" dirty="0" err="1" smtClean="0"/>
              <a:t>агроэкотуризма</a:t>
            </a:r>
            <a:r>
              <a:rPr lang="ru-RU" dirty="0"/>
              <a:t> </a:t>
            </a:r>
            <a:r>
              <a:rPr lang="ru-RU" dirty="0" smtClean="0"/>
              <a:t>с 2016</a:t>
            </a:r>
            <a:r>
              <a:rPr lang="en-US" dirty="0" smtClean="0"/>
              <a:t> </a:t>
            </a:r>
            <a:r>
              <a:rPr lang="ru-RU" dirty="0" smtClean="0"/>
              <a:t>объединил 18 владельцев </a:t>
            </a:r>
            <a:r>
              <a:rPr lang="ru-RU" dirty="0" err="1" smtClean="0"/>
              <a:t>агроусадеб</a:t>
            </a:r>
            <a:r>
              <a:rPr lang="ru-RU" dirty="0" smtClean="0"/>
              <a:t>. Создает проекты с вовлечением местных жителей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364557" y="5550361"/>
            <a:ext cx="8430315" cy="923330"/>
            <a:chOff x="374433" y="4676619"/>
            <a:chExt cx="8430315" cy="923330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433" y="4763693"/>
              <a:ext cx="1582855" cy="765440"/>
            </a:xfrm>
            <a:prstGeom prst="rect">
              <a:avLst/>
            </a:prstGeom>
          </p:spPr>
        </p:pic>
        <p:sp>
          <p:nvSpPr>
            <p:cNvPr id="26" name="Прямоугольник 25"/>
            <p:cNvSpPr/>
            <p:nvPr/>
          </p:nvSpPr>
          <p:spPr>
            <a:xfrm>
              <a:off x="2786743" y="4676619"/>
              <a:ext cx="6018005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 smtClean="0"/>
                <a:t>Некоммерческая частная организация с 2015г. реализовавшая проекты для развития предпринимательства с объемом инвестиций 359 000 </a:t>
              </a:r>
              <a:r>
                <a:rPr lang="en-US" dirty="0" err="1" smtClean="0"/>
                <a:t>usd</a:t>
              </a:r>
              <a:endParaRPr lang="ru-RU" dirty="0" smtClean="0"/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2786743" y="3928903"/>
            <a:ext cx="59740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Проект по созданию сети производителей и </a:t>
            </a:r>
            <a:r>
              <a:rPr lang="ru-RU" dirty="0" err="1" smtClean="0"/>
              <a:t>ритейлеров</a:t>
            </a:r>
            <a:r>
              <a:rPr lang="ru-RU" dirty="0" smtClean="0"/>
              <a:t> экологически чистых продуктов питания 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358681" y="4561091"/>
            <a:ext cx="8529158" cy="1200329"/>
            <a:chOff x="374433" y="5716104"/>
            <a:chExt cx="8529158" cy="1200329"/>
          </a:xfrm>
        </p:grpSpPr>
        <p:pic>
          <p:nvPicPr>
            <p:cNvPr id="15" name="Picture 2" descr="D:\! Юля Ковалёва\МКЦ\картинки\лого мкц 4с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33" y="5827170"/>
              <a:ext cx="1733041" cy="5944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Прямоугольник 27"/>
            <p:cNvSpPr/>
            <p:nvPr/>
          </p:nvSpPr>
          <p:spPr>
            <a:xfrm>
              <a:off x="2786743" y="5716104"/>
              <a:ext cx="611684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 smtClean="0"/>
                <a:t>Центр поддержки трудоустройства и карьерного развития молодежи</a:t>
              </a:r>
              <a:r>
                <a:rPr lang="en-US" dirty="0" smtClean="0"/>
                <a:t>. </a:t>
              </a:r>
              <a:r>
                <a:rPr lang="ru-RU" dirty="0" smtClean="0"/>
                <a:t>3019 человек бесплатно проконсультированы, трудоустроены или прошли профессиональную стажировку </a:t>
              </a:r>
            </a:p>
            <a:p>
              <a:r>
                <a:rPr lang="ru-RU" dirty="0" smtClean="0"/>
                <a:t> 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367023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Каштанова Дарья\2013\презентация компании\фото экспертов и картинки для презентации\header_image.jpg"/>
          <p:cNvPicPr>
            <a:picLocks noChangeAspect="1" noChangeArrowheads="1"/>
          </p:cNvPicPr>
          <p:nvPr/>
        </p:nvPicPr>
        <p:blipFill>
          <a:blip r:embed="rId3" cstate="print"/>
          <a:srcRect r="66555" b="22656"/>
          <a:stretch>
            <a:fillRect/>
          </a:stretch>
        </p:blipFill>
        <p:spPr bwMode="auto">
          <a:xfrm>
            <a:off x="0" y="2075542"/>
            <a:ext cx="9144000" cy="4782458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1" name="TextBox 10"/>
          <p:cNvSpPr txBox="1"/>
          <p:nvPr/>
        </p:nvSpPr>
        <p:spPr>
          <a:xfrm>
            <a:off x="1393892" y="43576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477162" y="3185448"/>
            <a:ext cx="7992888" cy="8286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Impact investing</a:t>
            </a:r>
            <a:endParaRPr lang="ru-RU" sz="2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87176" y="3951398"/>
            <a:ext cx="573631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3200" b="1" i="1" dirty="0" smtClean="0">
                <a:solidFill>
                  <a:schemeClr val="bg1"/>
                </a:solidFill>
              </a:rPr>
              <a:t>Воплощение своих ценностей </a:t>
            </a:r>
          </a:p>
          <a:p>
            <a:pPr algn="ctr"/>
            <a:r>
              <a:rPr lang="ru-RU" sz="3200" b="1" i="1" dirty="0" smtClean="0">
                <a:solidFill>
                  <a:schemeClr val="bg1"/>
                </a:solidFill>
              </a:rPr>
              <a:t>в </a:t>
            </a:r>
            <a:r>
              <a:rPr lang="ru-RU" sz="3200" b="1" i="1" dirty="0">
                <a:solidFill>
                  <a:schemeClr val="bg1"/>
                </a:solidFill>
              </a:rPr>
              <a:t>своих </a:t>
            </a:r>
            <a:r>
              <a:rPr lang="ru-RU" sz="3200" b="1" i="1" dirty="0" smtClean="0">
                <a:solidFill>
                  <a:schemeClr val="bg1"/>
                </a:solidFill>
              </a:rPr>
              <a:t>инвестициях</a:t>
            </a:r>
            <a:r>
              <a:rPr lang="en-US" sz="3200" b="1" i="1" dirty="0" smtClean="0">
                <a:solidFill>
                  <a:schemeClr val="bg1"/>
                </a:solidFill>
              </a:rPr>
              <a:t>?</a:t>
            </a:r>
            <a:endParaRPr lang="ru-RU" sz="32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D:\Каштанова Дарья\2013\презентация компании\фото экспертов и картинки для презентации\header_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0306"/>
            <a:ext cx="9144000" cy="2035865"/>
          </a:xfrm>
          <a:prstGeom prst="rect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92978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10695</TotalTime>
  <Words>220</Words>
  <Application>Microsoft Office PowerPoint</Application>
  <PresentationFormat>Экран (4:3)</PresentationFormat>
  <Paragraphs>34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Тема Office</vt:lpstr>
      <vt:lpstr>Презентация PowerPoint</vt:lpstr>
      <vt:lpstr>2007  Фонд Рокфеллера на вилле в Белладжо в Италии собрал экспертов и бизнесменов чтобы обсудить вопрос создания мировой индустрии коммерческого инвестирования в решение социальных и экологических проблем. </vt:lpstr>
      <vt:lpstr>2008  Мировой экономический кризис обострил проблему нехватки благотворительных денег.  </vt:lpstr>
      <vt:lpstr>Презентация PowerPoint</vt:lpstr>
      <vt:lpstr>2009  действует Глобальная сеть Impact Investing (GIIN) под руководством J.P. Morgan, Credit Suisse, Deutsche Bank, Goldman Sachs, Morgan Stanley, Prudential, UBS, а также ведущие благотворительные фонды, частные фирмы и государственные ведомства  + американская правительственная Корпорация частных зарубежных инвестиций (OPIC), Агентство по международному развитию (USAID), Администрация по делам малого бизнеса США (SBA)</vt:lpstr>
      <vt:lpstr>2013  каждый 9 доллар инвестируется под брендом impact investing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21vek</dc:creator>
  <cp:lastModifiedBy>твой zen</cp:lastModifiedBy>
  <cp:revision>497</cp:revision>
  <dcterms:created xsi:type="dcterms:W3CDTF">2013-01-16T09:01:43Z</dcterms:created>
  <dcterms:modified xsi:type="dcterms:W3CDTF">2018-06-28T09:12:04Z</dcterms:modified>
</cp:coreProperties>
</file>