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21" r:id="rId4"/>
    <p:sldId id="302" r:id="rId5"/>
    <p:sldId id="322" r:id="rId6"/>
    <p:sldId id="306" r:id="rId7"/>
    <p:sldId id="307" r:id="rId8"/>
    <p:sldId id="308" r:id="rId9"/>
    <p:sldId id="309" r:id="rId10"/>
    <p:sldId id="310" r:id="rId11"/>
    <p:sldId id="314" r:id="rId12"/>
    <p:sldId id="315" r:id="rId13"/>
    <p:sldId id="311" r:id="rId14"/>
    <p:sldId id="320" r:id="rId15"/>
    <p:sldId id="312" r:id="rId16"/>
    <p:sldId id="319" r:id="rId17"/>
    <p:sldId id="30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13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51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5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2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4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8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5BA5-551D-4728-8DD6-FEBDD0C86428}" type="datetimeFigureOut">
              <a:rPr lang="ru-RU" smtClean="0"/>
              <a:t>06.05.2021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B475-7135-4E90-9D2F-CE3086486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7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4987" y="2811307"/>
            <a:ext cx="653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ОБЩИЙ ОБЗОР МОНОГРАФИИ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1468" y="4164365"/>
            <a:ext cx="333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Шушкевич Александр, </a:t>
            </a:r>
          </a:p>
          <a:p>
            <a:r>
              <a:rPr lang="ru-RU" sz="2000" dirty="0"/>
              <a:t>ведущий научный сотрудник НИЭИ Минэкономики РБ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9199" y="630767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Минск, 6 мая 2021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1" y="185213"/>
            <a:ext cx="7069666" cy="1349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88"/>
          <a:stretch/>
        </p:blipFill>
        <p:spPr>
          <a:xfrm>
            <a:off x="245533" y="406387"/>
            <a:ext cx="4560509" cy="618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21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20800"/>
            <a:ext cx="11692468" cy="833351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4. Набор инструментов для перехода к циркулярной экономике в сфере упаковки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3189" y="2154151"/>
            <a:ext cx="11672695" cy="69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2400" dirty="0"/>
              <a:t>4.1. Ужесточение нормативных требований к упаковке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16898"/>
            <a:ext cx="6828366" cy="1303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9" y="2927095"/>
            <a:ext cx="6384338" cy="845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8867" y="326880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85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67" y="4072301"/>
            <a:ext cx="6475276" cy="4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0754" y="403237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87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63" y="4908121"/>
            <a:ext cx="6469004" cy="4563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3533" y="48348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91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954" y="5744660"/>
            <a:ext cx="6439501" cy="643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32867" y="56902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92</a:t>
            </a:r>
          </a:p>
        </p:txBody>
      </p:sp>
    </p:spTree>
    <p:extLst>
      <p:ext uri="{BB962C8B-B14F-4D97-AF65-F5344CB8AC3E}">
        <p14:creationId xmlns:p14="http://schemas.microsoft.com/office/powerpoint/2010/main" val="184113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20800"/>
            <a:ext cx="11692468" cy="833351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4. Набор инструментов для перехода к циркулярной экономике в сфере упаковки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8001" y="3782265"/>
            <a:ext cx="4486611" cy="716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2400" dirty="0"/>
              <a:t>4.2. Создание реестра упаковки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16898"/>
            <a:ext cx="6828366" cy="1303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12" y="2264986"/>
            <a:ext cx="6363128" cy="4466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8256" y="6454574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105</a:t>
            </a:r>
          </a:p>
        </p:txBody>
      </p:sp>
    </p:spTree>
    <p:extLst>
      <p:ext uri="{BB962C8B-B14F-4D97-AF65-F5344CB8AC3E}">
        <p14:creationId xmlns:p14="http://schemas.microsoft.com/office/powerpoint/2010/main" val="106649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20800"/>
            <a:ext cx="11692468" cy="833351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4. Набор инструментов для перехода к циркулярной экономике в сфере упаковки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2962" y="2490755"/>
            <a:ext cx="6236372" cy="47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8E40"/>
                </a:solidFill>
              </a:rPr>
              <a:t>4.3. </a:t>
            </a:r>
            <a:r>
              <a:rPr lang="ru-RU" sz="2400" b="1" dirty="0">
                <a:solidFill>
                  <a:srgbClr val="008E40"/>
                </a:solidFill>
              </a:rPr>
              <a:t>Разработка планов мероприятий по предотвращению образования отходов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16898"/>
            <a:ext cx="6828366" cy="130390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448518" y="2234433"/>
            <a:ext cx="5507139" cy="4271295"/>
            <a:chOff x="6448518" y="2234433"/>
            <a:chExt cx="5507139" cy="4271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b="71501"/>
            <a:stretch/>
          </p:blipFill>
          <p:spPr>
            <a:xfrm>
              <a:off x="6448518" y="2234433"/>
              <a:ext cx="5507139" cy="188036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t="31193" b="47762"/>
            <a:stretch/>
          </p:blipFill>
          <p:spPr>
            <a:xfrm>
              <a:off x="6448518" y="4093123"/>
              <a:ext cx="5507139" cy="138853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54932" b="29541"/>
            <a:stretch/>
          </p:blipFill>
          <p:spPr>
            <a:xfrm>
              <a:off x="6448518" y="5481262"/>
              <a:ext cx="5507139" cy="1024466"/>
            </a:xfrm>
            <a:prstGeom prst="rect">
              <a:avLst/>
            </a:prstGeom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82962" y="3283417"/>
            <a:ext cx="6103744" cy="2683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поток отходов – </a:t>
            </a:r>
            <a:r>
              <a:rPr lang="ru-RU" sz="2400" b="1" i="1" dirty="0"/>
              <a:t>одноразовая посуда</a:t>
            </a:r>
            <a:r>
              <a:rPr lang="ru-RU" sz="2400" dirty="0"/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поток отходов – </a:t>
            </a:r>
            <a:r>
              <a:rPr lang="ru-RU" sz="2400" b="1" i="1" dirty="0"/>
              <a:t>одноразовые стаканчики</a:t>
            </a:r>
            <a:r>
              <a:rPr lang="ru-RU" sz="2400" dirty="0"/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поток отходов – </a:t>
            </a:r>
            <a:r>
              <a:rPr lang="ru-RU" sz="2400" b="1" i="1" dirty="0"/>
              <a:t>полиэтиленовые пакеты</a:t>
            </a:r>
            <a:r>
              <a:rPr lang="ru-RU" sz="2400" dirty="0"/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поток отходов – </a:t>
            </a:r>
            <a:r>
              <a:rPr lang="ru-RU" sz="2400" b="1" i="1" dirty="0"/>
              <a:t>упаковка</a:t>
            </a:r>
            <a:r>
              <a:rPr lang="ru-RU" sz="2400" dirty="0"/>
              <a:t>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3189" y="6288811"/>
            <a:ext cx="6256145" cy="387393"/>
          </a:xfrm>
          <a:prstGeom prst="rect">
            <a:avLst/>
          </a:prstGeom>
          <a:solidFill>
            <a:srgbClr val="008E4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68256" y="6454574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117</a:t>
            </a:r>
          </a:p>
        </p:txBody>
      </p:sp>
    </p:spTree>
    <p:extLst>
      <p:ext uri="{BB962C8B-B14F-4D97-AF65-F5344CB8AC3E}">
        <p14:creationId xmlns:p14="http://schemas.microsoft.com/office/powerpoint/2010/main" val="364746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29268"/>
            <a:ext cx="11692468" cy="824884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5. Потенциал развития циркулярной экономики в Беларуси в сфере упаковки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25366"/>
            <a:ext cx="6828366" cy="1303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68256" y="6425379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стр. 125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3189" y="2489851"/>
            <a:ext cx="6587067" cy="3798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/>
              <a:t>5.1. Анализ текущей ситуации </a:t>
            </a:r>
            <a:r>
              <a:rPr lang="ru-RU" sz="2400" b="1" i="1" dirty="0">
                <a:solidFill>
                  <a:srgbClr val="008E40"/>
                </a:solidFill>
              </a:rPr>
              <a:t>в сфере упаковки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5.2. Перспективы внедрения </a:t>
            </a:r>
            <a:r>
              <a:rPr lang="ru-RU" sz="2400" b="1" i="1" dirty="0" err="1">
                <a:solidFill>
                  <a:srgbClr val="008E40"/>
                </a:solidFill>
              </a:rPr>
              <a:t>биоразлагаемой</a:t>
            </a:r>
            <a:r>
              <a:rPr lang="ru-RU" sz="2400" b="1" i="1" dirty="0">
                <a:solidFill>
                  <a:srgbClr val="008E40"/>
                </a:solidFill>
              </a:rPr>
              <a:t> упаковки</a:t>
            </a:r>
            <a:r>
              <a:rPr lang="ru-RU" sz="2400" dirty="0"/>
              <a:t>: анализ ситуации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5.3. Потенциал применения в Беларуси европейского опыта управления отходами </a:t>
            </a:r>
            <a:r>
              <a:rPr lang="ru-RU" sz="2400" b="1" i="1" dirty="0">
                <a:solidFill>
                  <a:srgbClr val="008E40"/>
                </a:solidFill>
              </a:rPr>
              <a:t>пищевой пластиковой упаковки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5.4. Анализ ситуации с упаковкой и отходами упаковки </a:t>
            </a:r>
            <a:r>
              <a:rPr lang="ru-RU" sz="2400" b="1" i="1" dirty="0">
                <a:solidFill>
                  <a:srgbClr val="008E40"/>
                </a:solidFill>
              </a:rPr>
              <a:t>на отдельном предприятии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20" y="2633170"/>
            <a:ext cx="5758980" cy="38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29268"/>
            <a:ext cx="11692468" cy="824884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6. Перспективы: методологические выводы из программ развития циркулярной экономики в ЕС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3189" y="2289066"/>
            <a:ext cx="11672695" cy="547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/>
              <a:t>6.1. Европейский опыт реализации политики по переходу к циркулярной экономике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6.2. Мониторинг перехода к циркулярной экономике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25366"/>
            <a:ext cx="6828366" cy="1303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51017" y="6484422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160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9927"/>
          <a:stretch/>
        </p:blipFill>
        <p:spPr>
          <a:xfrm>
            <a:off x="2695240" y="3043203"/>
            <a:ext cx="7188140" cy="37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46200"/>
            <a:ext cx="11692468" cy="807951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ПРИЛОЖЕНИЕ А. Новый план действий по развитию циркулярной экономики для более </a:t>
            </a:r>
            <a:r>
              <a:rPr lang="ru-RU" sz="2800" b="1" dirty="0" err="1">
                <a:solidFill>
                  <a:schemeClr val="bg1"/>
                </a:solidFill>
              </a:rPr>
              <a:t>экологичной</a:t>
            </a:r>
            <a:r>
              <a:rPr lang="ru-RU" sz="2800" b="1" dirty="0">
                <a:solidFill>
                  <a:schemeClr val="bg1"/>
                </a:solidFill>
              </a:rPr>
              <a:t> и конкурентоспособной Европы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42298"/>
            <a:ext cx="6828366" cy="1303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3" y="2377082"/>
            <a:ext cx="5702702" cy="3919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" b="33727"/>
          <a:stretch/>
        </p:blipFill>
        <p:spPr>
          <a:xfrm>
            <a:off x="5991292" y="2377082"/>
            <a:ext cx="6028557" cy="4015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63839" y="6417490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3105" y="6417490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176</a:t>
            </a:r>
          </a:p>
        </p:txBody>
      </p:sp>
    </p:spTree>
    <p:extLst>
      <p:ext uri="{BB962C8B-B14F-4D97-AF65-F5344CB8AC3E}">
        <p14:creationId xmlns:p14="http://schemas.microsoft.com/office/powerpoint/2010/main" val="401459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46200"/>
            <a:ext cx="11692468" cy="491067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ПРИЛОЖЕНИЕ Б. Система мониторинга циркулярной экономики в ЕС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42298"/>
            <a:ext cx="6828366" cy="1303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2693" y="6434667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204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75846" y="6437644"/>
            <a:ext cx="102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208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69"/>
          <a:stretch/>
        </p:blipFill>
        <p:spPr>
          <a:xfrm>
            <a:off x="6664363" y="1930412"/>
            <a:ext cx="5291294" cy="447886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3189" y="1930412"/>
            <a:ext cx="5294135" cy="4444997"/>
            <a:chOff x="263189" y="1930412"/>
            <a:chExt cx="5294135" cy="444499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b="19556"/>
            <a:stretch/>
          </p:blipFill>
          <p:spPr>
            <a:xfrm>
              <a:off x="263189" y="2650102"/>
              <a:ext cx="5291295" cy="372530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29" y="1930412"/>
              <a:ext cx="5291295" cy="757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43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2041" y="3070913"/>
            <a:ext cx="5180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69" y="427462"/>
            <a:ext cx="6001473" cy="11460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6738" y="6288811"/>
            <a:ext cx="11515861" cy="387393"/>
          </a:xfrm>
          <a:prstGeom prst="rect">
            <a:avLst/>
          </a:prstGeom>
          <a:solidFill>
            <a:srgbClr val="008E4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0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1448860"/>
            <a:ext cx="11472333" cy="557740"/>
          </a:xfrm>
          <a:solidFill>
            <a:srgbClr val="008E4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Актуальность монографии: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0267" y="2105481"/>
            <a:ext cx="11269133" cy="4046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обострение </a:t>
            </a:r>
            <a:r>
              <a:rPr lang="ru-RU" sz="2400" b="1" dirty="0">
                <a:solidFill>
                  <a:srgbClr val="008E40"/>
                </a:solidFill>
              </a:rPr>
              <a:t>экологических рисков</a:t>
            </a:r>
            <a:r>
              <a:rPr lang="ru-RU" sz="2400" dirty="0"/>
              <a:t>;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ужесточение </a:t>
            </a:r>
            <a:r>
              <a:rPr lang="ru-RU" sz="2400" b="1" dirty="0">
                <a:solidFill>
                  <a:srgbClr val="008E40"/>
                </a:solidFill>
              </a:rPr>
              <a:t>госрегулирования</a:t>
            </a:r>
            <a:r>
              <a:rPr lang="ru-RU" sz="2400" dirty="0"/>
              <a:t> и усиление </a:t>
            </a:r>
            <a:r>
              <a:rPr lang="ru-RU" sz="2400" b="1" dirty="0">
                <a:solidFill>
                  <a:srgbClr val="008E40"/>
                </a:solidFill>
              </a:rPr>
              <a:t>корпоративной ответственности</a:t>
            </a:r>
            <a:r>
              <a:rPr lang="ru-RU" sz="2400" dirty="0"/>
              <a:t>;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ЦЭ – приоритет устойчивого развития Беларуси (</a:t>
            </a:r>
            <a:r>
              <a:rPr lang="ru-RU" sz="2400" b="1" dirty="0">
                <a:solidFill>
                  <a:srgbClr val="008E40"/>
                </a:solidFill>
              </a:rPr>
              <a:t>НСУР-2035, ПДП-2025, </a:t>
            </a:r>
            <a:r>
              <a:rPr lang="ru-RU" sz="2400" b="1" dirty="0" err="1">
                <a:solidFill>
                  <a:srgbClr val="008E40"/>
                </a:solidFill>
              </a:rPr>
              <a:t>Нацплан</a:t>
            </a:r>
            <a:r>
              <a:rPr lang="ru-RU" sz="2400" b="1" dirty="0">
                <a:solidFill>
                  <a:srgbClr val="008E40"/>
                </a:solidFill>
              </a:rPr>
              <a:t> по зеленой экономике</a:t>
            </a:r>
            <a:r>
              <a:rPr lang="ru-RU" sz="2400" dirty="0"/>
              <a:t>); 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первые научные публикации – </a:t>
            </a:r>
            <a:r>
              <a:rPr lang="ru-RU" sz="2400" b="1" dirty="0">
                <a:solidFill>
                  <a:srgbClr val="008E40"/>
                </a:solidFill>
              </a:rPr>
              <a:t>конец 2018 г. </a:t>
            </a:r>
            <a:r>
              <a:rPr lang="ru-RU" sz="2400" dirty="0"/>
              <a:t>(Центр РЭ/БЧП в Республике Беларусь</a:t>
            </a:r>
            <a:r>
              <a:rPr lang="en-US" sz="2400" dirty="0"/>
              <a:t> (</a:t>
            </a:r>
            <a:r>
              <a:rPr lang="en-US" sz="2400" dirty="0" err="1"/>
              <a:t>EapGreen</a:t>
            </a:r>
            <a:r>
              <a:rPr lang="en-US" sz="2400" dirty="0"/>
              <a:t>)</a:t>
            </a:r>
            <a:r>
              <a:rPr lang="ru-RU" sz="2400" dirty="0"/>
              <a:t>, </a:t>
            </a:r>
            <a:r>
              <a:rPr lang="en-US" sz="2400" dirty="0"/>
              <a:t>BEROC </a:t>
            </a:r>
            <a:r>
              <a:rPr lang="ru-RU" sz="2400" dirty="0"/>
              <a:t>и др.</a:t>
            </a:r>
            <a:r>
              <a:rPr lang="en-US" sz="2400" dirty="0"/>
              <a:t>);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4" y="0"/>
            <a:ext cx="7069666" cy="13499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6738" y="6288811"/>
            <a:ext cx="11515861" cy="387393"/>
          </a:xfrm>
          <a:prstGeom prst="rect">
            <a:avLst/>
          </a:prstGeom>
          <a:solidFill>
            <a:srgbClr val="008E4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1448860"/>
            <a:ext cx="11472333" cy="557740"/>
          </a:xfrm>
          <a:solidFill>
            <a:srgbClr val="008E4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Целевая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аудитория: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4" y="0"/>
            <a:ext cx="7069666" cy="13499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0267" y="2105481"/>
            <a:ext cx="11641666" cy="4498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органы государственного управления:</a:t>
            </a:r>
            <a:r>
              <a:rPr lang="en-US" sz="2400" dirty="0"/>
              <a:t> </a:t>
            </a:r>
            <a:endParaRPr lang="ru-RU" sz="2400" dirty="0"/>
          </a:p>
          <a:p>
            <a:pPr marL="719138">
              <a:lnSpc>
                <a:spcPct val="150000"/>
              </a:lnSpc>
            </a:pPr>
            <a:r>
              <a:rPr lang="ru-RU" sz="2400" b="1" i="1" dirty="0">
                <a:solidFill>
                  <a:srgbClr val="008E40"/>
                </a:solidFill>
              </a:rPr>
              <a:t>Минприроды, Минэкономики, МЖКХ, облисполкомы и Минский горисполком, др</a:t>
            </a:r>
            <a:r>
              <a:rPr lang="ru-RU" sz="2400" dirty="0">
                <a:solidFill>
                  <a:srgbClr val="008E40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бизнес:</a:t>
            </a:r>
          </a:p>
          <a:p>
            <a:pPr marL="719138">
              <a:lnSpc>
                <a:spcPct val="150000"/>
              </a:lnSpc>
            </a:pPr>
            <a:r>
              <a:rPr lang="ru-RU" sz="2400" b="1" i="1" dirty="0">
                <a:solidFill>
                  <a:srgbClr val="008E40"/>
                </a:solidFill>
              </a:rPr>
              <a:t>производство упаковки, продуктов питания, изделий из пластмасс и др. 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научно-исследовательские и образовательные учреждения:</a:t>
            </a:r>
          </a:p>
          <a:p>
            <a:pPr marL="719138">
              <a:lnSpc>
                <a:spcPct val="150000"/>
              </a:lnSpc>
            </a:pPr>
            <a:r>
              <a:rPr lang="ru-RU" sz="2400" b="1" i="1" dirty="0">
                <a:solidFill>
                  <a:srgbClr val="008E40"/>
                </a:solidFill>
              </a:rPr>
              <a:t>экономического профиля</a:t>
            </a: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/>
              <a:t>заинтересованная общественность:</a:t>
            </a:r>
          </a:p>
          <a:p>
            <a:pPr marL="719138">
              <a:lnSpc>
                <a:spcPct val="150000"/>
              </a:lnSpc>
            </a:pPr>
            <a:r>
              <a:rPr lang="ru-RU" sz="2400" b="1" i="1" dirty="0">
                <a:solidFill>
                  <a:srgbClr val="008E40"/>
                </a:solidFill>
              </a:rPr>
              <a:t>экологические общественные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5224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23" y="1509381"/>
            <a:ext cx="3690937" cy="1609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46" y="1378885"/>
            <a:ext cx="4217012" cy="1452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" y="1731764"/>
            <a:ext cx="1278598" cy="2021010"/>
          </a:xfrm>
          <a:prstGeom prst="rect">
            <a:avLst/>
          </a:prstGeom>
        </p:spPr>
      </p:pic>
      <p:pic>
        <p:nvPicPr>
          <p:cNvPr id="1026" name="Picture 2" descr="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93" y="3623733"/>
            <a:ext cx="4103493" cy="15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38546" y="3623733"/>
            <a:ext cx="2646254" cy="2247659"/>
            <a:chOff x="2751621" y="3475245"/>
            <a:chExt cx="2438308" cy="2051476"/>
          </a:xfrm>
        </p:grpSpPr>
        <p:pic>
          <p:nvPicPr>
            <p:cNvPr id="1028" name="Picture 4" descr="http://recp.by/wp-content/uploads/2020/03/%D0%A0%D0%AD%D0%91%D0%A7%D0%9F-%D0%BB%D0%BE%D0%B3%D0%BE-150x15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400" y="347524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51621" y="4880390"/>
              <a:ext cx="243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Центр РЭ/БЧП </a:t>
              </a:r>
            </a:p>
            <a:p>
              <a:pPr algn="ctr"/>
              <a:r>
                <a:rPr lang="ru-RU" dirty="0"/>
                <a:t>в Республике Беларусь </a:t>
              </a:r>
            </a:p>
          </p:txBody>
        </p:sp>
      </p:grpSp>
      <p:pic>
        <p:nvPicPr>
          <p:cNvPr id="1030" name="Picture 6" descr="http://recp.by/wp-content/uploads/2020/03/EU4E-masthead-1-4-1024x14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 t="9058" r="6591" b="25961"/>
          <a:stretch/>
        </p:blipFill>
        <p:spPr bwMode="auto">
          <a:xfrm>
            <a:off x="2351085" y="5871392"/>
            <a:ext cx="3560708" cy="6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6334" y="446308"/>
            <a:ext cx="11472333" cy="557740"/>
          </a:xfrm>
          <a:solidFill>
            <a:srgbClr val="008E4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Разработчики:</a:t>
            </a:r>
          </a:p>
        </p:txBody>
      </p:sp>
    </p:spTree>
    <p:extLst>
      <p:ext uri="{BB962C8B-B14F-4D97-AF65-F5344CB8AC3E}">
        <p14:creationId xmlns:p14="http://schemas.microsoft.com/office/powerpoint/2010/main" val="115294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6" y="1676585"/>
            <a:ext cx="7437966" cy="557740"/>
          </a:xfrm>
          <a:solidFill>
            <a:srgbClr val="008E4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Краткий обзор монографии: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207635"/>
            <a:ext cx="7069666" cy="134997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965289" y="71731"/>
            <a:ext cx="4038600" cy="6604473"/>
            <a:chOff x="7965289" y="71731"/>
            <a:chExt cx="4038600" cy="660447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b="3151"/>
            <a:stretch/>
          </p:blipFill>
          <p:spPr>
            <a:xfrm>
              <a:off x="7965289" y="71731"/>
              <a:ext cx="3951544" cy="417006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t="2418"/>
            <a:stretch/>
          </p:blipFill>
          <p:spPr>
            <a:xfrm>
              <a:off x="8049955" y="4241800"/>
              <a:ext cx="3953934" cy="2434404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96739" y="2472267"/>
            <a:ext cx="7525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8E40"/>
                </a:solidFill>
                <a:latin typeface="+mj-lt"/>
                <a:ea typeface="+mj-ea"/>
                <a:cs typeface="+mj-cs"/>
              </a:rPr>
              <a:t>6 глав</a:t>
            </a:r>
            <a:r>
              <a:rPr lang="ru-RU" sz="2400" dirty="0">
                <a:latin typeface="+mj-lt"/>
                <a:ea typeface="+mj-ea"/>
                <a:cs typeface="+mj-cs"/>
              </a:rPr>
              <a:t>, 15 разделов + 2 приложения;</a:t>
            </a:r>
          </a:p>
          <a:p>
            <a:pPr marL="742950" indent="-7429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8E40"/>
                </a:solidFill>
                <a:latin typeface="+mj-lt"/>
                <a:ea typeface="+mj-ea"/>
                <a:cs typeface="+mj-cs"/>
              </a:rPr>
              <a:t>212 стр</a:t>
            </a:r>
            <a:r>
              <a:rPr lang="ru-RU" sz="2400" dirty="0">
                <a:solidFill>
                  <a:srgbClr val="008E4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400" dirty="0">
                <a:latin typeface="+mj-lt"/>
                <a:ea typeface="+mj-ea"/>
                <a:cs typeface="+mj-cs"/>
              </a:rPr>
              <a:t>(А4);</a:t>
            </a:r>
          </a:p>
          <a:p>
            <a:pPr marL="742950" indent="-7429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8E40"/>
                </a:solidFill>
                <a:latin typeface="+mj-lt"/>
                <a:ea typeface="+mj-ea"/>
                <a:cs typeface="+mj-cs"/>
              </a:rPr>
              <a:t>143 использованных источника</a:t>
            </a:r>
            <a:r>
              <a:rPr lang="ru-RU" sz="2400" dirty="0">
                <a:latin typeface="+mj-lt"/>
                <a:ea typeface="+mj-ea"/>
                <a:cs typeface="+mj-cs"/>
              </a:rPr>
              <a:t>, из них 132 зарубежных;</a:t>
            </a:r>
          </a:p>
          <a:p>
            <a:pPr marL="742950" indent="-7429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  <a:ea typeface="+mj-ea"/>
                <a:cs typeface="+mj-cs"/>
              </a:rPr>
              <a:t>31 рисунок и 7 таблиц.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6739" y="6288811"/>
            <a:ext cx="7437966" cy="387393"/>
          </a:xfrm>
          <a:prstGeom prst="rect">
            <a:avLst/>
          </a:prstGeom>
          <a:solidFill>
            <a:srgbClr val="008E4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1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5" y="1695194"/>
            <a:ext cx="6989233" cy="810939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1. Циркулярная экономика как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системный инновационный подход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2532" y="2820052"/>
            <a:ext cx="6587067" cy="2683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/>
              <a:t>1.1  </a:t>
            </a:r>
            <a:r>
              <a:rPr lang="ru-RU" sz="2400" b="1" i="1" dirty="0">
                <a:solidFill>
                  <a:srgbClr val="008E40"/>
                </a:solidFill>
              </a:rPr>
              <a:t>Концепция</a:t>
            </a:r>
            <a:r>
              <a:rPr lang="ru-RU" sz="2400" dirty="0">
                <a:solidFill>
                  <a:srgbClr val="008E40"/>
                </a:solidFill>
              </a:rPr>
              <a:t> </a:t>
            </a:r>
            <a:r>
              <a:rPr lang="ru-RU" sz="2400" dirty="0"/>
              <a:t>циркулярной экономики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1.2. Социально-экономические и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экологические </a:t>
            </a:r>
            <a:r>
              <a:rPr lang="ru-RU" sz="2400" b="1" i="1" dirty="0">
                <a:solidFill>
                  <a:srgbClr val="008E40"/>
                </a:solidFill>
              </a:rPr>
              <a:t>эффекты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1.3. </a:t>
            </a:r>
            <a:r>
              <a:rPr lang="ru-RU" sz="2400" b="1" i="1" dirty="0">
                <a:solidFill>
                  <a:srgbClr val="008E40"/>
                </a:solidFill>
              </a:rPr>
              <a:t>Бизнес-модели</a:t>
            </a:r>
            <a:r>
              <a:rPr lang="ru-RU" sz="2400" dirty="0"/>
              <a:t> циркулярной экономики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1.4. </a:t>
            </a:r>
            <a:r>
              <a:rPr lang="ru-RU" sz="2400" b="1" i="1" dirty="0">
                <a:solidFill>
                  <a:srgbClr val="008E40"/>
                </a:solidFill>
              </a:rPr>
              <a:t>Рамочные условия </a:t>
            </a:r>
            <a:r>
              <a:rPr lang="ru-RU" sz="2400" dirty="0"/>
              <a:t>и требования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67" y="76694"/>
            <a:ext cx="4597400" cy="6713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" y="149271"/>
            <a:ext cx="7069666" cy="13499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6739" y="6288811"/>
            <a:ext cx="6804159" cy="387393"/>
          </a:xfrm>
          <a:prstGeom prst="rect">
            <a:avLst/>
          </a:prstGeom>
          <a:solidFill>
            <a:srgbClr val="008E4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466" y="644324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35</a:t>
            </a:r>
          </a:p>
        </p:txBody>
      </p:sp>
    </p:spTree>
    <p:extLst>
      <p:ext uri="{BB962C8B-B14F-4D97-AF65-F5344CB8AC3E}">
        <p14:creationId xmlns:p14="http://schemas.microsoft.com/office/powerpoint/2010/main" val="427482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461142"/>
            <a:ext cx="11692468" cy="545458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2. Стартовые позиции Беларуси на пути к циркулярной экономике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2962" y="1920779"/>
            <a:ext cx="11672695" cy="66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2400" dirty="0"/>
              <a:t>2.1. SWOT-анализ текущей экономической ситуации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124476"/>
            <a:ext cx="6828366" cy="1303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0456"/>
          <a:stretch/>
        </p:blipFill>
        <p:spPr>
          <a:xfrm>
            <a:off x="1339197" y="2581025"/>
            <a:ext cx="9546447" cy="4084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7267" y="649580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51</a:t>
            </a:r>
          </a:p>
        </p:txBody>
      </p:sp>
    </p:spTree>
    <p:extLst>
      <p:ext uri="{BB962C8B-B14F-4D97-AF65-F5344CB8AC3E}">
        <p14:creationId xmlns:p14="http://schemas.microsoft.com/office/powerpoint/2010/main" val="121260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461142"/>
            <a:ext cx="11692468" cy="548921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2. Стартовые позиции Беларуси на пути к циркулярной экономике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3189" y="2010063"/>
            <a:ext cx="11672695" cy="488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2400" dirty="0"/>
              <a:t>2.2. Исследование возможностей циркулярной трансформации предприятий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124476"/>
            <a:ext cx="6828366" cy="1303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" y="2647953"/>
            <a:ext cx="6462845" cy="4108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1543" y="641803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76684" y="643318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60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43" y="2647953"/>
            <a:ext cx="3676208" cy="41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3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9" y="1330719"/>
            <a:ext cx="11692468" cy="807925"/>
          </a:xfrm>
          <a:solidFill>
            <a:srgbClr val="008E4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3. Предотвращение отходов пластмасс и упаковки как один из приоритетов циркулярной экономики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40" y="45365"/>
            <a:ext cx="6828366" cy="1303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01" y="2870312"/>
            <a:ext cx="6278299" cy="318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6617" y="635512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70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8" y="2436786"/>
            <a:ext cx="5693633" cy="3806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7457" y="635512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+mj-lt"/>
              </a:rPr>
              <a:t>стр. 71</a:t>
            </a:r>
          </a:p>
        </p:txBody>
      </p:sp>
    </p:spTree>
    <p:extLst>
      <p:ext uri="{BB962C8B-B14F-4D97-AF65-F5344CB8AC3E}">
        <p14:creationId xmlns:p14="http://schemas.microsoft.com/office/powerpoint/2010/main" val="126337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488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Актуальность монографии:</vt:lpstr>
      <vt:lpstr>Целевая аудитория:</vt:lpstr>
      <vt:lpstr>Разработчики:</vt:lpstr>
      <vt:lpstr>Краткий обзор монографии:</vt:lpstr>
      <vt:lpstr>1. Циркулярная экономика как  системный инновационный подход </vt:lpstr>
      <vt:lpstr>2. Стартовые позиции Беларуси на пути к циркулярной экономике  </vt:lpstr>
      <vt:lpstr>2. Стартовые позиции Беларуси на пути к циркулярной экономике  </vt:lpstr>
      <vt:lpstr>3. Предотвращение отходов пластмасс и упаковки как один из приоритетов циркулярной экономики   </vt:lpstr>
      <vt:lpstr>4. Набор инструментов для перехода к циркулярной экономике в сфере упаковки   </vt:lpstr>
      <vt:lpstr>4. Набор инструментов для перехода к циркулярной экономике в сфере упаковки   </vt:lpstr>
      <vt:lpstr>4. Набор инструментов для перехода к циркулярной экономике в сфере упаковки   </vt:lpstr>
      <vt:lpstr>5. Потенциал развития циркулярной экономики в Беларуси в сфере упаковки   </vt:lpstr>
      <vt:lpstr>6. Перспективы: методологические выводы из программ развития циркулярной экономики в ЕС   </vt:lpstr>
      <vt:lpstr>ПРИЛОЖЕНИЕ А. Новый план действий по развитию циркулярной экономики для более экологичной и конкурентоспособной Европы </vt:lpstr>
      <vt:lpstr>ПРИЛОЖЕНИЕ Б. Система мониторинга циркулярной экономики в ЕС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Шушкевич Александр</dc:creator>
  <cp:lastModifiedBy>Natalya Giris</cp:lastModifiedBy>
  <cp:revision>116</cp:revision>
  <dcterms:created xsi:type="dcterms:W3CDTF">2020-02-11T06:31:00Z</dcterms:created>
  <dcterms:modified xsi:type="dcterms:W3CDTF">2021-05-06T14:41:11Z</dcterms:modified>
</cp:coreProperties>
</file>