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4" r:id="rId4"/>
    <p:sldId id="266" r:id="rId5"/>
    <p:sldId id="267" r:id="rId6"/>
    <p:sldId id="268" r:id="rId7"/>
    <p:sldId id="270" r:id="rId8"/>
    <p:sldId id="271" r:id="rId9"/>
    <p:sldId id="276" r:id="rId10"/>
    <p:sldId id="272" r:id="rId11"/>
    <p:sldId id="274" r:id="rId12"/>
    <p:sldId id="278" r:id="rId13"/>
    <p:sldId id="279" r:id="rId14"/>
    <p:sldId id="281" r:id="rId15"/>
    <p:sldId id="280" r:id="rId16"/>
    <p:sldId id="273" r:id="rId17"/>
    <p:sldId id="265" r:id="rId18"/>
    <p:sldId id="283" r:id="rId19"/>
    <p:sldId id="282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ED8E6-2D29-A342-8122-1EB6096DBD4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A6258-34DE-D845-96E6-33CD704B4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3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32FE-7F51-4A92-8D0B-F8981EF32ED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B381-C49B-FE4F-9C64-C6BE08F54B51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A51F-9F72-8E41-9335-2814E7616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3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B381-C49B-FE4F-9C64-C6BE08F54B51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A51F-9F72-8E41-9335-2814E7616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7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B381-C49B-FE4F-9C64-C6BE08F54B51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A51F-9F72-8E41-9335-2814E7616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B381-C49B-FE4F-9C64-C6BE08F54B51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A51F-9F72-8E41-9335-2814E7616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9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B381-C49B-FE4F-9C64-C6BE08F54B51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A51F-9F72-8E41-9335-2814E7616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6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B381-C49B-FE4F-9C64-C6BE08F54B51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A51F-9F72-8E41-9335-2814E7616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6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B381-C49B-FE4F-9C64-C6BE08F54B51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A51F-9F72-8E41-9335-2814E7616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B381-C49B-FE4F-9C64-C6BE08F54B51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A51F-9F72-8E41-9335-2814E7616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2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B381-C49B-FE4F-9C64-C6BE08F54B51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A51F-9F72-8E41-9335-2814E7616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B381-C49B-FE4F-9C64-C6BE08F54B51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A51F-9F72-8E41-9335-2814E7616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B381-C49B-FE4F-9C64-C6BE08F54B51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A51F-9F72-8E41-9335-2814E7616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8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0B381-C49B-FE4F-9C64-C6BE08F54B51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6A51F-9F72-8E41-9335-2814E7616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9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Volumes\Untitled\Macintosh%20HD:Users:EL:Downloads:&#1055;&#1091;&#1090;&#1077;&#1074;&#1086;&#1076;&#1080;&#1090;&#1077;&#1083;&#1100;%20&#1087;&#1086;%20&#1073;&#1080;&#1086;&#1087;&#1083;&#1072;&#1089;&#1090;&#1080;&#1082;&#1072;&#1084;_el_nb_2.docx!OLE_LINK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idea.by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Рисунок 8" descr="slid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0" y="2209800"/>
            <a:ext cx="69342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000" dirty="0"/>
          </a:p>
          <a:p>
            <a:pPr algn="ctr">
              <a:spcBef>
                <a:spcPct val="50000"/>
              </a:spcBef>
            </a:pPr>
            <a:endParaRPr lang="ru-RU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6117" y="3616199"/>
            <a:ext cx="769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/>
          </a:p>
          <a:p>
            <a:endParaRPr lang="ru-RU" sz="3600" dirty="0"/>
          </a:p>
          <a:p>
            <a:pPr algn="ctr"/>
            <a:r>
              <a:rPr lang="ru-RU" sz="3000" dirty="0"/>
              <a:t>Циркулярная экономика. Перспективы использования </a:t>
            </a:r>
            <a:r>
              <a:rPr lang="ru-RU" sz="3000" dirty="0" err="1"/>
              <a:t>биоразлагаемой</a:t>
            </a:r>
            <a:r>
              <a:rPr lang="ru-RU" sz="3000" dirty="0"/>
              <a:t> упаковки в Беларуси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963" y="6002608"/>
            <a:ext cx="1898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Евгений Лобанов</a:t>
            </a:r>
          </a:p>
          <a:p>
            <a:r>
              <a:rPr lang="ru-RU" dirty="0"/>
              <a:t>06 мая 2021 г.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600200"/>
            <a:ext cx="1016000" cy="101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375" y="2137891"/>
            <a:ext cx="4322825" cy="26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12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резентация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</p:spPr>
      </p:pic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0" y="0"/>
            <a:ext cx="7543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000" dirty="0" err="1"/>
              <a:t>Биоразлагаемая</a:t>
            </a:r>
            <a:r>
              <a:rPr lang="ru-RU" sz="3000" dirty="0"/>
              <a:t> упаковка в Беларуси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Calibri"/>
                <a:cs typeface="Calibri"/>
              </a:rPr>
              <a:t>Большое количество предприятий по выпуску бумажной, картонной и деревянной тары и упаковки</a:t>
            </a:r>
          </a:p>
          <a:p>
            <a:r>
              <a:rPr lang="ru-RU" sz="2400" dirty="0">
                <a:latin typeface="Calibri"/>
                <a:cs typeface="Calibri"/>
              </a:rPr>
              <a:t>2018 г.: введен в действие Государственный стандарт «Упаковка. Требования к использованию упаковки посредством компостирования и биологического разложения. Проверочная схема и критерии оценки для распределения упаковок по категориям» (ГОСТ </a:t>
            </a:r>
            <a:r>
              <a:rPr lang="en-US" sz="2400" dirty="0">
                <a:latin typeface="Calibri"/>
                <a:cs typeface="Calibri"/>
              </a:rPr>
              <a:t>EN 13432-2015). </a:t>
            </a:r>
          </a:p>
          <a:p>
            <a:r>
              <a:rPr lang="ru-RU" sz="2400" dirty="0">
                <a:latin typeface="Calibri"/>
                <a:cs typeface="Calibri"/>
              </a:rPr>
              <a:t>2020 г.: Постановление СМ РБ №7 (План мероприятий по поэтапному снижению использования полимерной упаковки)</a:t>
            </a: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7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резентация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</p:spPr>
      </p:pic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0" y="0"/>
            <a:ext cx="7543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000" dirty="0" err="1"/>
              <a:t>Биоразлагаемая</a:t>
            </a:r>
            <a:r>
              <a:rPr lang="ru-RU" sz="3000" dirty="0"/>
              <a:t> упаковка в Беларуси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/>
              <a:t>В области проведения научных исследований</a:t>
            </a:r>
          </a:p>
          <a:p>
            <a:r>
              <a:rPr lang="ru-RU" sz="2400" dirty="0"/>
              <a:t>Реализация плана </a:t>
            </a:r>
            <a:r>
              <a:rPr lang="ru-RU" sz="2400" dirty="0" err="1"/>
              <a:t>действии</a:t>
            </a:r>
            <a:r>
              <a:rPr lang="ru-RU" sz="2400" dirty="0"/>
              <a:t>̆ по созданию технологии и производства </a:t>
            </a:r>
            <a:r>
              <a:rPr lang="ru-RU" sz="2400" dirty="0" err="1"/>
              <a:t>биоразлагаемои</a:t>
            </a:r>
            <a:r>
              <a:rPr lang="ru-RU" sz="2400" dirty="0"/>
              <a:t>̆ упаковки из растительного сырья (п.9)</a:t>
            </a:r>
          </a:p>
          <a:p>
            <a:pPr marL="0" indent="0">
              <a:buNone/>
            </a:pPr>
            <a:r>
              <a:rPr lang="ru-RU" sz="2400" i="1" dirty="0"/>
              <a:t>В области производства и использования экологически </a:t>
            </a:r>
            <a:r>
              <a:rPr lang="ru-RU" sz="2400" i="1" dirty="0" err="1"/>
              <a:t>безопаснои</a:t>
            </a:r>
            <a:r>
              <a:rPr lang="ru-RU" sz="2400" i="1" dirty="0"/>
              <a:t>̆ (в том числе </a:t>
            </a:r>
            <a:r>
              <a:rPr lang="ru-RU" sz="2400" i="1" dirty="0" err="1"/>
              <a:t>биоразлагаемои</a:t>
            </a:r>
            <a:r>
              <a:rPr lang="ru-RU" sz="2400" i="1" dirty="0"/>
              <a:t>̆) упаковки</a:t>
            </a:r>
            <a:endParaRPr lang="en-US" sz="2400" i="1" dirty="0"/>
          </a:p>
          <a:p>
            <a:r>
              <a:rPr lang="ru-RU" sz="2400" dirty="0"/>
              <a:t>Проведение анализа производственных мощностей</a:t>
            </a:r>
          </a:p>
          <a:p>
            <a:r>
              <a:rPr lang="ru-RU" sz="2400" dirty="0"/>
              <a:t>Разработка комплекса мероприятий, направленных на увеличение производства, развитие производств</a:t>
            </a:r>
          </a:p>
          <a:p>
            <a:r>
              <a:rPr lang="ru-RU" sz="2400" dirty="0"/>
              <a:t>Организация производства сырья для выпуска </a:t>
            </a:r>
            <a:r>
              <a:rPr lang="ru-RU" sz="2400" dirty="0" err="1"/>
              <a:t>биоразлагаемой</a:t>
            </a:r>
            <a:r>
              <a:rPr lang="ru-RU" sz="2400" dirty="0"/>
              <a:t> упаковки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7575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резентация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</p:spPr>
      </p:pic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0" y="0"/>
            <a:ext cx="7543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000" dirty="0" err="1"/>
              <a:t>Биоразлагаемая</a:t>
            </a:r>
            <a:r>
              <a:rPr lang="ru-RU" sz="3000" dirty="0"/>
              <a:t> упаковка в Беларуси</a:t>
            </a:r>
            <a:br>
              <a:rPr lang="ru-RU" sz="3000" dirty="0"/>
            </a:br>
            <a:r>
              <a:rPr lang="ru-RU" sz="3000" dirty="0"/>
              <a:t>(техническое регулирование)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err="1"/>
              <a:t>Разработка</a:t>
            </a:r>
            <a:r>
              <a:rPr lang="en-US" sz="2400" dirty="0"/>
              <a:t> </a:t>
            </a:r>
            <a:r>
              <a:rPr lang="en-US" sz="2400" dirty="0" err="1"/>
              <a:t>государственных</a:t>
            </a:r>
            <a:r>
              <a:rPr lang="en-US" sz="2400" dirty="0"/>
              <a:t> </a:t>
            </a:r>
            <a:r>
              <a:rPr lang="en-US" sz="2400" dirty="0" err="1"/>
              <a:t>стандартов</a:t>
            </a:r>
            <a:r>
              <a:rPr lang="en-US" sz="2400" dirty="0"/>
              <a:t> </a:t>
            </a:r>
            <a:r>
              <a:rPr lang="en-US" sz="2400" dirty="0" err="1"/>
              <a:t>Республики</a:t>
            </a:r>
            <a:r>
              <a:rPr lang="en-US" sz="2400" dirty="0"/>
              <a:t> </a:t>
            </a:r>
            <a:r>
              <a:rPr lang="en-US" sz="2400" dirty="0" err="1"/>
              <a:t>Беларусь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базе</a:t>
            </a:r>
            <a:r>
              <a:rPr lang="en-US" sz="2400" dirty="0"/>
              <a:t> </a:t>
            </a:r>
            <a:r>
              <a:rPr lang="en-US" sz="2400" dirty="0" err="1"/>
              <a:t>международных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европейских</a:t>
            </a:r>
            <a:r>
              <a:rPr lang="en-US" sz="2400" dirty="0"/>
              <a:t> </a:t>
            </a:r>
            <a:r>
              <a:rPr lang="en-US" sz="2400" dirty="0" err="1"/>
              <a:t>стандартов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области</a:t>
            </a:r>
            <a:r>
              <a:rPr lang="en-US" sz="2400" dirty="0"/>
              <a:t> </a:t>
            </a:r>
            <a:r>
              <a:rPr lang="en-US" sz="2400" dirty="0" err="1"/>
              <a:t>установления</a:t>
            </a:r>
            <a:r>
              <a:rPr lang="en-US" sz="2400" dirty="0"/>
              <a:t> </a:t>
            </a:r>
            <a:r>
              <a:rPr lang="en-US" sz="2400" dirty="0" err="1"/>
              <a:t>требований</a:t>
            </a:r>
            <a:r>
              <a:rPr lang="en-US" sz="2400" dirty="0"/>
              <a:t> </a:t>
            </a:r>
            <a:r>
              <a:rPr lang="en-US" sz="2400" dirty="0" err="1"/>
              <a:t>к</a:t>
            </a:r>
            <a:r>
              <a:rPr lang="en-US" sz="2400" dirty="0"/>
              <a:t> </a:t>
            </a:r>
            <a:r>
              <a:rPr lang="en-US" sz="2400" dirty="0" err="1"/>
              <a:t>экологически</a:t>
            </a:r>
            <a:r>
              <a:rPr lang="en-US" sz="2400" dirty="0"/>
              <a:t> </a:t>
            </a:r>
            <a:r>
              <a:rPr lang="en-US" sz="2400" dirty="0" err="1"/>
              <a:t>безопасной</a:t>
            </a:r>
            <a:r>
              <a:rPr lang="en-US" sz="2400" dirty="0"/>
              <a:t> (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том</a:t>
            </a:r>
            <a:r>
              <a:rPr lang="en-US" sz="2400" dirty="0"/>
              <a:t> </a:t>
            </a:r>
            <a:r>
              <a:rPr lang="en-US" sz="2400" dirty="0" err="1"/>
              <a:t>числе</a:t>
            </a:r>
            <a:r>
              <a:rPr lang="en-US" sz="2400" dirty="0"/>
              <a:t> </a:t>
            </a:r>
            <a:r>
              <a:rPr lang="en-US" sz="2400" dirty="0" err="1"/>
              <a:t>биоразлагаемой</a:t>
            </a:r>
            <a:r>
              <a:rPr lang="en-US" sz="2400" dirty="0"/>
              <a:t>) </a:t>
            </a:r>
            <a:r>
              <a:rPr lang="en-US" sz="2400" dirty="0" err="1"/>
              <a:t>упаковке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методам</a:t>
            </a:r>
            <a:r>
              <a:rPr lang="en-US" sz="2400" dirty="0"/>
              <a:t> </a:t>
            </a:r>
            <a:r>
              <a:rPr lang="en-US" sz="2400" dirty="0" err="1"/>
              <a:t>ее</a:t>
            </a:r>
            <a:r>
              <a:rPr lang="en-US" sz="2400" dirty="0"/>
              <a:t> </a:t>
            </a:r>
            <a:r>
              <a:rPr lang="en-US" sz="2400" dirty="0" err="1"/>
              <a:t>испытаний</a:t>
            </a:r>
            <a:r>
              <a:rPr lang="en-US" sz="2400" dirty="0"/>
              <a:t>. </a:t>
            </a:r>
          </a:p>
          <a:p>
            <a:pPr lvl="0"/>
            <a:r>
              <a:rPr lang="en-US" sz="2400" dirty="0" err="1"/>
              <a:t>Внесение</a:t>
            </a:r>
            <a:r>
              <a:rPr lang="en-US" sz="2400" dirty="0"/>
              <a:t> </a:t>
            </a:r>
            <a:r>
              <a:rPr lang="en-US" sz="2400" dirty="0" err="1"/>
              <a:t>изменений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технический</a:t>
            </a:r>
            <a:r>
              <a:rPr lang="en-US" sz="2400" dirty="0"/>
              <a:t> </a:t>
            </a:r>
            <a:r>
              <a:rPr lang="en-US" sz="2400" dirty="0" err="1"/>
              <a:t>регламент</a:t>
            </a:r>
            <a:r>
              <a:rPr lang="en-US" sz="2400" dirty="0"/>
              <a:t> </a:t>
            </a:r>
            <a:r>
              <a:rPr lang="en-US" sz="2400" dirty="0" err="1"/>
              <a:t>Таможенного</a:t>
            </a:r>
            <a:r>
              <a:rPr lang="en-US" sz="2400" dirty="0"/>
              <a:t> </a:t>
            </a:r>
            <a:r>
              <a:rPr lang="en-US" sz="2400" dirty="0" err="1"/>
              <a:t>союза</a:t>
            </a:r>
            <a:r>
              <a:rPr lang="en-US" sz="2400" dirty="0"/>
              <a:t> ТР ТС 005/2011 “</a:t>
            </a:r>
            <a:r>
              <a:rPr lang="en-US" sz="2400" dirty="0" err="1"/>
              <a:t>О</a:t>
            </a:r>
            <a:r>
              <a:rPr lang="en-US" sz="2400" dirty="0"/>
              <a:t> </a:t>
            </a:r>
            <a:r>
              <a:rPr lang="en-US" sz="2400" dirty="0" err="1"/>
              <a:t>безопасности</a:t>
            </a:r>
            <a:r>
              <a:rPr lang="en-US" sz="2400" dirty="0"/>
              <a:t> </a:t>
            </a:r>
            <a:r>
              <a:rPr lang="en-US" sz="2400" dirty="0" err="1"/>
              <a:t>упаковки</a:t>
            </a:r>
            <a:r>
              <a:rPr lang="en-US" sz="2400" dirty="0"/>
              <a:t>”</a:t>
            </a:r>
          </a:p>
          <a:p>
            <a:pPr lvl="0"/>
            <a:r>
              <a:rPr lang="en-US" sz="2400" dirty="0" err="1"/>
              <a:t>Мероприятия</a:t>
            </a:r>
            <a:r>
              <a:rPr lang="en-US" sz="2400" dirty="0"/>
              <a:t> </a:t>
            </a:r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оценке</a:t>
            </a:r>
            <a:r>
              <a:rPr lang="en-US" sz="2400" dirty="0"/>
              <a:t> </a:t>
            </a:r>
            <a:r>
              <a:rPr lang="en-US" sz="2400" dirty="0" err="1"/>
              <a:t>соответствия</a:t>
            </a:r>
            <a:r>
              <a:rPr lang="en-US" sz="2400" dirty="0"/>
              <a:t> </a:t>
            </a:r>
            <a:r>
              <a:rPr lang="en-US" sz="2400" dirty="0" err="1"/>
              <a:t>биоразлагаемой</a:t>
            </a:r>
            <a:r>
              <a:rPr lang="en-US" sz="2400" dirty="0"/>
              <a:t> </a:t>
            </a:r>
            <a:r>
              <a:rPr lang="en-US" sz="2400" dirty="0" err="1"/>
              <a:t>упаковки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908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резентация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</p:spPr>
      </p:pic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0" y="0"/>
            <a:ext cx="7543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000" dirty="0" err="1"/>
              <a:t>Биоразлагаемая</a:t>
            </a:r>
            <a:r>
              <a:rPr lang="ru-RU" sz="3000" dirty="0"/>
              <a:t> упаковка в Беларуси</a:t>
            </a:r>
            <a:br>
              <a:rPr lang="ru-RU" sz="3000" dirty="0"/>
            </a:br>
            <a:r>
              <a:rPr lang="ru-RU" sz="3000" dirty="0"/>
              <a:t>(экономическое стимулирование)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/>
              <a:t>Увеличение сбора за пластиковую упаковку и изделия с 2020 г.: 180 р -270 р (1/04/2020) </a:t>
            </a:r>
            <a:r>
              <a:rPr lang="en-US" sz="2400" dirty="0"/>
              <a:t>–</a:t>
            </a:r>
            <a:r>
              <a:rPr lang="ru-RU" sz="2400" dirty="0"/>
              <a:t> 360 р (1/01/2021) за тонну. </a:t>
            </a:r>
          </a:p>
          <a:p>
            <a:pPr lvl="0"/>
            <a:r>
              <a:rPr lang="ru-RU" sz="2400" dirty="0"/>
              <a:t>Для </a:t>
            </a:r>
            <a:r>
              <a:rPr lang="ru-RU" sz="2400" dirty="0" err="1"/>
              <a:t>биоразлагаемой</a:t>
            </a:r>
            <a:r>
              <a:rPr lang="ru-RU" sz="2400" dirty="0"/>
              <a:t> упаковки </a:t>
            </a:r>
            <a:r>
              <a:rPr lang="en-US" sz="2400" dirty="0"/>
              <a:t>–</a:t>
            </a:r>
            <a:r>
              <a:rPr lang="ru-RU" sz="2400" dirty="0"/>
              <a:t> сбор уменьшен: 90 р за тонну</a:t>
            </a:r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25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резентация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</p:spPr>
      </p:pic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0" y="0"/>
            <a:ext cx="7543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000" dirty="0" err="1"/>
              <a:t>Биоразлагаемая</a:t>
            </a:r>
            <a:r>
              <a:rPr lang="ru-RU" sz="3000" dirty="0"/>
              <a:t> упаковка в Беларуси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Calibri"/>
                <a:cs typeface="Calibri"/>
              </a:rPr>
              <a:t>280.000 </a:t>
            </a:r>
            <a:r>
              <a:rPr lang="ru-RU" sz="2400" b="1" dirty="0">
                <a:latin typeface="Calibri"/>
                <a:cs typeface="Calibri"/>
              </a:rPr>
              <a:t>тонн отходов пластика </a:t>
            </a:r>
            <a:r>
              <a:rPr lang="ru-RU" sz="2400" dirty="0">
                <a:latin typeface="Calibri"/>
                <a:cs typeface="Calibri"/>
              </a:rPr>
              <a:t>в 2019 г. из них 140-150 </a:t>
            </a:r>
            <a:r>
              <a:rPr lang="ru-RU" sz="2400" dirty="0" err="1">
                <a:latin typeface="Calibri"/>
                <a:cs typeface="Calibri"/>
              </a:rPr>
              <a:t>т.тонн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–</a:t>
            </a:r>
            <a:r>
              <a:rPr lang="ru-RU" sz="2400" dirty="0">
                <a:latin typeface="Calibri"/>
                <a:cs typeface="Calibri"/>
              </a:rPr>
              <a:t> упаковка. </a:t>
            </a:r>
          </a:p>
          <a:p>
            <a:r>
              <a:rPr lang="ru-RU" sz="2400" dirty="0">
                <a:latin typeface="Calibri"/>
                <a:cs typeface="Calibri"/>
              </a:rPr>
              <a:t>Планируется </a:t>
            </a:r>
            <a:r>
              <a:rPr lang="ru-RU" sz="2400" b="1" dirty="0">
                <a:latin typeface="Calibri"/>
                <a:cs typeface="Calibri"/>
              </a:rPr>
              <a:t>заменить 40-45 т</a:t>
            </a:r>
            <a:r>
              <a:rPr lang="en-US" sz="2400" b="1" dirty="0">
                <a:latin typeface="Calibri"/>
                <a:cs typeface="Calibri"/>
              </a:rPr>
              <a:t>. </a:t>
            </a:r>
            <a:r>
              <a:rPr lang="ru-RU" sz="2400" b="1" dirty="0">
                <a:latin typeface="Calibri"/>
                <a:cs typeface="Calibri"/>
              </a:rPr>
              <a:t>тонн</a:t>
            </a:r>
            <a:r>
              <a:rPr lang="ru-RU" sz="2400" dirty="0">
                <a:latin typeface="Calibri"/>
                <a:cs typeface="Calibri"/>
              </a:rPr>
              <a:t> на </a:t>
            </a:r>
            <a:r>
              <a:rPr lang="ru-RU" sz="2400" dirty="0" err="1">
                <a:latin typeface="Calibri"/>
                <a:cs typeface="Calibri"/>
              </a:rPr>
              <a:t>биоразлагаемую</a:t>
            </a:r>
            <a:r>
              <a:rPr lang="ru-RU" sz="2400" dirty="0">
                <a:latin typeface="Calibri"/>
                <a:cs typeface="Calibri"/>
              </a:rPr>
              <a:t> упаковку</a:t>
            </a:r>
          </a:p>
          <a:p>
            <a:r>
              <a:rPr lang="ru-RU" sz="2400" dirty="0">
                <a:latin typeface="Calibri"/>
                <a:cs typeface="Calibri"/>
              </a:rPr>
              <a:t> В основном, тонкий пластик, упаковку продуктов питания, </a:t>
            </a:r>
            <a:r>
              <a:rPr lang="ru-RU" sz="2400" dirty="0" err="1">
                <a:latin typeface="Calibri"/>
                <a:cs typeface="Calibri"/>
              </a:rPr>
              <a:t>неперерабатываемая</a:t>
            </a:r>
            <a:r>
              <a:rPr lang="ru-RU" sz="2400" dirty="0">
                <a:latin typeface="Calibri"/>
                <a:cs typeface="Calibri"/>
              </a:rPr>
              <a:t> посуда. </a:t>
            </a: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резентация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</p:spPr>
      </p:pic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0" y="0"/>
            <a:ext cx="7543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000" dirty="0" err="1"/>
              <a:t>Биоразлагаемая</a:t>
            </a:r>
            <a:r>
              <a:rPr lang="ru-RU" sz="3000" dirty="0"/>
              <a:t> упаковка в Беларуси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6" name="Рисунок 15"/>
          <p:cNvPicPr/>
          <p:nvPr/>
        </p:nvPicPr>
        <p:blipFill>
          <a:blip r:embed="rId3"/>
          <a:stretch>
            <a:fillRect/>
          </a:stretch>
        </p:blipFill>
        <p:spPr>
          <a:xfrm>
            <a:off x="877455" y="1438710"/>
            <a:ext cx="7192817" cy="468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99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резентация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</p:spPr>
      </p:pic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0" y="0"/>
            <a:ext cx="7543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000" dirty="0" err="1"/>
              <a:t>Биоразлагаемая</a:t>
            </a:r>
            <a:r>
              <a:rPr lang="ru-RU" sz="3000" dirty="0"/>
              <a:t> упаковка в Беларуси: сырье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en-US" sz="2400" dirty="0">
              <a:latin typeface="Arial"/>
              <a:cs typeface="Arial"/>
            </a:endParaRPr>
          </a:p>
          <a:p>
            <a:r>
              <a:rPr lang="ru-RU" dirty="0"/>
              <a:t>Картофельный крахмал</a:t>
            </a:r>
          </a:p>
          <a:p>
            <a:r>
              <a:rPr lang="en-US" dirty="0" err="1"/>
              <a:t>К</a:t>
            </a:r>
            <a:r>
              <a:rPr lang="ru-RU" dirty="0" err="1"/>
              <a:t>укурузный</a:t>
            </a:r>
            <a:r>
              <a:rPr lang="ru-RU" dirty="0"/>
              <a:t> крахмал</a:t>
            </a:r>
            <a:endParaRPr lang="en-US" dirty="0"/>
          </a:p>
          <a:p>
            <a:endParaRPr lang="en-US" dirty="0"/>
          </a:p>
          <a:p>
            <a:r>
              <a:rPr lang="ru-RU" dirty="0" err="1"/>
              <a:t>Полиактид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78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резентация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</p:spPr>
      </p:pic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0" y="0"/>
            <a:ext cx="7543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000" dirty="0"/>
              <a:t>Возможности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err="1"/>
              <a:t>Ретейл</a:t>
            </a:r>
            <a:endParaRPr lang="ru-RU" sz="2400" i="1" dirty="0"/>
          </a:p>
          <a:p>
            <a:pPr marL="0" indent="0">
              <a:buNone/>
            </a:pPr>
            <a:r>
              <a:rPr lang="uz-Cyrl-UZ" sz="2400" dirty="0">
                <a:latin typeface="Calibri"/>
                <a:cs typeface="Calibri"/>
              </a:rPr>
              <a:t>Ретейлеры заинтересованы в пакетах и их минимальной стоимости, т.к. это позволяет сокращать издержки</a:t>
            </a:r>
            <a:r>
              <a:rPr lang="en-US" sz="2400" dirty="0">
                <a:latin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uz-Cyrl-UZ" sz="2400" dirty="0">
                <a:latin typeface="Calibri"/>
                <a:cs typeface="Calibri"/>
              </a:rPr>
              <a:t>Удорожание стоимости пакетов снижает прибыльность, соответственно не будет восприниматься </a:t>
            </a:r>
            <a:r>
              <a:rPr lang="uz-Cyrl-UZ" sz="2400" i="1" dirty="0">
                <a:latin typeface="Calibri"/>
                <a:cs typeface="Calibri"/>
              </a:rPr>
              <a:t>положительно. </a:t>
            </a:r>
          </a:p>
          <a:p>
            <a:r>
              <a:rPr lang="ru-RU" sz="2400" i="1" dirty="0">
                <a:latin typeface="Calibri"/>
                <a:cs typeface="Calibri"/>
              </a:rPr>
              <a:t>Упаковочные компании</a:t>
            </a:r>
            <a:endParaRPr lang="en-US" sz="2400" i="1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ru-RU" sz="2400" dirty="0">
                <a:latin typeface="Calibri"/>
                <a:cs typeface="Calibri"/>
              </a:rPr>
              <a:t>Расширение сбыта пакетов</a:t>
            </a:r>
            <a:endParaRPr lang="en-US" sz="2400" dirty="0">
              <a:latin typeface="Calibri"/>
              <a:cs typeface="Calibri"/>
            </a:endParaRPr>
          </a:p>
          <a:p>
            <a:r>
              <a:rPr lang="ru-RU" sz="2400" i="1" dirty="0">
                <a:latin typeface="Calibri"/>
                <a:cs typeface="Calibri"/>
              </a:rPr>
              <a:t>И</a:t>
            </a:r>
            <a:r>
              <a:rPr lang="en-US" sz="2400" i="1" dirty="0" err="1">
                <a:latin typeface="Calibri"/>
                <a:cs typeface="Calibri"/>
              </a:rPr>
              <a:t>з</a:t>
            </a:r>
            <a:r>
              <a:rPr lang="ru-RU" sz="2400" i="1" dirty="0" err="1">
                <a:latin typeface="Calibri"/>
                <a:cs typeface="Calibri"/>
              </a:rPr>
              <a:t>менение</a:t>
            </a:r>
            <a:r>
              <a:rPr lang="ru-RU" sz="2400" i="1" dirty="0">
                <a:latin typeface="Calibri"/>
                <a:cs typeface="Calibri"/>
              </a:rPr>
              <a:t> структуры посевных площадей</a:t>
            </a:r>
            <a:r>
              <a:rPr lang="uz-Cyrl-UZ" sz="2400" i="1" dirty="0"/>
              <a:t>Удорожание стоимости пакетов снижает прибыльность, соответственно не будет восприниматься положительно. </a:t>
            </a:r>
            <a:endParaRPr lang="ru-RU" sz="2400" i="1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21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резентация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</p:spPr>
      </p:pic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0" y="0"/>
            <a:ext cx="7543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000" dirty="0"/>
              <a:t>Возможности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/>
              <a:t>Возможности для переработки (Витебск, Брест, Могилев). </a:t>
            </a:r>
            <a:endParaRPr lang="ru-RU" sz="2400" i="1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8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1556385" y="2470727"/>
            <a:ext cx="5659524" cy="36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50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резентация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</p:spPr>
      </p:pic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0" y="0"/>
            <a:ext cx="7543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000" dirty="0"/>
              <a:t>Барьеры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Отсутствие системы сбора от населения органических отходов</a:t>
            </a:r>
          </a:p>
          <a:p>
            <a:r>
              <a:rPr lang="ru-RU" sz="2400" dirty="0"/>
              <a:t>Отсутствие промышленного компостирования</a:t>
            </a:r>
          </a:p>
          <a:p>
            <a:r>
              <a:rPr lang="ru-RU" sz="2400" dirty="0">
                <a:latin typeface="Calibri"/>
                <a:cs typeface="Calibri"/>
              </a:rPr>
              <a:t>Отсутствие правильной маркировки и незнание людей о значении маркировки.</a:t>
            </a:r>
          </a:p>
          <a:p>
            <a:r>
              <a:rPr lang="ru-RU" sz="2400" dirty="0">
                <a:latin typeface="Calibri"/>
                <a:cs typeface="Calibri"/>
              </a:rPr>
              <a:t>Необходим запрет на </a:t>
            </a:r>
            <a:r>
              <a:rPr lang="ru-RU" sz="2400" dirty="0" err="1">
                <a:latin typeface="Calibri"/>
                <a:cs typeface="Calibri"/>
              </a:rPr>
              <a:t>оксоразлагаемые</a:t>
            </a:r>
            <a:r>
              <a:rPr lang="ru-RU" sz="2400" dirty="0">
                <a:latin typeface="Calibri"/>
                <a:cs typeface="Calibri"/>
              </a:rPr>
              <a:t> пластики</a:t>
            </a:r>
          </a:p>
          <a:p>
            <a:r>
              <a:rPr lang="ru-RU" sz="2400" dirty="0">
                <a:latin typeface="Calibri"/>
                <a:cs typeface="Calibri"/>
              </a:rPr>
              <a:t>Необходима национальная лаборатория для контроля за и сертификации материалов</a:t>
            </a:r>
          </a:p>
          <a:p>
            <a:r>
              <a:rPr lang="ru-RU" sz="2400" dirty="0">
                <a:latin typeface="Calibri"/>
                <a:cs typeface="Calibri"/>
              </a:rPr>
              <a:t>Гармонизация технического регулирования с ЕАЭС (вносимые изменения в ТР ТС 005/2011 «О безопасности упаковки»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1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резентация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</p:spPr>
      </p:pic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0" y="0"/>
            <a:ext cx="7543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000" dirty="0"/>
              <a:t>Структура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Общая ситуация с упаковкой в Беларуси</a:t>
            </a:r>
          </a:p>
          <a:p>
            <a:r>
              <a:rPr lang="ru-RU" sz="2400" dirty="0"/>
              <a:t>Ключевое законодательство</a:t>
            </a:r>
          </a:p>
          <a:p>
            <a:r>
              <a:rPr lang="ru-RU" sz="2400" dirty="0"/>
              <a:t>Работа по продвижению </a:t>
            </a:r>
            <a:r>
              <a:rPr lang="ru-RU" sz="2400" dirty="0" err="1"/>
              <a:t>биоразлагаемой</a:t>
            </a:r>
            <a:r>
              <a:rPr lang="ru-RU" sz="2400" dirty="0"/>
              <a:t> упаковки</a:t>
            </a:r>
          </a:p>
          <a:p>
            <a:r>
              <a:rPr lang="ru-RU" sz="2400" dirty="0"/>
              <a:t>Возможности/барьеры</a:t>
            </a:r>
          </a:p>
          <a:p>
            <a:r>
              <a:rPr lang="ru-RU" sz="2400" dirty="0"/>
              <a:t>Маркировка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en-US" sz="2400" dirty="0"/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79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резентация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</p:spPr>
      </p:pic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0" y="0"/>
            <a:ext cx="7543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000" dirty="0"/>
              <a:t>Маркировка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6" name="Рисунок 7" descr="https://lh4.googleusercontent.com/37x1X92s0d9aSez993_fIqQQ8xEJ7smlW5rr2c25bHeRmGYAkQPg93BFI6fVI4LRXEprp8ZiqvuJu5yX6XL5oWGEtpVZVaCBR46IXKHqdOh6RToexRN_Mnk6Lshn27Zue_wlv3UV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4" y="1417638"/>
            <a:ext cx="225742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12" descr="https://greenpeace.ru/wp-content/uploads/2020/05/Industriell-Kompostierbar_en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44" y="1411288"/>
            <a:ext cx="1125855" cy="11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6" descr="https://lh6.googleusercontent.com/yX7co0RM8tBI6qhk60bs40q09XnBLD-5AcyFh6CopXTrNQeGGDCtZ4U3nhAzAdexNn9vqX20zq-rPYnJgAEIjnlt8ZsYL695u5XYlaWmTyfBpZ56jX2lygjTMPqpjHqDo-CQMBJ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11" y="1417638"/>
            <a:ext cx="200025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13" descr="https://greenpeace.ru/wp-content/uploads/2020/05/Gartenkompostierung_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334" y="1392238"/>
            <a:ext cx="946785" cy="94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8" descr="https://lh5.googleusercontent.com/iRrKoNXrLbE0CmTGSxmbYQiK4JDzvZ9ntZ0uYl802GrrFBxcU8Jzpt77DuB1C7gsFUulniDvf7BUSrQSMzuBxV9fZGSeCLdMl6L2Goe9zLrM3wv0mRlTl7vuVzxl182_2w4xdydY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4" y="2824450"/>
            <a:ext cx="4819650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greenpeace.ru/wp-content/uploads/2020/05/DinCertco_biobased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4722091"/>
            <a:ext cx="4122593" cy="1490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049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резентация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</p:spPr>
      </p:pic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0" y="0"/>
            <a:ext cx="7543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000" dirty="0"/>
              <a:t>Маркировка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391190"/>
              </p:ext>
            </p:extLst>
          </p:nvPr>
        </p:nvGraphicFramePr>
        <p:xfrm>
          <a:off x="916710" y="1417638"/>
          <a:ext cx="5486400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4406900" progId="Word.Document.12">
                  <p:link updateAutomatic="1"/>
                </p:oleObj>
              </mc:Choice>
              <mc:Fallback>
                <p:oleObj name="Document" r:id="rId3" imgW="5486400" imgH="44069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6710" y="1417638"/>
                        <a:ext cx="5486400" cy="440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" descr="https://lh5.googleusercontent.com/9lrh-UnODTntbaJe2uT-Clgc3RSJ0ysE-IIAgmaxUZZv0hordn6ADQg5ah5Gc7qtTq5mAeaflo9hiI6INZSaQjwVlFRyYfTAahLoEovA5S-ytCIHYoojEnjI105M1RXkl4Vu2IUL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06059"/>
            <a:ext cx="2438400" cy="187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965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Презентация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1219200" y="228600"/>
            <a:ext cx="5867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400" dirty="0">
                <a:latin typeface="+mn-lt"/>
              </a:rPr>
              <a:t>Спасибо!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181600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Центр экологических решений</a:t>
            </a:r>
          </a:p>
          <a:p>
            <a:r>
              <a:rPr lang="en-US" sz="22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www.ecoidea.by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</a:p>
          <a:p>
            <a:r>
              <a:rPr lang="en-US" sz="2200" dirty="0"/>
              <a:t>+375 17 334 53 23</a:t>
            </a:r>
          </a:p>
          <a:p>
            <a:endParaRPr lang="en-US" sz="2200" dirty="0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945" y="1424710"/>
            <a:ext cx="6571118" cy="336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4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резентация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</p:spPr>
      </p:pic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0" y="0"/>
            <a:ext cx="7543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/>
              <a:t>Общая ситуация с упаковкой в Беларуси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en-US" sz="2400" dirty="0"/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41" y="1311545"/>
            <a:ext cx="6571118" cy="44592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7208" y="6122579"/>
            <a:ext cx="839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</a:t>
            </a:r>
            <a:r>
              <a:rPr lang="ru-RU" sz="1400" dirty="0"/>
              <a:t>По данным Министерства природных ресурсов и охраны окружающей среды Республики Беларусь, 2020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783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резентация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</p:spPr>
      </p:pic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0" y="0"/>
            <a:ext cx="7543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/>
              <a:t>Общая ситуация с упаковкой в Беларуси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en-US" sz="2400" dirty="0"/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7208" y="6122579"/>
            <a:ext cx="839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/>
          </a:p>
          <a:p>
            <a:r>
              <a:rPr lang="en-US" sz="1400" dirty="0"/>
              <a:t>* </a:t>
            </a:r>
            <a:r>
              <a:rPr lang="ru-RU" sz="1400" dirty="0"/>
              <a:t>По данным Министерства природных ресурсов и охраны окружающей среды Республики Беларусь, 2020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515" y="1223763"/>
            <a:ext cx="6722971" cy="50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1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резентация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</p:spPr>
      </p:pic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0" y="0"/>
            <a:ext cx="7543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/>
              <a:t>Общая ситуация с упаковкой в Беларуси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en-US" sz="2400" dirty="0"/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7208" y="6122579"/>
            <a:ext cx="839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</a:t>
            </a:r>
            <a:r>
              <a:rPr lang="ru-RU" sz="1400" dirty="0"/>
              <a:t>По данным Министерства природных ресурсов и охраны окружающей среды Республики Беларусь, 2020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393" y="1417638"/>
            <a:ext cx="6281215" cy="46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14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резентация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</p:spPr>
      </p:pic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0" y="0"/>
            <a:ext cx="7543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/>
              <a:t>Общая ситуация с упаковкой в Беларуси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en-US" sz="2400" dirty="0"/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7208" y="6122579"/>
            <a:ext cx="839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</a:t>
            </a:r>
            <a:r>
              <a:rPr lang="ru-RU" sz="1400" dirty="0"/>
              <a:t>По данным Министерства природных ресурсов и охраны окружающей среды Республики Беларусь, 2020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58" y="1417638"/>
            <a:ext cx="5908484" cy="433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4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резентация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</p:spPr>
      </p:pic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0" y="0"/>
            <a:ext cx="7543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000" dirty="0" err="1"/>
              <a:t>Биоразлагаемая</a:t>
            </a:r>
            <a:r>
              <a:rPr lang="ru-RU" sz="3000" dirty="0"/>
              <a:t> упаковка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ru-RU" sz="2800" dirty="0">
                <a:latin typeface="Calibri"/>
                <a:cs typeface="Calibri"/>
              </a:rPr>
              <a:t>По европейским стандартам биопластик — это полимерный материал, который соответствует одному из пунктов:</a:t>
            </a:r>
            <a:endParaRPr lang="en-US" sz="2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ru-RU" sz="2800" dirty="0">
                <a:latin typeface="Calibri"/>
                <a:cs typeface="Calibri"/>
              </a:rPr>
              <a:t>1. сделан полностью или частично из растительного сырья (</a:t>
            </a:r>
            <a:r>
              <a:rPr lang="ru-RU" sz="2800" dirty="0" err="1">
                <a:latin typeface="Calibri"/>
                <a:cs typeface="Calibri"/>
              </a:rPr>
              <a:t>bio-based</a:t>
            </a:r>
            <a:r>
              <a:rPr lang="ru-RU" sz="2800" dirty="0">
                <a:latin typeface="Calibri"/>
                <a:cs typeface="Calibri"/>
              </a:rPr>
              <a:t> </a:t>
            </a:r>
            <a:r>
              <a:rPr lang="ru-RU" sz="2800" dirty="0" err="1">
                <a:latin typeface="Calibri"/>
                <a:cs typeface="Calibri"/>
              </a:rPr>
              <a:t>plastic</a:t>
            </a:r>
            <a:r>
              <a:rPr lang="ru-RU" sz="2800" dirty="0">
                <a:latin typeface="Calibri"/>
                <a:cs typeface="Calibri"/>
              </a:rPr>
              <a:t>), </a:t>
            </a:r>
            <a:endParaRPr lang="en-US" sz="2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ru-RU" sz="2800" dirty="0">
                <a:latin typeface="Calibri"/>
                <a:cs typeface="Calibri"/>
              </a:rPr>
              <a:t>2. </a:t>
            </a:r>
            <a:r>
              <a:rPr lang="ru-RU" sz="2800" dirty="0" err="1">
                <a:latin typeface="Calibri"/>
                <a:cs typeface="Calibri"/>
              </a:rPr>
              <a:t>биоразлагаем</a:t>
            </a:r>
            <a:r>
              <a:rPr lang="ru-RU" sz="2800" dirty="0">
                <a:latin typeface="Calibri"/>
                <a:cs typeface="Calibri"/>
              </a:rPr>
              <a:t> (</a:t>
            </a:r>
            <a:r>
              <a:rPr lang="ru-RU" sz="2800" dirty="0" err="1">
                <a:latin typeface="Calibri"/>
                <a:cs typeface="Calibri"/>
              </a:rPr>
              <a:t>biodegradable</a:t>
            </a:r>
            <a:r>
              <a:rPr lang="ru-RU" sz="2800" dirty="0">
                <a:latin typeface="Calibri"/>
                <a:cs typeface="Calibri"/>
              </a:rPr>
              <a:t>), </a:t>
            </a:r>
            <a:endParaRPr lang="en-US" sz="2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ru-RU" sz="2800" dirty="0">
                <a:latin typeface="Calibri"/>
                <a:cs typeface="Calibri"/>
              </a:rPr>
              <a:t>3. обладает обоими свойствами. </a:t>
            </a:r>
            <a:endParaRPr lang="en-US" sz="2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900" dirty="0">
                <a:latin typeface="Calibri"/>
                <a:cs typeface="Calibri"/>
              </a:rPr>
              <a:t>*BS EN 13432:2000. Packaging. Requirements for packaging recoverable through composting and biodegradation. Test scheme and evaluation criteria for the final acceptance of packaging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5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резентация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</p:spPr>
      </p:pic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0" y="0"/>
            <a:ext cx="7543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000" dirty="0" err="1"/>
              <a:t>Биоразлагаемая</a:t>
            </a:r>
            <a:r>
              <a:rPr lang="ru-RU" sz="3000" dirty="0"/>
              <a:t> упаковка</a:t>
            </a:r>
            <a:endParaRPr lang="en-US" sz="3000" dirty="0"/>
          </a:p>
        </p:txBody>
      </p:sp>
      <p:pic>
        <p:nvPicPr>
          <p:cNvPr id="7" name="Рисунок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173413" y="1652336"/>
            <a:ext cx="6791995" cy="41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35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резентация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</p:spPr>
      </p:pic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0" y="0"/>
            <a:ext cx="7543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000" dirty="0"/>
              <a:t>Ключевое законодательство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400" dirty="0" err="1"/>
              <a:t>Директива</a:t>
            </a:r>
            <a:r>
              <a:rPr lang="en-US" sz="2400" dirty="0"/>
              <a:t> </a:t>
            </a:r>
            <a:r>
              <a:rPr lang="en-US" sz="2400" dirty="0" err="1"/>
              <a:t>Президента</a:t>
            </a:r>
            <a:r>
              <a:rPr lang="en-US" sz="2400" dirty="0"/>
              <a:t> </a:t>
            </a:r>
            <a:r>
              <a:rPr lang="en-US" sz="2400" dirty="0" err="1"/>
              <a:t>Республики</a:t>
            </a:r>
            <a:r>
              <a:rPr lang="en-US" sz="2400" dirty="0"/>
              <a:t> </a:t>
            </a:r>
            <a:r>
              <a:rPr lang="en-US" sz="2400" dirty="0" err="1"/>
              <a:t>Беларусь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4 </a:t>
            </a:r>
            <a:r>
              <a:rPr lang="en-US" sz="2400" dirty="0" err="1"/>
              <a:t>марта</a:t>
            </a:r>
            <a:r>
              <a:rPr lang="en-US" sz="2400" dirty="0"/>
              <a:t> 2019 </a:t>
            </a:r>
            <a:r>
              <a:rPr lang="en-US" sz="2400" dirty="0" err="1"/>
              <a:t>г</a:t>
            </a:r>
            <a:r>
              <a:rPr lang="en-US" sz="2400" dirty="0"/>
              <a:t>. № 7 «</a:t>
            </a:r>
            <a:r>
              <a:rPr lang="en-US" sz="2400" dirty="0" err="1"/>
              <a:t>О</a:t>
            </a:r>
            <a:r>
              <a:rPr lang="en-US" sz="2400" dirty="0"/>
              <a:t> </a:t>
            </a:r>
            <a:r>
              <a:rPr lang="en-US" sz="2400" dirty="0" err="1"/>
              <a:t>совершенствовании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развитии</a:t>
            </a:r>
            <a:r>
              <a:rPr lang="en-US" sz="2400" dirty="0"/>
              <a:t> </a:t>
            </a:r>
            <a:r>
              <a:rPr lang="en-US" sz="2400" dirty="0" err="1"/>
              <a:t>жилищно-коммунального</a:t>
            </a:r>
            <a:r>
              <a:rPr lang="en-US" sz="2400" dirty="0"/>
              <a:t> </a:t>
            </a:r>
            <a:r>
              <a:rPr lang="en-US" sz="2400" dirty="0" err="1"/>
              <a:t>хозяйства</a:t>
            </a:r>
            <a:r>
              <a:rPr lang="en-US" sz="2400" dirty="0"/>
              <a:t> </a:t>
            </a:r>
            <a:r>
              <a:rPr lang="en-US" sz="2400" dirty="0" err="1"/>
              <a:t>страны</a:t>
            </a:r>
            <a:r>
              <a:rPr lang="en-US" sz="2400" dirty="0"/>
              <a:t>»</a:t>
            </a:r>
          </a:p>
          <a:p>
            <a:pPr lvl="0"/>
            <a:r>
              <a:rPr lang="en-US" sz="2400" dirty="0" err="1"/>
              <a:t>Постановление</a:t>
            </a:r>
            <a:r>
              <a:rPr lang="en-US" sz="2400" dirty="0"/>
              <a:t> </a:t>
            </a:r>
            <a:r>
              <a:rPr lang="en-US" sz="2400" dirty="0" err="1"/>
              <a:t>Совета</a:t>
            </a:r>
            <a:r>
              <a:rPr lang="en-US" sz="2400" dirty="0"/>
              <a:t> </a:t>
            </a:r>
            <a:r>
              <a:rPr lang="en-US" sz="2400" dirty="0" err="1"/>
              <a:t>Министров</a:t>
            </a:r>
            <a:r>
              <a:rPr lang="en-US" sz="2400" dirty="0"/>
              <a:t> </a:t>
            </a:r>
            <a:r>
              <a:rPr lang="en-US" sz="2400" dirty="0" err="1"/>
              <a:t>Республики</a:t>
            </a:r>
            <a:r>
              <a:rPr lang="en-US" sz="2400" dirty="0"/>
              <a:t> </a:t>
            </a:r>
            <a:r>
              <a:rPr lang="en-US" sz="2400" dirty="0" err="1"/>
              <a:t>Беларусь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13 </a:t>
            </a:r>
            <a:r>
              <a:rPr lang="en-US" sz="2400" dirty="0" err="1"/>
              <a:t>января</a:t>
            </a:r>
            <a:r>
              <a:rPr lang="en-US" sz="2400" dirty="0"/>
              <a:t> 2020 </a:t>
            </a:r>
            <a:r>
              <a:rPr lang="en-US" sz="2400" dirty="0" err="1"/>
              <a:t>г</a:t>
            </a:r>
            <a:r>
              <a:rPr lang="en-US" sz="2400" dirty="0"/>
              <a:t>. № 7 «</a:t>
            </a:r>
            <a:r>
              <a:rPr lang="en-US" sz="2400" dirty="0" err="1"/>
              <a:t>О</a:t>
            </a:r>
            <a:r>
              <a:rPr lang="en-US" sz="2400" dirty="0"/>
              <a:t> </a:t>
            </a:r>
            <a:r>
              <a:rPr lang="en-US" sz="2400" dirty="0" err="1"/>
              <a:t>поэтапном</a:t>
            </a:r>
            <a:r>
              <a:rPr lang="en-US" sz="2400" dirty="0"/>
              <a:t> </a:t>
            </a:r>
            <a:r>
              <a:rPr lang="en-US" sz="2400" dirty="0" err="1"/>
              <a:t>снижении</a:t>
            </a:r>
            <a:r>
              <a:rPr lang="en-US" sz="2400" dirty="0"/>
              <a:t> </a:t>
            </a:r>
            <a:r>
              <a:rPr lang="en-US" sz="2400" dirty="0" err="1"/>
              <a:t>использования</a:t>
            </a:r>
            <a:r>
              <a:rPr lang="en-US" sz="2400" dirty="0"/>
              <a:t> </a:t>
            </a:r>
            <a:r>
              <a:rPr lang="en-US" sz="2400" dirty="0" err="1"/>
              <a:t>полимерной</a:t>
            </a:r>
            <a:r>
              <a:rPr lang="en-US" sz="2400" dirty="0"/>
              <a:t> </a:t>
            </a:r>
            <a:r>
              <a:rPr lang="en-US" sz="2400" dirty="0" err="1"/>
              <a:t>упаковки</a:t>
            </a:r>
            <a:r>
              <a:rPr lang="en-US" sz="2400" dirty="0"/>
              <a:t>»</a:t>
            </a:r>
          </a:p>
          <a:p>
            <a:pPr lvl="0"/>
            <a:r>
              <a:rPr lang="en-US" sz="2400" dirty="0" err="1"/>
              <a:t>План</a:t>
            </a:r>
            <a:r>
              <a:rPr lang="en-US" sz="2400" dirty="0"/>
              <a:t> </a:t>
            </a:r>
            <a:r>
              <a:rPr lang="en-US" sz="2400" dirty="0" err="1"/>
              <a:t>мероприятий</a:t>
            </a:r>
            <a:r>
              <a:rPr lang="en-US" sz="2400" dirty="0"/>
              <a:t> </a:t>
            </a:r>
            <a:r>
              <a:rPr lang="en-US" sz="2400" dirty="0" err="1"/>
              <a:t>Госстандарта</a:t>
            </a:r>
            <a:r>
              <a:rPr lang="en-US" sz="2400" dirty="0"/>
              <a:t> </a:t>
            </a:r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поэтапному</a:t>
            </a:r>
            <a:r>
              <a:rPr lang="en-US" sz="2400" dirty="0"/>
              <a:t> </a:t>
            </a:r>
            <a:r>
              <a:rPr lang="en-US" sz="2400" dirty="0" err="1"/>
              <a:t>снижению</a:t>
            </a:r>
            <a:r>
              <a:rPr lang="en-US" sz="2400" dirty="0"/>
              <a:t> </a:t>
            </a:r>
            <a:r>
              <a:rPr lang="en-US" sz="2400" dirty="0" err="1"/>
              <a:t>использования</a:t>
            </a:r>
            <a:r>
              <a:rPr lang="en-US" sz="2400" dirty="0"/>
              <a:t> </a:t>
            </a:r>
            <a:r>
              <a:rPr lang="en-US" sz="2400" dirty="0" err="1"/>
              <a:t>полимерной</a:t>
            </a:r>
            <a:r>
              <a:rPr lang="en-US" sz="2400" dirty="0"/>
              <a:t> </a:t>
            </a:r>
            <a:r>
              <a:rPr lang="en-US" sz="2400" dirty="0" err="1"/>
              <a:t>упаковки</a:t>
            </a:r>
            <a:r>
              <a:rPr lang="en-US" sz="2400" dirty="0"/>
              <a:t> </a:t>
            </a:r>
            <a:r>
              <a:rPr lang="en-US" sz="2400" dirty="0" err="1"/>
              <a:t>с</a:t>
            </a:r>
            <a:r>
              <a:rPr lang="en-US" sz="2400" dirty="0"/>
              <a:t> </a:t>
            </a:r>
            <a:r>
              <a:rPr lang="en-US" sz="2400" dirty="0" err="1"/>
              <a:t>её</a:t>
            </a:r>
            <a:r>
              <a:rPr lang="en-US" sz="2400" dirty="0"/>
              <a:t> </a:t>
            </a:r>
            <a:r>
              <a:rPr lang="en-US" sz="2400" dirty="0" err="1"/>
              <a:t>замещением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экологически</a:t>
            </a:r>
            <a:r>
              <a:rPr lang="en-US" sz="2400" dirty="0"/>
              <a:t> </a:t>
            </a:r>
            <a:r>
              <a:rPr lang="en-US" sz="2400" dirty="0" err="1"/>
              <a:t>безопасную</a:t>
            </a:r>
            <a:r>
              <a:rPr lang="en-US" sz="2400" dirty="0"/>
              <a:t> </a:t>
            </a:r>
            <a:r>
              <a:rPr lang="en-US" sz="2400" dirty="0" err="1"/>
              <a:t>упаковку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2020 – 2022 </a:t>
            </a:r>
            <a:r>
              <a:rPr lang="en-US" sz="2400" dirty="0" err="1"/>
              <a:t>годы</a:t>
            </a:r>
            <a:endParaRPr lang="en-US" sz="2400" dirty="0"/>
          </a:p>
          <a:p>
            <a:pPr lvl="0"/>
            <a:r>
              <a:rPr lang="en-US" sz="2400" dirty="0" err="1"/>
              <a:t>Программа</a:t>
            </a:r>
            <a:r>
              <a:rPr lang="en-US" sz="2400" dirty="0"/>
              <a:t> </a:t>
            </a:r>
            <a:r>
              <a:rPr lang="en-US" sz="2400" dirty="0" err="1"/>
              <a:t>разработки</a:t>
            </a:r>
            <a:r>
              <a:rPr lang="en-US" sz="2400" dirty="0"/>
              <a:t> </a:t>
            </a:r>
            <a:r>
              <a:rPr lang="en-US" sz="2400" dirty="0" err="1"/>
              <a:t>государственных</a:t>
            </a:r>
            <a:r>
              <a:rPr lang="en-US" sz="2400" dirty="0"/>
              <a:t> </a:t>
            </a:r>
            <a:r>
              <a:rPr lang="en-US" sz="2400" dirty="0" err="1"/>
              <a:t>стандартов</a:t>
            </a:r>
            <a:r>
              <a:rPr lang="en-US" sz="2400" dirty="0"/>
              <a:t> </a:t>
            </a:r>
            <a:r>
              <a:rPr lang="en-US" sz="2400" dirty="0" err="1"/>
              <a:t>Республики</a:t>
            </a:r>
            <a:r>
              <a:rPr lang="en-US" sz="2400" dirty="0"/>
              <a:t> </a:t>
            </a:r>
            <a:r>
              <a:rPr lang="en-US" sz="2400" dirty="0" err="1"/>
              <a:t>Беларусь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основе</a:t>
            </a:r>
            <a:r>
              <a:rPr lang="en-US" sz="2400" dirty="0"/>
              <a:t> </a:t>
            </a:r>
            <a:r>
              <a:rPr lang="en-US" sz="2400" dirty="0" err="1"/>
              <a:t>международных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европейских</a:t>
            </a:r>
            <a:r>
              <a:rPr lang="en-US" sz="2400" dirty="0"/>
              <a:t> </a:t>
            </a:r>
            <a:r>
              <a:rPr lang="en-US" sz="2400" dirty="0" err="1"/>
              <a:t>стандартов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области</a:t>
            </a:r>
            <a:r>
              <a:rPr lang="en-US" sz="2400" dirty="0"/>
              <a:t> </a:t>
            </a:r>
            <a:r>
              <a:rPr lang="en-US" sz="2400" dirty="0" err="1"/>
              <a:t>установления</a:t>
            </a:r>
            <a:r>
              <a:rPr lang="en-US" sz="2400" dirty="0"/>
              <a:t> </a:t>
            </a:r>
            <a:r>
              <a:rPr lang="en-US" sz="2400" dirty="0" err="1"/>
              <a:t>требований</a:t>
            </a:r>
            <a:r>
              <a:rPr lang="en-US" sz="2400" dirty="0"/>
              <a:t> </a:t>
            </a:r>
            <a:r>
              <a:rPr lang="en-US" sz="2400" dirty="0" err="1"/>
              <a:t>к</a:t>
            </a:r>
            <a:r>
              <a:rPr lang="en-US" sz="2400" dirty="0"/>
              <a:t> </a:t>
            </a:r>
            <a:r>
              <a:rPr lang="en-US" sz="2400" dirty="0" err="1"/>
              <a:t>экологически</a:t>
            </a:r>
            <a:r>
              <a:rPr lang="en-US" sz="2400" dirty="0"/>
              <a:t> </a:t>
            </a:r>
            <a:r>
              <a:rPr lang="en-US" sz="2400" dirty="0" err="1"/>
              <a:t>безопасной</a:t>
            </a:r>
            <a:r>
              <a:rPr lang="en-US" sz="2400" dirty="0"/>
              <a:t> (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том</a:t>
            </a:r>
            <a:r>
              <a:rPr lang="en-US" sz="2400" dirty="0"/>
              <a:t> </a:t>
            </a:r>
            <a:r>
              <a:rPr lang="en-US" sz="2400" dirty="0" err="1"/>
              <a:t>числе</a:t>
            </a:r>
            <a:r>
              <a:rPr lang="en-US" sz="2400" dirty="0"/>
              <a:t>, </a:t>
            </a:r>
            <a:r>
              <a:rPr lang="en-US" sz="2400" dirty="0" err="1"/>
              <a:t>биоразлагаемой</a:t>
            </a:r>
            <a:r>
              <a:rPr lang="en-US" sz="2400" dirty="0"/>
              <a:t>) </a:t>
            </a:r>
            <a:r>
              <a:rPr lang="en-US" sz="2400" dirty="0" err="1"/>
              <a:t>упаковке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методам</a:t>
            </a:r>
            <a:r>
              <a:rPr lang="en-US" sz="2400" dirty="0"/>
              <a:t> </a:t>
            </a:r>
            <a:r>
              <a:rPr lang="en-US" sz="2400" dirty="0" err="1"/>
              <a:t>её</a:t>
            </a:r>
            <a:r>
              <a:rPr lang="en-US" sz="2400" dirty="0"/>
              <a:t> </a:t>
            </a:r>
            <a:r>
              <a:rPr lang="en-US" sz="2400" dirty="0" err="1"/>
              <a:t>испытаний</a:t>
            </a:r>
            <a:endParaRPr lang="en-US" sz="2400" dirty="0"/>
          </a:p>
          <a:p>
            <a:endParaRPr lang="en-US" sz="2400" dirty="0"/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43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726</Words>
  <Application>Microsoft Office PowerPoint</Application>
  <PresentationFormat>Экран (4:3)</PresentationFormat>
  <Paragraphs>113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Office Theme</vt:lpstr>
      <vt:lpstr>file:///\\localhost\Volumes\Untitled\Macintosh%20HD:Users:EL:Downloads:Путеводитель%20по%20биопластикам_el_nb_2.docx!OLE_LINK1</vt:lpstr>
      <vt:lpstr>Презентация PowerPoint</vt:lpstr>
      <vt:lpstr>Структура</vt:lpstr>
      <vt:lpstr>Общая ситуация с упаковкой в Беларуси</vt:lpstr>
      <vt:lpstr>Общая ситуация с упаковкой в Беларуси</vt:lpstr>
      <vt:lpstr>Общая ситуация с упаковкой в Беларуси</vt:lpstr>
      <vt:lpstr>Общая ситуация с упаковкой в Беларуси</vt:lpstr>
      <vt:lpstr>Биоразлагаемая упаковка</vt:lpstr>
      <vt:lpstr>Биоразлагаемая упаковка</vt:lpstr>
      <vt:lpstr>Ключевое законодательство</vt:lpstr>
      <vt:lpstr>Биоразлагаемая упаковка в Беларуси</vt:lpstr>
      <vt:lpstr>Биоразлагаемая упаковка в Беларуси</vt:lpstr>
      <vt:lpstr>Биоразлагаемая упаковка в Беларуси (техническое регулирование)</vt:lpstr>
      <vt:lpstr>Биоразлагаемая упаковка в Беларуси (экономическое стимулирование)</vt:lpstr>
      <vt:lpstr>Биоразлагаемая упаковка в Беларуси</vt:lpstr>
      <vt:lpstr>Биоразлагаемая упаковка в Беларуси</vt:lpstr>
      <vt:lpstr>Биоразлагаемая упаковка в Беларуси: сырье</vt:lpstr>
      <vt:lpstr>Возможности</vt:lpstr>
      <vt:lpstr>Возможности</vt:lpstr>
      <vt:lpstr>Барьеры</vt:lpstr>
      <vt:lpstr>Маркировка</vt:lpstr>
      <vt:lpstr>Маркировка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Eugeniy Lobanov</dc:creator>
  <cp:lastModifiedBy>Natalya Giris</cp:lastModifiedBy>
  <cp:revision>15</cp:revision>
  <dcterms:created xsi:type="dcterms:W3CDTF">2020-07-09T10:15:06Z</dcterms:created>
  <dcterms:modified xsi:type="dcterms:W3CDTF">2021-05-06T14:46:12Z</dcterms:modified>
</cp:coreProperties>
</file>