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842" r:id="rId3"/>
    <p:sldId id="850" r:id="rId4"/>
    <p:sldId id="368" r:id="rId5"/>
    <p:sldId id="364" r:id="rId6"/>
    <p:sldId id="848" r:id="rId7"/>
    <p:sldId id="843" r:id="rId8"/>
    <p:sldId id="844" r:id="rId9"/>
    <p:sldId id="845" r:id="rId10"/>
    <p:sldId id="846" r:id="rId11"/>
    <p:sldId id="374" r:id="rId12"/>
    <p:sldId id="852" r:id="rId13"/>
    <p:sldId id="851" r:id="rId14"/>
    <p:sldId id="854" r:id="rId15"/>
    <p:sldId id="830" r:id="rId16"/>
    <p:sldId id="855" r:id="rId17"/>
    <p:sldId id="856" r:id="rId18"/>
    <p:sldId id="853" r:id="rId19"/>
    <p:sldId id="857" r:id="rId20"/>
    <p:sldId id="858" r:id="rId21"/>
    <p:sldId id="859" r:id="rId22"/>
    <p:sldId id="822" r:id="rId23"/>
    <p:sldId id="823" r:id="rId24"/>
    <p:sldId id="778" r:id="rId25"/>
    <p:sldId id="825" r:id="rId26"/>
    <p:sldId id="826" r:id="rId27"/>
    <p:sldId id="781" r:id="rId28"/>
    <p:sldId id="782" r:id="rId29"/>
    <p:sldId id="785" r:id="rId30"/>
    <p:sldId id="786" r:id="rId31"/>
    <p:sldId id="789" r:id="rId32"/>
    <p:sldId id="791" r:id="rId33"/>
    <p:sldId id="792" r:id="rId34"/>
    <p:sldId id="849" r:id="rId35"/>
    <p:sldId id="841" r:id="rId36"/>
  </p:sldIdLst>
  <p:sldSz cx="10080625" cy="7561263"/>
  <p:notesSz cx="6858000" cy="9144000"/>
  <p:defaultTextStyle>
    <a:defPPr>
      <a:defRPr lang="de-DE"/>
    </a:defPPr>
    <a:lvl1pPr marL="0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582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165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0748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4333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7912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1497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5081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8663" algn="l" defTabSz="10071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e Hopfensack" initials="L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760"/>
    <a:srgbClr val="C7DCDE"/>
    <a:srgbClr val="83B0B6"/>
    <a:srgbClr val="094786"/>
    <a:srgbClr val="0000FF"/>
    <a:srgbClr val="19BAFF"/>
    <a:srgbClr val="F8F4EF"/>
    <a:srgbClr val="F7F4EF"/>
    <a:srgbClr val="F4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89879" autoAdjust="0"/>
  </p:normalViewPr>
  <p:slideViewPr>
    <p:cSldViewPr snapToGrid="0" snapToObjects="1">
      <p:cViewPr varScale="1">
        <p:scale>
          <a:sx n="73" d="100"/>
          <a:sy n="73" d="100"/>
        </p:scale>
        <p:origin x="1692" y="72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FA62B-6F37-F04F-AF27-789F25E9ADAE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200B-EF6C-114B-AE4D-A280A006D13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779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7CD7-EC52-284A-8273-9435E60A6AA3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E3AA-B269-0841-A937-CFCC4191D7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06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13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18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21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29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35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40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47" algn="l" defTabSz="456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Warum</a:t>
            </a:r>
            <a:r>
              <a:rPr lang="de-DE" baseline="0" dirty="0"/>
              <a:t> Kreislaufwirtschaft?</a:t>
            </a:r>
          </a:p>
          <a:p>
            <a:endParaRPr lang="de-DE" baseline="0" dirty="0"/>
          </a:p>
          <a:p>
            <a:r>
              <a:rPr lang="de-DE" baseline="0" dirty="0"/>
              <a:t>Plastik Vermeidung + Kreislaufwirtschaft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E3AA-B269-0841-A937-CFCC4191D79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 </a:t>
            </a:r>
            <a:r>
              <a:rPr lang="de-DE" dirty="0" err="1"/>
              <a:t>focusses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baseline="0" dirty="0"/>
              <a:t> </a:t>
            </a:r>
            <a:r>
              <a:rPr lang="de-DE" baseline="0" dirty="0" err="1"/>
              <a:t>processes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will </a:t>
            </a:r>
            <a:r>
              <a:rPr lang="de-DE" baseline="0" dirty="0" err="1"/>
              <a:t>have</a:t>
            </a:r>
            <a:r>
              <a:rPr lang="de-DE" baseline="0" dirty="0"/>
              <a:t> manage </a:t>
            </a:r>
            <a:r>
              <a:rPr lang="de-DE" baseline="0" dirty="0" err="1"/>
              <a:t>for</a:t>
            </a:r>
            <a:r>
              <a:rPr lang="de-DE" baseline="0" dirty="0"/>
              <a:t> a </a:t>
            </a:r>
            <a:r>
              <a:rPr lang="de-DE" baseline="0" dirty="0" err="1"/>
              <a:t>resourceefficient</a:t>
            </a:r>
            <a:r>
              <a:rPr lang="de-DE" baseline="0" dirty="0"/>
              <a:t>, </a:t>
            </a:r>
            <a:r>
              <a:rPr lang="de-DE" baseline="0" dirty="0" err="1"/>
              <a:t>sustainable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 – </a:t>
            </a:r>
            <a:r>
              <a:rPr lang="de-DE" baseline="0" dirty="0" err="1"/>
              <a:t>how</a:t>
            </a:r>
            <a:r>
              <a:rPr lang="de-DE" baseline="0" dirty="0"/>
              <a:t> do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get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a </a:t>
            </a:r>
            <a:r>
              <a:rPr lang="de-DE" baseline="0" dirty="0" err="1"/>
              <a:t>socalled</a:t>
            </a:r>
            <a:r>
              <a:rPr lang="de-DE" baseline="0" dirty="0"/>
              <a:t> „linear </a:t>
            </a:r>
            <a:r>
              <a:rPr lang="de-DE" baseline="0" dirty="0" err="1"/>
              <a:t>system</a:t>
            </a:r>
            <a:r>
              <a:rPr lang="de-DE" baseline="0" dirty="0"/>
              <a:t>“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produce-use-throw</a:t>
            </a:r>
            <a:r>
              <a:rPr lang="de-DE" baseline="0" dirty="0"/>
              <a:t> </a:t>
            </a:r>
            <a:r>
              <a:rPr lang="de-DE" baseline="0" dirty="0" err="1"/>
              <a:t>away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a </a:t>
            </a:r>
            <a:r>
              <a:rPr lang="de-DE" baseline="0" dirty="0" err="1"/>
              <a:t>circular</a:t>
            </a:r>
            <a:r>
              <a:rPr lang="de-DE" baseline="0" dirty="0"/>
              <a:t>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embodied</a:t>
            </a:r>
            <a:r>
              <a:rPr lang="de-DE" baseline="0" dirty="0"/>
              <a:t> </a:t>
            </a:r>
            <a:r>
              <a:rPr lang="de-DE" baseline="0" dirty="0" err="1"/>
              <a:t>energy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resources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products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preserved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optimal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possible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end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first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</a:t>
            </a:r>
            <a:r>
              <a:rPr lang="de-DE" baseline="0" dirty="0" err="1"/>
              <a:t>phase</a:t>
            </a:r>
            <a:r>
              <a:rPr lang="de-DE" baseline="0" dirty="0"/>
              <a:t>. </a:t>
            </a:r>
            <a:r>
              <a:rPr lang="de-DE" baseline="0" dirty="0" err="1"/>
              <a:t>Right</a:t>
            </a:r>
            <a:r>
              <a:rPr lang="de-DE" baseline="0" dirty="0"/>
              <a:t> </a:t>
            </a:r>
            <a:r>
              <a:rPr lang="de-DE" baseline="0" dirty="0" err="1"/>
              <a:t>now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a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where</a:t>
            </a:r>
            <a:r>
              <a:rPr lang="de-DE" baseline="0" dirty="0"/>
              <a:t> e.g. 95%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value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plastics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lost after </a:t>
            </a:r>
            <a:r>
              <a:rPr lang="de-DE" baseline="0" dirty="0" err="1"/>
              <a:t>products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– </a:t>
            </a:r>
            <a:r>
              <a:rPr lang="de-DE" baseline="0" dirty="0" err="1"/>
              <a:t>its</a:t>
            </a:r>
            <a:r>
              <a:rPr lang="de-DE" baseline="0" dirty="0"/>
              <a:t> easy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see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cant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sustainable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0732-2C90-F046-A197-66EBEC7601B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78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</a:rPr>
              <a:t>- </a:t>
            </a:r>
            <a:r>
              <a:rPr lang="de-DE" altLang="de-DE" dirty="0" err="1">
                <a:latin typeface="Calibri" panose="020F0502020204030204" pitchFamily="34" charset="0"/>
              </a:rPr>
              <a:t>there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are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considerable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uncertainties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around</a:t>
            </a:r>
            <a:r>
              <a:rPr lang="de-DE" altLang="de-DE" dirty="0">
                <a:latin typeface="Calibri" panose="020F0502020204030204" pitchFamily="34" charset="0"/>
              </a:rPr>
              <a:t> such </a:t>
            </a:r>
            <a:r>
              <a:rPr lang="de-DE" altLang="de-DE" dirty="0" err="1">
                <a:latin typeface="Calibri" panose="020F0502020204030204" pitchFamily="34" charset="0"/>
              </a:rPr>
              <a:t>estimates</a:t>
            </a:r>
            <a:r>
              <a:rPr lang="de-DE" altLang="de-DE" dirty="0">
                <a:latin typeface="Calibri" panose="020F0502020204030204" pitchFamily="34" charset="0"/>
              </a:rPr>
              <a:t>; in </a:t>
            </a:r>
            <a:r>
              <a:rPr lang="de-DE" altLang="de-DE" dirty="0" err="1">
                <a:latin typeface="Calibri" panose="020F0502020204030204" pitchFamily="34" charset="0"/>
              </a:rPr>
              <a:t>particular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future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advancements</a:t>
            </a:r>
            <a:r>
              <a:rPr lang="de-DE" altLang="de-DE" dirty="0">
                <a:latin typeface="Calibri" panose="020F0502020204030204" pitchFamily="34" charset="0"/>
              </a:rPr>
              <a:t> in </a:t>
            </a:r>
            <a:r>
              <a:rPr lang="de-DE" altLang="de-DE" dirty="0" err="1">
                <a:latin typeface="Calibri" panose="020F0502020204030204" pitchFamily="34" charset="0"/>
              </a:rPr>
              <a:t>technology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could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substantially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change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this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picture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 err="1">
                <a:latin typeface="Calibri" panose="020F0502020204030204" pitchFamily="34" charset="0"/>
              </a:rPr>
              <a:t>useful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to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compare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with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estimates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from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other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studies</a:t>
            </a:r>
            <a:r>
              <a:rPr lang="de-DE" altLang="de-DE" dirty="0">
                <a:latin typeface="Calibri" panose="020F0502020204030204" pitchFamily="34" charset="0"/>
              </a:rPr>
              <a:t>. </a:t>
            </a:r>
          </a:p>
          <a:p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D212-F764-48D0-B192-14A6AF03E552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010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Warum</a:t>
            </a:r>
            <a:r>
              <a:rPr lang="de-DE" baseline="0" dirty="0"/>
              <a:t> Kreislaufwirtschaft?</a:t>
            </a:r>
          </a:p>
          <a:p>
            <a:endParaRPr lang="de-DE" baseline="0" dirty="0"/>
          </a:p>
          <a:p>
            <a:r>
              <a:rPr lang="de-DE" baseline="0" dirty="0"/>
              <a:t>Plastik Vermeidung + Kreislaufwirtschaft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E3AA-B269-0841-A937-CFCC4191D79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60363" y="2484000"/>
            <a:ext cx="9359900" cy="1618417"/>
          </a:xfrm>
        </p:spPr>
        <p:txBody>
          <a:bodyPr tIns="0" anchor="b" anchorCtr="0"/>
          <a:lstStyle>
            <a:lvl1pPr>
              <a:lnSpc>
                <a:spcPct val="83000"/>
              </a:lnSpc>
              <a:defRPr sz="4200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360363" y="4572008"/>
            <a:ext cx="9359900" cy="2376487"/>
          </a:xfrm>
        </p:spPr>
        <p:txBody>
          <a:bodyPr/>
          <a:lstStyle>
            <a:lvl1pPr marL="0" marR="0" indent="0" algn="l" defTabSz="10071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00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70" y="1763713"/>
            <a:ext cx="9359901" cy="611762"/>
          </a:xfrm>
        </p:spPr>
        <p:txBody>
          <a:bodyPr anchor="t" anchorCtr="0"/>
          <a:lstStyle>
            <a:lvl1pPr>
              <a:defRPr sz="2000" b="0" i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Gerade Verbindung 8"/>
          <p:cNvCxnSpPr/>
          <p:nvPr/>
        </p:nvCxnSpPr>
        <p:spPr>
          <a:xfrm>
            <a:off x="360364" y="4320000"/>
            <a:ext cx="68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" y="1764000"/>
            <a:ext cx="6553199" cy="4393753"/>
          </a:xfrm>
        </p:spPr>
        <p:txBody>
          <a:bodyPr/>
          <a:lstStyle>
            <a:lvl1pPr marL="0" indent="0">
              <a:buNone/>
              <a:defRPr sz="2000"/>
            </a:lvl1pPr>
            <a:lvl2pPr marL="503582" indent="0">
              <a:buNone/>
              <a:defRPr sz="3100"/>
            </a:lvl2pPr>
            <a:lvl3pPr marL="1007165" indent="0">
              <a:buNone/>
              <a:defRPr sz="2600"/>
            </a:lvl3pPr>
            <a:lvl4pPr marL="1510748" indent="0">
              <a:buNone/>
              <a:defRPr sz="2200"/>
            </a:lvl4pPr>
            <a:lvl5pPr marL="2014333" indent="0">
              <a:buNone/>
              <a:defRPr sz="2200"/>
            </a:lvl5pPr>
            <a:lvl6pPr marL="2517912" indent="0">
              <a:buNone/>
              <a:defRPr sz="2200"/>
            </a:lvl6pPr>
            <a:lvl7pPr marL="3021497" indent="0">
              <a:buNone/>
              <a:defRPr sz="2200"/>
            </a:lvl7pPr>
            <a:lvl8pPr marL="3525081" indent="0">
              <a:buNone/>
              <a:defRPr sz="2200"/>
            </a:lvl8pPr>
            <a:lvl9pPr marL="4028663" indent="0">
              <a:buNone/>
              <a:defRPr sz="22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60362" y="6300003"/>
            <a:ext cx="6192838" cy="647007"/>
          </a:xfrm>
        </p:spPr>
        <p:txBody>
          <a:bodyPr anchor="b" anchorCtr="0"/>
          <a:lstStyle>
            <a:lvl1pPr marL="0" indent="0">
              <a:buFontTx/>
              <a:buNone/>
              <a:defRPr sz="1400" b="0">
                <a:latin typeface="+mj-lt"/>
              </a:defRPr>
            </a:lvl1pPr>
            <a:lvl2pPr marL="125891" indent="0">
              <a:buFontTx/>
              <a:buNone/>
              <a:defRPr sz="1300" i="1"/>
            </a:lvl2pPr>
            <a:lvl3pPr marL="1007165" indent="0">
              <a:buNone/>
              <a:defRPr sz="1100"/>
            </a:lvl3pPr>
            <a:lvl4pPr marL="1510748" indent="0">
              <a:buNone/>
              <a:defRPr sz="1000"/>
            </a:lvl4pPr>
            <a:lvl5pPr marL="2014333" indent="0">
              <a:buNone/>
              <a:defRPr sz="1000"/>
            </a:lvl5pPr>
            <a:lvl6pPr marL="2517912" indent="0">
              <a:buNone/>
              <a:defRPr sz="1000"/>
            </a:lvl6pPr>
            <a:lvl7pPr marL="3021497" indent="0">
              <a:buNone/>
              <a:defRPr sz="1000"/>
            </a:lvl7pPr>
            <a:lvl8pPr marL="3525081" indent="0">
              <a:buNone/>
              <a:defRPr sz="1000"/>
            </a:lvl8pPr>
            <a:lvl9pPr marL="402866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696083" y="1764000"/>
            <a:ext cx="3384549" cy="4392613"/>
          </a:xfrm>
        </p:spPr>
        <p:txBody>
          <a:bodyPr/>
          <a:lstStyle>
            <a:lvl1pPr marL="0" indent="0">
              <a:buNone/>
              <a:defRPr sz="2000"/>
            </a:lvl1pPr>
            <a:lvl2pPr marL="503582" indent="0">
              <a:buNone/>
              <a:defRPr sz="3100"/>
            </a:lvl2pPr>
            <a:lvl3pPr marL="1007165" indent="0">
              <a:buNone/>
              <a:defRPr sz="2600"/>
            </a:lvl3pPr>
            <a:lvl4pPr marL="1510748" indent="0">
              <a:buNone/>
              <a:defRPr sz="2200"/>
            </a:lvl4pPr>
            <a:lvl5pPr marL="2014333" indent="0">
              <a:buNone/>
              <a:defRPr sz="2200"/>
            </a:lvl5pPr>
            <a:lvl6pPr marL="2517912" indent="0">
              <a:buNone/>
              <a:defRPr sz="2200"/>
            </a:lvl6pPr>
            <a:lvl7pPr marL="3021497" indent="0">
              <a:buNone/>
              <a:defRPr sz="2200"/>
            </a:lvl7pPr>
            <a:lvl8pPr marL="3525081" indent="0">
              <a:buNone/>
              <a:defRPr sz="2200"/>
            </a:lvl8pPr>
            <a:lvl9pPr marL="4028663" indent="0">
              <a:buNone/>
              <a:defRPr sz="22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/>
          </p:nvPr>
        </p:nvSpPr>
        <p:spPr>
          <a:xfrm>
            <a:off x="6696075" y="6300000"/>
            <a:ext cx="3024188" cy="647006"/>
          </a:xfrm>
        </p:spPr>
        <p:txBody>
          <a:bodyPr anchor="b" anchorCtr="0"/>
          <a:lstStyle>
            <a:lvl1pPr marL="0" indent="0">
              <a:buFontTx/>
              <a:buNone/>
              <a:defRPr sz="1400" b="0">
                <a:latin typeface="+mj-lt"/>
              </a:defRPr>
            </a:lvl1pPr>
            <a:lvl2pPr marL="125891" indent="0">
              <a:buFontTx/>
              <a:buNone/>
              <a:defRPr sz="1300" i="1"/>
            </a:lvl2pPr>
            <a:lvl3pPr marL="1007165" indent="0">
              <a:buNone/>
              <a:defRPr sz="1100"/>
            </a:lvl3pPr>
            <a:lvl4pPr marL="1510748" indent="0">
              <a:buNone/>
              <a:defRPr sz="1000"/>
            </a:lvl4pPr>
            <a:lvl5pPr marL="2014333" indent="0">
              <a:buNone/>
              <a:defRPr sz="1000"/>
            </a:lvl5pPr>
            <a:lvl6pPr marL="2517912" indent="0">
              <a:buNone/>
              <a:defRPr sz="1000"/>
            </a:lvl6pPr>
            <a:lvl7pPr marL="3021497" indent="0">
              <a:buNone/>
              <a:defRPr sz="1000"/>
            </a:lvl7pPr>
            <a:lvl8pPr marL="3525081" indent="0">
              <a:buNone/>
              <a:defRPr sz="1000"/>
            </a:lvl8pPr>
            <a:lvl9pPr marL="402866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8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20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363" y="6300003"/>
            <a:ext cx="3024188" cy="647007"/>
          </a:xfrm>
        </p:spPr>
        <p:txBody>
          <a:bodyPr anchor="b" anchorCtr="0"/>
          <a:lstStyle>
            <a:lvl1pPr marL="125891" indent="-125891">
              <a:spcAft>
                <a:spcPts val="0"/>
              </a:spcAft>
              <a:buFontTx/>
              <a:buBlip>
                <a:blip r:embed="rId2"/>
              </a:buBlip>
              <a:defRPr sz="1400"/>
            </a:lvl1pPr>
            <a:lvl2pPr marL="125891" indent="0">
              <a:buNone/>
              <a:defRPr sz="1400" i="1"/>
            </a:lvl2pPr>
            <a:lvl3pPr marL="1007165" indent="0">
              <a:buNone/>
              <a:defRPr sz="1100"/>
            </a:lvl3pPr>
            <a:lvl4pPr marL="1510748" indent="0">
              <a:buNone/>
              <a:defRPr sz="1000"/>
            </a:lvl4pPr>
            <a:lvl5pPr marL="2014333" indent="0">
              <a:buNone/>
              <a:defRPr sz="1000"/>
            </a:lvl5pPr>
            <a:lvl6pPr marL="2517912" indent="0">
              <a:buNone/>
              <a:defRPr sz="1000"/>
            </a:lvl6pPr>
            <a:lvl7pPr marL="3021497" indent="0">
              <a:buNone/>
              <a:defRPr sz="1000"/>
            </a:lvl7pPr>
            <a:lvl8pPr marL="3525081" indent="0">
              <a:buNone/>
              <a:defRPr sz="1000"/>
            </a:lvl8pPr>
            <a:lvl9pPr marL="402866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3"/>
          </p:nvPr>
        </p:nvSpPr>
        <p:spPr>
          <a:xfrm>
            <a:off x="3527431" y="6300000"/>
            <a:ext cx="3025774" cy="647006"/>
          </a:xfrm>
        </p:spPr>
        <p:txBody>
          <a:bodyPr anchor="b" anchorCtr="0"/>
          <a:lstStyle>
            <a:lvl1pPr marL="125891" indent="-125891">
              <a:spcAft>
                <a:spcPts val="0"/>
              </a:spcAft>
              <a:buFontTx/>
              <a:buBlip>
                <a:blip r:embed="rId2"/>
              </a:buBlip>
              <a:defRPr sz="1400"/>
            </a:lvl1pPr>
            <a:lvl2pPr marL="125891" indent="0">
              <a:buNone/>
              <a:defRPr sz="1400" i="1"/>
            </a:lvl2pPr>
            <a:lvl3pPr marL="1007165" indent="0">
              <a:buNone/>
              <a:defRPr sz="1100"/>
            </a:lvl3pPr>
            <a:lvl4pPr marL="1510748" indent="0">
              <a:buNone/>
              <a:defRPr sz="1000"/>
            </a:lvl4pPr>
            <a:lvl5pPr marL="2014333" indent="0">
              <a:buNone/>
              <a:defRPr sz="1000"/>
            </a:lvl5pPr>
            <a:lvl6pPr marL="2517912" indent="0">
              <a:buNone/>
              <a:defRPr sz="1000"/>
            </a:lvl6pPr>
            <a:lvl7pPr marL="3021497" indent="0">
              <a:buNone/>
              <a:defRPr sz="1000"/>
            </a:lvl7pPr>
            <a:lvl8pPr marL="3525081" indent="0">
              <a:buNone/>
              <a:defRPr sz="1000"/>
            </a:lvl8pPr>
            <a:lvl9pPr marL="402866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/>
          </p:nvPr>
        </p:nvSpPr>
        <p:spPr>
          <a:xfrm>
            <a:off x="6696075" y="6300000"/>
            <a:ext cx="3024188" cy="647925"/>
          </a:xfrm>
        </p:spPr>
        <p:txBody>
          <a:bodyPr anchor="b" anchorCtr="0"/>
          <a:lstStyle>
            <a:lvl1pPr marL="125891" indent="-125891">
              <a:spcAft>
                <a:spcPts val="0"/>
              </a:spcAft>
              <a:buFontTx/>
              <a:buBlip>
                <a:blip r:embed="rId2"/>
              </a:buBlip>
              <a:defRPr sz="1400"/>
            </a:lvl1pPr>
            <a:lvl2pPr marL="125891" indent="0">
              <a:buNone/>
              <a:defRPr sz="1400" i="1"/>
            </a:lvl2pPr>
            <a:lvl3pPr marL="1007165" indent="0">
              <a:buNone/>
              <a:defRPr sz="1100"/>
            </a:lvl3pPr>
            <a:lvl4pPr marL="1510748" indent="0">
              <a:buNone/>
              <a:defRPr sz="1000"/>
            </a:lvl4pPr>
            <a:lvl5pPr marL="2014333" indent="0">
              <a:buNone/>
              <a:defRPr sz="1000"/>
            </a:lvl5pPr>
            <a:lvl6pPr marL="2517912" indent="0">
              <a:buNone/>
              <a:defRPr sz="1000"/>
            </a:lvl6pPr>
            <a:lvl7pPr marL="3021497" indent="0">
              <a:buNone/>
              <a:defRPr sz="1000"/>
            </a:lvl7pPr>
            <a:lvl8pPr marL="3525081" indent="0">
              <a:buNone/>
              <a:defRPr sz="1000"/>
            </a:lvl8pPr>
            <a:lvl9pPr marL="402866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" y="-1"/>
            <a:ext cx="10080624" cy="6156326"/>
          </a:xfrm>
        </p:spPr>
        <p:txBody>
          <a:bodyPr/>
          <a:lstStyle>
            <a:lvl1pPr marL="0" indent="0">
              <a:buNone/>
              <a:defRPr sz="2000"/>
            </a:lvl1pPr>
            <a:lvl2pPr marL="503582" indent="0">
              <a:buNone/>
              <a:defRPr sz="3100"/>
            </a:lvl2pPr>
            <a:lvl3pPr marL="1007165" indent="0">
              <a:buNone/>
              <a:defRPr sz="2600"/>
            </a:lvl3pPr>
            <a:lvl4pPr marL="1510748" indent="0">
              <a:buNone/>
              <a:defRPr sz="2200"/>
            </a:lvl4pPr>
            <a:lvl5pPr marL="2014333" indent="0">
              <a:buNone/>
              <a:defRPr sz="2200"/>
            </a:lvl5pPr>
            <a:lvl6pPr marL="2517912" indent="0">
              <a:buNone/>
              <a:defRPr sz="2200"/>
            </a:lvl6pPr>
            <a:lvl7pPr marL="3021497" indent="0">
              <a:buNone/>
              <a:defRPr sz="2200"/>
            </a:lvl7pPr>
            <a:lvl8pPr marL="3525081" indent="0">
              <a:buNone/>
              <a:defRPr sz="2200"/>
            </a:lvl8pPr>
            <a:lvl9pPr marL="4028663" indent="0">
              <a:buNone/>
              <a:defRPr sz="22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8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26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96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1764000"/>
            <a:ext cx="3024188" cy="51847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363" y="1764000"/>
            <a:ext cx="6192838" cy="51847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86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77" y="273050"/>
            <a:ext cx="2777423" cy="11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7392" y="3640607"/>
            <a:ext cx="6879084" cy="858810"/>
          </a:xfrm>
        </p:spPr>
        <p:txBody>
          <a:bodyPr anchor="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7392" y="4966168"/>
            <a:ext cx="6879084" cy="1250875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50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812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6732003"/>
            <a:ext cx="6192838" cy="214312"/>
          </a:xfrm>
        </p:spPr>
        <p:txBody>
          <a:bodyPr anchor="b" anchorCtr="0"/>
          <a:lstStyle>
            <a:lvl1pPr>
              <a:buFontTx/>
              <a:buNone/>
              <a:defRPr sz="1200" b="0">
                <a:solidFill>
                  <a:schemeClr val="bg2"/>
                </a:solidFill>
                <a:latin typeface="+mj-lt"/>
              </a:defRPr>
            </a:lvl1pPr>
            <a:lvl2pPr>
              <a:buFontTx/>
              <a:buNone/>
              <a:defRPr b="0">
                <a:latin typeface="+mj-lt"/>
              </a:defRPr>
            </a:lvl2pPr>
            <a:lvl3pPr marL="0" indent="0">
              <a:buFontTx/>
              <a:buNone/>
              <a:defRPr b="0">
                <a:latin typeface="+mj-lt"/>
              </a:defRPr>
            </a:lvl3pPr>
            <a:lvl4pPr marL="0" indent="0">
              <a:buFontTx/>
              <a:buNone/>
              <a:defRPr b="0">
                <a:latin typeface="+mj-lt"/>
              </a:defRPr>
            </a:lvl4pPr>
            <a:lvl5pPr>
              <a:buFontTx/>
              <a:buNone/>
              <a:defRPr b="0">
                <a:latin typeface="+mj-lt"/>
              </a:defRPr>
            </a:lvl5pPr>
          </a:lstStyle>
          <a:p>
            <a:pPr lvl="0"/>
            <a:r>
              <a:rPr lang="de-DE"/>
              <a:t>Bei Bedarf Quelle hinzufügen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Henning Wilts</a:t>
            </a:r>
          </a:p>
        </p:txBody>
      </p:sp>
    </p:spTree>
    <p:extLst>
      <p:ext uri="{BB962C8B-B14F-4D97-AF65-F5344CB8AC3E}">
        <p14:creationId xmlns:p14="http://schemas.microsoft.com/office/powerpoint/2010/main" val="39633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360363" y="2484000"/>
            <a:ext cx="9359900" cy="1618417"/>
          </a:xfrm>
        </p:spPr>
        <p:txBody>
          <a:bodyPr tIns="0" anchor="b" anchorCtr="0"/>
          <a:lstStyle>
            <a:lvl1pPr>
              <a:lnSpc>
                <a:spcPct val="83000"/>
              </a:lnSpc>
              <a:defRPr sz="4200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360363" y="4572008"/>
            <a:ext cx="9359900" cy="2375199"/>
          </a:xfrm>
        </p:spPr>
        <p:txBody>
          <a:bodyPr/>
          <a:lstStyle>
            <a:lvl1pPr marL="0" marR="0" indent="0" algn="l" defTabSz="10071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00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70" y="1764002"/>
            <a:ext cx="9359901" cy="611762"/>
          </a:xfrm>
        </p:spPr>
        <p:txBody>
          <a:bodyPr anchor="t" anchorCtr="0"/>
          <a:lstStyle>
            <a:lvl1pPr>
              <a:defRPr sz="2000" b="0" i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5" name="Gerade Verbindung 8"/>
          <p:cNvCxnSpPr/>
          <p:nvPr/>
        </p:nvCxnSpPr>
        <p:spPr>
          <a:xfrm>
            <a:off x="360364" y="4320000"/>
            <a:ext cx="68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20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0362" y="1764000"/>
            <a:ext cx="6192838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696075" y="1764000"/>
            <a:ext cx="3024188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Henning Wilts</a:t>
            </a:r>
          </a:p>
        </p:txBody>
      </p:sp>
    </p:spTree>
    <p:extLst>
      <p:ext uri="{BB962C8B-B14F-4D97-AF65-F5344CB8AC3E}">
        <p14:creationId xmlns:p14="http://schemas.microsoft.com/office/powerpoint/2010/main" val="86132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 Koop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360363" y="6012001"/>
            <a:ext cx="3024188" cy="935036"/>
          </a:xfrm>
        </p:spPr>
        <p:txBody>
          <a:bodyPr/>
          <a:lstStyle>
            <a:lvl1pPr>
              <a:buFontTx/>
              <a:buNone/>
              <a:defRPr sz="1200" b="0" baseline="0">
                <a:latin typeface="+mj-lt"/>
              </a:defRPr>
            </a:lvl1pPr>
            <a:lvl2pPr>
              <a:buFontTx/>
              <a:buNone/>
              <a:defRPr sz="1200" b="0">
                <a:latin typeface="+mj-lt"/>
              </a:defRPr>
            </a:lvl2pPr>
            <a:lvl3pPr marL="0" indent="0">
              <a:buFontTx/>
              <a:buNone/>
              <a:defRPr sz="1200" b="0">
                <a:latin typeface="+mj-lt"/>
              </a:defRPr>
            </a:lvl3pPr>
            <a:lvl4pPr marL="0" indent="0">
              <a:buFontTx/>
              <a:buNone/>
              <a:defRPr sz="1200" b="0">
                <a:latin typeface="+mj-lt"/>
              </a:defRPr>
            </a:lvl4pPr>
            <a:lvl5pPr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de-DE"/>
              <a:t>KOOP-Logo einfügen.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64000"/>
            <a:ext cx="6192838" cy="39608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Henning Wilts</a:t>
            </a:r>
          </a:p>
        </p:txBody>
      </p:sp>
    </p:spTree>
    <p:extLst>
      <p:ext uri="{BB962C8B-B14F-4D97-AF65-F5344CB8AC3E}">
        <p14:creationId xmlns:p14="http://schemas.microsoft.com/office/powerpoint/2010/main" val="294666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360362" y="1764000"/>
            <a:ext cx="4608513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5111752" y="1764000"/>
            <a:ext cx="4608513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Henning Wilts</a:t>
            </a:r>
          </a:p>
        </p:txBody>
      </p:sp>
    </p:spTree>
    <p:extLst>
      <p:ext uri="{BB962C8B-B14F-4D97-AF65-F5344CB8AC3E}">
        <p14:creationId xmlns:p14="http://schemas.microsoft.com/office/powerpoint/2010/main" val="266183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29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60363" y="1764000"/>
            <a:ext cx="3024188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527425" y="1764000"/>
            <a:ext cx="6192838" cy="5184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Dr. 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9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363" y="250827"/>
            <a:ext cx="6840538" cy="1312187"/>
          </a:xfrm>
          <a:prstGeom prst="rect">
            <a:avLst/>
          </a:prstGeom>
        </p:spPr>
        <p:txBody>
          <a:bodyPr vert="horz" lIns="0" tIns="35969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363" y="1763712"/>
            <a:ext cx="9359900" cy="5184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/>
              <a:t>Sechste Ebene</a:t>
            </a:r>
            <a:endParaRPr lang="de-DE" dirty="0"/>
          </a:p>
          <a:p>
            <a:pPr lvl="6"/>
            <a:r>
              <a:rPr lang="de-DE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371" y="7292063"/>
            <a:ext cx="1295573" cy="267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7950" y="7292062"/>
            <a:ext cx="6624736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Henning Wilts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40763" y="7292062"/>
            <a:ext cx="1079500" cy="26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BF39846-163D-43A0-8E32-F1FB883D43A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63" y="324255"/>
            <a:ext cx="1908000" cy="4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/>
  <p:txStyles>
    <p:titleStyle>
      <a:lvl1pPr algn="l" defTabSz="1007165" rtl="0" eaLnBrk="1" latinLnBrk="0" hangingPunct="1">
        <a:lnSpc>
          <a:spcPct val="110000"/>
        </a:lnSpc>
        <a:spcBef>
          <a:spcPct val="0"/>
        </a:spcBef>
        <a:buNone/>
        <a:defRPr sz="20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100716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16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215812" indent="-215812" algn="l" defTabSz="100716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Blip>
          <a:blip r:embed="rId17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5812" indent="-215812" algn="l" defTabSz="100716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Blip>
          <a:blip r:embed="rId17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431629" indent="-215812" algn="l" defTabSz="100716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647441" indent="-215812" algn="l" defTabSz="100716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1007165" rtl="0" eaLnBrk="1" latinLnBrk="0" hangingPunct="1">
        <a:lnSpc>
          <a:spcPts val="1198"/>
        </a:lnSpc>
        <a:spcBef>
          <a:spcPts val="0"/>
        </a:spcBef>
        <a:spcAft>
          <a:spcPts val="1198"/>
        </a:spcAft>
        <a:buFontTx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359690" indent="0" algn="l" defTabSz="1007165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8pPr>
      <a:lvl9pPr marL="4280456" indent="-251791" algn="l" defTabSz="1007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82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65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748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333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912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497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081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663" algn="l" defTabSz="1007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">
          <p15:clr>
            <a:srgbClr val="F26B43"/>
          </p15:clr>
        </p15:guide>
        <p15:guide id="2" pos="227">
          <p15:clr>
            <a:srgbClr val="F26B43"/>
          </p15:clr>
        </p15:guide>
        <p15:guide id="3" pos="6123">
          <p15:clr>
            <a:srgbClr val="F26B43"/>
          </p15:clr>
        </p15:guide>
        <p15:guide id="4" pos="2132">
          <p15:clr>
            <a:srgbClr val="F26B43"/>
          </p15:clr>
        </p15:guide>
        <p15:guide id="5" pos="2222">
          <p15:clr>
            <a:srgbClr val="F26B43"/>
          </p15:clr>
        </p15:guide>
        <p15:guide id="6" pos="3130">
          <p15:clr>
            <a:srgbClr val="F26B43"/>
          </p15:clr>
        </p15:guide>
        <p15:guide id="7" pos="3220">
          <p15:clr>
            <a:srgbClr val="F26B43"/>
          </p15:clr>
        </p15:guide>
        <p15:guide id="8" pos="4128">
          <p15:clr>
            <a:srgbClr val="F26B43"/>
          </p15:clr>
        </p15:guide>
        <p15:guide id="9" pos="4218">
          <p15:clr>
            <a:srgbClr val="F26B43"/>
          </p15:clr>
        </p15:guide>
        <p15:guide id="10" pos="5443">
          <p15:clr>
            <a:srgbClr val="F26B43"/>
          </p15:clr>
        </p15:guide>
        <p15:guide id="11" orient="horz" pos="1111">
          <p15:clr>
            <a:srgbClr val="F26B43"/>
          </p15:clr>
        </p15:guide>
        <p15:guide id="12" orient="horz" pos="3878">
          <p15:clr>
            <a:srgbClr val="F26B43"/>
          </p15:clr>
        </p15:guide>
        <p15:guide id="13" orient="horz" pos="43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363" y="2623083"/>
            <a:ext cx="9359900" cy="161841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Циркулярная экономика как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ru-RU" dirty="0"/>
              <a:t>системный инновационный подход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555555"/>
                </a:solidFill>
              </a:rPr>
              <a:t>6</a:t>
            </a:r>
            <a:r>
              <a:rPr lang="ru-RU" dirty="0">
                <a:solidFill>
                  <a:srgbClr val="555555"/>
                </a:solidFill>
              </a:rPr>
              <a:t> мая </a:t>
            </a:r>
            <a:r>
              <a:rPr lang="de-DE" dirty="0">
                <a:solidFill>
                  <a:srgbClr val="555555"/>
                </a:solidFill>
              </a:rPr>
              <a:t>2021</a:t>
            </a:r>
            <a:r>
              <a:rPr lang="ru-RU" dirty="0">
                <a:solidFill>
                  <a:srgbClr val="555555"/>
                </a:solidFill>
              </a:rPr>
              <a:t> г.</a:t>
            </a:r>
            <a:endParaRPr lang="de-DE" dirty="0">
              <a:solidFill>
                <a:srgbClr val="555555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Доктор Хеннинг </a:t>
            </a:r>
            <a:r>
              <a:rPr lang="ru-RU" dirty="0" err="1">
                <a:solidFill>
                  <a:srgbClr val="000000"/>
                </a:solidFill>
              </a:rPr>
              <a:t>Вильтс</a:t>
            </a:r>
            <a:r>
              <a:rPr lang="de-DE" dirty="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370" y="1534383"/>
            <a:ext cx="9359901" cy="859370"/>
          </a:xfrm>
        </p:spPr>
        <p:txBody>
          <a:bodyPr/>
          <a:lstStyle/>
          <a:p>
            <a:r>
              <a:rPr lang="ru-RU" sz="2400" i="0" dirty="0"/>
              <a:t>Монография</a:t>
            </a:r>
            <a:r>
              <a:rPr lang="de-DE" sz="2400" i="0" dirty="0"/>
              <a:t> „</a:t>
            </a:r>
            <a:r>
              <a:rPr lang="ru-RU" sz="2400" i="0" dirty="0"/>
              <a:t>Циркулярная экономика</a:t>
            </a:r>
            <a:r>
              <a:rPr lang="de-DE" sz="2400" i="0" dirty="0"/>
              <a:t>: </a:t>
            </a:r>
            <a:r>
              <a:rPr lang="ru-RU" sz="2400" i="0" dirty="0"/>
              <a:t>концептуальные подходы и инструменты реализации</a:t>
            </a:r>
            <a:r>
              <a:rPr lang="de-DE" sz="2400" i="0" dirty="0"/>
              <a:t> “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6877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элементы Плана действий по циркулярной экономике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r="65349" b="20582"/>
          <a:stretch/>
        </p:blipFill>
        <p:spPr>
          <a:xfrm>
            <a:off x="5184328" y="2196455"/>
            <a:ext cx="4496558" cy="2900575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287784" y="1692399"/>
            <a:ext cx="5071616" cy="5184776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ru-RU" dirty="0"/>
              <a:t>Право на ремонт</a:t>
            </a:r>
            <a:r>
              <a:rPr lang="de-DE" dirty="0"/>
              <a:t> “</a:t>
            </a:r>
          </a:p>
          <a:p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Обязательство изготовителей по предоставлению запчастей</a:t>
            </a: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Пример Франции</a:t>
            </a:r>
            <a:r>
              <a:rPr lang="de-DE" dirty="0"/>
              <a:t>: </a:t>
            </a:r>
            <a:r>
              <a:rPr lang="ru-RU" dirty="0"/>
              <a:t>высокие штрафы за продукцию, которая ломается прежде времени и имеет запрограммированные дефекты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Обязательная маркировка пригодности продукции к ремонту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14E3B-B45D-40DA-BB27-8D8805DAA248}"/>
              </a:ext>
            </a:extLst>
          </p:cNvPr>
          <p:cNvSpPr txBox="1"/>
          <p:nvPr/>
        </p:nvSpPr>
        <p:spPr>
          <a:xfrm>
            <a:off x="5664201" y="4762024"/>
            <a:ext cx="412864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2400" b="1" dirty="0">
                <a:latin typeface="+mj-lt"/>
              </a:rPr>
              <a:t>Пригодность к ремонту</a:t>
            </a:r>
          </a:p>
        </p:txBody>
      </p:sp>
    </p:spTree>
    <p:extLst>
      <p:ext uri="{BB962C8B-B14F-4D97-AF65-F5344CB8AC3E}">
        <p14:creationId xmlns:p14="http://schemas.microsoft.com/office/powerpoint/2010/main" val="82953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экономии расходов на домохозяйство до 2050 г.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824" y="1044327"/>
            <a:ext cx="8763000" cy="613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815" y="1260351"/>
            <a:ext cx="9504809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Общие годовые расходы на домохозяйство, средний показатель ЕС за 2012 г., потенциал улучшения до 2050 г.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800" y="1844690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Общая экономия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824" y="2340471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Сегодняшние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0032" y="1476375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Мобильность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8224" y="1476375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Еда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6496" y="1476375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Искусственная 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2628503"/>
            <a:ext cx="71983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 err="1">
                <a:latin typeface="+mj-lt"/>
              </a:rPr>
              <a:t>Регене-рация</a:t>
            </a:r>
            <a:endParaRPr lang="ru-RU" sz="1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8" y="3113975"/>
            <a:ext cx="719832" cy="73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 err="1">
                <a:latin typeface="+mj-lt"/>
              </a:rPr>
              <a:t>Совмест-ное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пользо-вание</a:t>
            </a:r>
            <a:endParaRPr lang="ru-RU" sz="1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8" y="3987363"/>
            <a:ext cx="71983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 err="1">
                <a:latin typeface="+mj-lt"/>
              </a:rPr>
              <a:t>Оптими-зация</a:t>
            </a:r>
            <a:endParaRPr lang="ru-RU" sz="1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8" y="4572719"/>
            <a:ext cx="71983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 err="1">
                <a:latin typeface="+mj-lt"/>
              </a:rPr>
              <a:t>Пере-работка</a:t>
            </a:r>
            <a:endParaRPr lang="ru-RU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08" y="5220791"/>
            <a:ext cx="71983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 err="1">
                <a:latin typeface="+mj-lt"/>
              </a:rPr>
              <a:t>Виртуа-лизация</a:t>
            </a:r>
            <a:endParaRPr lang="ru-RU" sz="1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8" y="6053529"/>
            <a:ext cx="71983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dirty="0">
                <a:latin typeface="+mj-lt"/>
              </a:rPr>
              <a:t>Обмен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832" y="6732959"/>
            <a:ext cx="1872208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Оставшиеся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20260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 6" descr="Bildschirmfoto 2015-11-04 um 13.35.1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764407"/>
            <a:ext cx="6985950" cy="56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C0C282-900D-4947-ABAA-58831C11DF4F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250825"/>
            <a:ext cx="7742237" cy="1312187"/>
          </a:xfrm>
        </p:spPr>
        <p:txBody>
          <a:bodyPr/>
          <a:lstStyle/>
          <a:p>
            <a:r>
              <a:rPr lang="ru-RU" dirty="0"/>
              <a:t>Возможности: потенциальный эффект в сфере занятости</a:t>
            </a:r>
            <a:br>
              <a:rPr lang="ru-RU" dirty="0"/>
            </a:br>
            <a:br>
              <a:rPr lang="ru-RU" dirty="0"/>
            </a:br>
            <a:r>
              <a:rPr lang="ru-RU" sz="1400" b="0" dirty="0">
                <a:solidFill>
                  <a:schemeClr val="tx1"/>
                </a:solidFill>
              </a:rPr>
              <a:t>Оценка количества рабочих мест в разбивке по странам, тыс. 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712" y="2983684"/>
            <a:ext cx="2674961" cy="246221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 продолжении текущего хода развития циркулярной экономики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к 2030 г.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в Европе будет создано 1,2 млн рабочих мест,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безработица сократится на 250 тыс. чел.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723" y="4891155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Германия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8083" y="5338983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Великобритания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1831" y="5800879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Италия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7443" y="6164299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Франция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8647" y="6457379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Испания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4267" y="6790315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Нидерланды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7307" y="6637915"/>
            <a:ext cx="179475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Чехия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4967" y="6379995"/>
            <a:ext cx="8782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Швеция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375" y="6208831"/>
            <a:ext cx="8782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Польша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987" y="5967327"/>
            <a:ext cx="8782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Австрия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5531" y="5599211"/>
            <a:ext cx="8782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400" dirty="0"/>
              <a:t>Бельгия</a:t>
            </a:r>
          </a:p>
        </p:txBody>
      </p:sp>
      <p:sp>
        <p:nvSpPr>
          <p:cNvPr id="22" name="Textplatzhalter 3"/>
          <p:cNvSpPr txBox="1">
            <a:spLocks/>
          </p:cNvSpPr>
          <p:nvPr/>
        </p:nvSpPr>
        <p:spPr>
          <a:xfrm>
            <a:off x="1727944" y="7020843"/>
            <a:ext cx="6192837" cy="42099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431629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647441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1007165" rtl="0" eaLnBrk="1" latinLnBrk="0" hangingPunct="1">
              <a:lnSpc>
                <a:spcPts val="1198"/>
              </a:lnSpc>
              <a:spcBef>
                <a:spcPts val="0"/>
              </a:spcBef>
              <a:spcAft>
                <a:spcPts val="1198"/>
              </a:spcAft>
              <a:buFontTx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5969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4280456" indent="-251791" algn="l" defTabSz="1007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Источник</a:t>
            </a:r>
            <a:r>
              <a:rPr lang="de-DE" dirty="0"/>
              <a:t>: </a:t>
            </a:r>
            <a:r>
              <a:rPr lang="de-DE" dirty="0" err="1"/>
              <a:t>WRAP</a:t>
            </a:r>
            <a:r>
              <a:rPr lang="de-DE" dirty="0"/>
              <a:t>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5338" t="10460" r="21184" b="6694"/>
          <a:stretch/>
        </p:blipFill>
        <p:spPr bwMode="auto">
          <a:xfrm>
            <a:off x="5194771" y="2956990"/>
            <a:ext cx="4839970" cy="409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703" y="1763712"/>
            <a:ext cx="9359900" cy="5184776"/>
          </a:xfrm>
        </p:spPr>
        <p:txBody>
          <a:bodyPr/>
          <a:lstStyle/>
          <a:p>
            <a:r>
              <a:rPr lang="ru-RU" dirty="0"/>
              <a:t>Циркулярная экономика направлена на параллельное получение экологической и экономической выгоды путем системных инноваций на всех этапах производственно-сбытовой цепочки.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Какой имеющийся опыт позволяет оценить </a:t>
            </a:r>
            <a:br>
              <a:rPr lang="ru-RU" dirty="0"/>
            </a:br>
            <a:r>
              <a:rPr lang="ru-RU" dirty="0"/>
              <a:t>масштаб этой выгоды</a:t>
            </a:r>
            <a:r>
              <a:rPr lang="de-DE" dirty="0"/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В чем сильные и слабые </a:t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стороны Беларуси</a:t>
            </a:r>
            <a:r>
              <a:rPr lang="de-DE" sz="2400" dirty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Каковы основные рычаги</a:t>
            </a:r>
            <a:r>
              <a:rPr lang="de-DE" dirty="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33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749644"/>
            <a:ext cx="9359900" cy="51847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ru-RU" b="0" dirty="0">
                <a:latin typeface="+mj-lt"/>
              </a:rPr>
              <a:t>Циркулярная экономика закреплена в ряде национальных правовых актов, например:</a:t>
            </a:r>
            <a:endParaRPr lang="de-DE" sz="800" b="0" dirty="0"/>
          </a:p>
          <a:p>
            <a:pPr marL="725488" lvl="3" indent="-361950">
              <a:tabLst>
                <a:tab pos="1431925" algn="l"/>
              </a:tabLst>
            </a:pPr>
            <a:r>
              <a:rPr lang="ru-RU" dirty="0"/>
              <a:t>Национальная стратегия по обращению со вторичным сырьем до 2035 г., НСУР-2030, Указ Президента №313, (директива №7)</a:t>
            </a:r>
            <a:endParaRPr lang="de-DE" dirty="0"/>
          </a:p>
          <a:p>
            <a:pPr marL="363538" lvl="3" indent="0">
              <a:buNone/>
              <a:tabLst>
                <a:tab pos="1431925" algn="l"/>
              </a:tabLst>
            </a:pPr>
            <a:endParaRPr lang="de-DE" sz="800" dirty="0"/>
          </a:p>
          <a:p>
            <a:pPr marL="342900" lvl="3" indent="-342900">
              <a:buFont typeface="Arial"/>
              <a:buChar char="•"/>
              <a:tabLst>
                <a:tab pos="363538" algn="l"/>
              </a:tabLst>
            </a:pPr>
            <a:r>
              <a:rPr lang="ru-RU" dirty="0"/>
              <a:t>Ключевые элементы</a:t>
            </a:r>
            <a:r>
              <a:rPr lang="de-DE" dirty="0"/>
              <a:t>:</a:t>
            </a:r>
          </a:p>
          <a:p>
            <a:pPr marL="725488" lvl="3" indent="-361950">
              <a:tabLst>
                <a:tab pos="725488" algn="l"/>
              </a:tabLst>
            </a:pPr>
            <a:r>
              <a:rPr lang="ru-RU" dirty="0"/>
              <a:t>Иерархия отходов</a:t>
            </a:r>
            <a:r>
              <a:rPr lang="de-DE" dirty="0"/>
              <a:t>, </a:t>
            </a:r>
            <a:r>
              <a:rPr lang="ru-RU" dirty="0"/>
              <a:t>в которой предотвращение отходов имеет более высокий приоритет по сравнению с переработкой и захоронением</a:t>
            </a:r>
            <a:endParaRPr lang="de-DE" dirty="0"/>
          </a:p>
          <a:p>
            <a:pPr marL="725488" lvl="3" indent="-361950">
              <a:tabLst>
                <a:tab pos="725488" algn="l"/>
              </a:tabLst>
            </a:pPr>
            <a:r>
              <a:rPr lang="ru-RU" dirty="0"/>
              <a:t>Принцип расширенной ответственности производителя, обязывающий производителей и импортеров участвовать в финансировании утилизации</a:t>
            </a:r>
          </a:p>
          <a:p>
            <a:pPr marL="725488" lvl="3" indent="-361950">
              <a:tabLst>
                <a:tab pos="725488" algn="l"/>
              </a:tabLst>
            </a:pPr>
            <a:endParaRPr lang="de-DE" sz="800" dirty="0">
              <a:sym typeface="Wingdings"/>
            </a:endParaRPr>
          </a:p>
          <a:p>
            <a:pPr marL="342900" lvl="3" indent="-342900">
              <a:buFont typeface="Arial"/>
              <a:buChar char="•"/>
              <a:tabLst>
                <a:tab pos="363538" algn="l"/>
              </a:tabLst>
            </a:pPr>
            <a:r>
              <a:rPr lang="ru-RU" dirty="0">
                <a:sym typeface="Wingdings"/>
              </a:rPr>
              <a:t>Беларусь благодаря своему образцовому подходу занимает среди постсоветских государство роль главного лидера</a:t>
            </a:r>
            <a:r>
              <a:rPr lang="de-DE" dirty="0">
                <a:sym typeface="Wingdings"/>
              </a:rPr>
              <a:t>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ru-RU" dirty="0"/>
              <a:t>Сильные и слабые стороны</a:t>
            </a:r>
            <a:br>
              <a:rPr lang="de-DE" dirty="0"/>
            </a:br>
            <a:r>
              <a:rPr lang="ru-RU" dirty="0">
                <a:solidFill>
                  <a:schemeClr val="accent1"/>
                </a:solidFill>
              </a:rPr>
              <a:t>Правовые рамки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95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Органы администрации</a:t>
            </a:r>
            <a:endParaRPr lang="de-DE" dirty="0"/>
          </a:p>
          <a:p>
            <a:endParaRPr lang="de-DE" sz="800" dirty="0"/>
          </a:p>
          <a:p>
            <a:pPr marL="342900" indent="-342900">
              <a:buFont typeface="Arial"/>
              <a:buChar char="•"/>
            </a:pPr>
            <a:r>
              <a:rPr lang="ru-RU" b="0" dirty="0">
                <a:latin typeface="+mj-lt"/>
              </a:rPr>
              <a:t>Органы местной администрации — ключевые игроки при реализации принципов циркулярной экономики</a:t>
            </a:r>
            <a:r>
              <a:rPr lang="de-DE" b="0" dirty="0">
                <a:latin typeface="+mj-lt"/>
              </a:rPr>
              <a:t>:</a:t>
            </a:r>
          </a:p>
          <a:p>
            <a:endParaRPr lang="de-DE" sz="500" dirty="0"/>
          </a:p>
          <a:p>
            <a:pPr marL="725488" lvl="3" indent="-361950">
              <a:tabLst>
                <a:tab pos="725488" algn="l"/>
              </a:tabLst>
            </a:pPr>
            <a:r>
              <a:rPr lang="ru-RU" dirty="0"/>
              <a:t>Многие сотрудники мотивированы, активны и заинтересованы в продвижении циркулярной экономики</a:t>
            </a:r>
            <a:endParaRPr lang="de-DE" dirty="0"/>
          </a:p>
          <a:p>
            <a:pPr marL="725488" lvl="3" indent="-361950">
              <a:tabLst>
                <a:tab pos="725488" algn="l"/>
              </a:tabLst>
            </a:pPr>
            <a:r>
              <a:rPr lang="ru-RU" dirty="0"/>
              <a:t>Однако</a:t>
            </a:r>
            <a:r>
              <a:rPr lang="de-DE" dirty="0"/>
              <a:t> </a:t>
            </a:r>
            <a:r>
              <a:rPr lang="ru-RU" dirty="0"/>
              <a:t>у многих работников нет </a:t>
            </a:r>
            <a:r>
              <a:rPr lang="ru-RU" dirty="0" err="1"/>
              <a:t>институционализированных</a:t>
            </a:r>
            <a:r>
              <a:rPr lang="ru-RU" dirty="0"/>
              <a:t> стимулов продвигать циркулярную экономику, так как успешность их работы измеряется иными параметрами </a:t>
            </a:r>
            <a:endParaRPr lang="de-DE" dirty="0"/>
          </a:p>
          <a:p>
            <a:pPr marL="725488" lvl="3" indent="-361950">
              <a:tabLst>
                <a:tab pos="725488" algn="l"/>
              </a:tabLst>
            </a:pPr>
            <a:r>
              <a:rPr lang="ru-RU" dirty="0"/>
              <a:t>Отсутствуют </a:t>
            </a:r>
            <a:r>
              <a:rPr lang="ru-RU" i="1" dirty="0"/>
              <a:t>ключевые показатели эффективности (</a:t>
            </a:r>
            <a:r>
              <a:rPr lang="de-DE" i="1" dirty="0" err="1"/>
              <a:t>KPI</a:t>
            </a:r>
            <a:r>
              <a:rPr lang="ru-RU" i="1" dirty="0"/>
              <a:t>)</a:t>
            </a:r>
            <a:r>
              <a:rPr lang="de-DE" i="1" dirty="0"/>
              <a:t> </a:t>
            </a:r>
            <a:r>
              <a:rPr lang="ru-RU" dirty="0"/>
              <a:t>в отношении мер в интересах циркулярной экономики</a:t>
            </a:r>
            <a:endParaRPr lang="de-DE" b="1" dirty="0">
              <a:latin typeface="+mn-lt"/>
            </a:endParaRPr>
          </a:p>
          <a:p>
            <a:pPr marL="490438" indent="-342900">
              <a:buFont typeface="Arial"/>
              <a:buChar char="•"/>
              <a:tabLst>
                <a:tab pos="725488" algn="l"/>
              </a:tabLst>
            </a:pPr>
            <a:endParaRPr lang="de-DE" dirty="0"/>
          </a:p>
          <a:p>
            <a:pPr marL="0" lvl="3" indent="0">
              <a:buNone/>
              <a:tabLst>
                <a:tab pos="363538" algn="l"/>
              </a:tabLst>
            </a:pPr>
            <a:endParaRPr lang="de-DE" dirty="0">
              <a:sym typeface="Wingdings"/>
            </a:endParaRPr>
          </a:p>
          <a:p>
            <a:pPr lvl="6">
              <a:tabLst>
                <a:tab pos="363538" algn="l"/>
              </a:tabLst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ru-RU" dirty="0"/>
              <a:t>Сильные и слабые стороны</a:t>
            </a:r>
            <a:br>
              <a:rPr lang="de-DE" dirty="0"/>
            </a:br>
            <a:r>
              <a:rPr lang="ru-RU" dirty="0">
                <a:solidFill>
                  <a:schemeClr val="accent1"/>
                </a:solidFill>
              </a:rPr>
              <a:t>Административная ситуация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4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1" y="250827"/>
            <a:ext cx="7475343" cy="1312187"/>
          </a:xfrm>
        </p:spPr>
        <p:txBody>
          <a:bodyPr/>
          <a:lstStyle/>
          <a:p>
            <a:r>
              <a:rPr lang="ru-RU" dirty="0"/>
              <a:t>Возможности</a:t>
            </a:r>
            <a:r>
              <a:rPr lang="de-DE" dirty="0"/>
              <a:t>: </a:t>
            </a:r>
            <a:r>
              <a:rPr lang="ru-RU" dirty="0"/>
              <a:t>конкурентоспособность и стоимость сырья</a:t>
            </a:r>
            <a:br>
              <a:rPr lang="de-DE" dirty="0"/>
            </a:br>
            <a:br>
              <a:rPr lang="de-DE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Торговый баланс Беларуси, </a:t>
            </a:r>
            <a:r>
              <a:rPr lang="de-DE" dirty="0">
                <a:solidFill>
                  <a:srgbClr val="FF0000"/>
                </a:solidFill>
              </a:rPr>
              <a:t>2010</a:t>
            </a:r>
            <a:r>
              <a:rPr lang="ru-RU" dirty="0">
                <a:solidFill>
                  <a:srgbClr val="FF0000"/>
                </a:solidFill>
              </a:rPr>
              <a:t>–</a:t>
            </a:r>
            <a:r>
              <a:rPr lang="de-DE" dirty="0">
                <a:solidFill>
                  <a:srgbClr val="FF0000"/>
                </a:solidFill>
              </a:rPr>
              <a:t>20</a:t>
            </a:r>
            <a:r>
              <a:rPr lang="ru-RU" dirty="0">
                <a:solidFill>
                  <a:srgbClr val="FF0000"/>
                </a:solidFill>
              </a:rPr>
              <a:t>20 гг.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363" y="6226778"/>
            <a:ext cx="6192837" cy="214312"/>
          </a:xfrm>
        </p:spPr>
        <p:txBody>
          <a:bodyPr/>
          <a:lstStyle/>
          <a:p>
            <a:r>
              <a:rPr lang="ru-RU" dirty="0"/>
              <a:t>Источник</a:t>
            </a:r>
            <a:r>
              <a:rPr lang="de-DE" dirty="0"/>
              <a:t>: www.tradingeconmics.com | </a:t>
            </a:r>
            <a:r>
              <a:rPr lang="ru-RU" dirty="0"/>
              <a:t>Национальный банк Республики Беларусь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9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25600"/>
            <a:ext cx="90551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Цифровизация</a:t>
            </a:r>
            <a:r>
              <a:rPr lang="ru-RU" dirty="0"/>
              <a:t> циркулярной экономики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" y="2124447"/>
            <a:ext cx="10080625" cy="3957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363" y="1255237"/>
            <a:ext cx="4858751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b="1" dirty="0"/>
              <a:t>Компания </a:t>
            </a:r>
            <a:r>
              <a:rPr lang="en-US" b="1" dirty="0" err="1"/>
              <a:t>Resourcify</a:t>
            </a:r>
            <a:r>
              <a:rPr lang="ru-RU" b="1" dirty="0"/>
              <a:t>: сайт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879" y="6168182"/>
            <a:ext cx="2363372" cy="4154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/>
              <a:t>ПО для упрощения управления отходами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8867" y="6155036"/>
            <a:ext cx="1956622" cy="6232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/>
              <a:t>Платформа для продажи отходов в качестве вторсырья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5194" y="6127823"/>
            <a:ext cx="1901979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/>
              <a:t>Цифровое решение для достижения безотходности на предприятии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3046" y="6125475"/>
            <a:ext cx="1901979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/>
              <a:t>Управление децентрализованным сбором и вывозом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393553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5338" t="10460" r="21184" b="6694"/>
          <a:stretch/>
        </p:blipFill>
        <p:spPr bwMode="auto">
          <a:xfrm>
            <a:off x="5194771" y="2956990"/>
            <a:ext cx="4839970" cy="409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703" y="1763712"/>
            <a:ext cx="9359900" cy="5184776"/>
          </a:xfrm>
        </p:spPr>
        <p:txBody>
          <a:bodyPr/>
          <a:lstStyle/>
          <a:p>
            <a:r>
              <a:rPr lang="ru-RU" dirty="0"/>
              <a:t>Циркулярная экономика направлена на параллельное получение экологической и экономической выгоды путем системных инноваций на всех этапах производственно-сбытовой цепочки.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Какой имеющийся опыт позволяет оценить </a:t>
            </a:r>
            <a:br>
              <a:rPr lang="ru-RU" dirty="0"/>
            </a:br>
            <a:r>
              <a:rPr lang="ru-RU" dirty="0"/>
              <a:t>масштаб этой выгоды</a:t>
            </a:r>
            <a:r>
              <a:rPr lang="de-DE" dirty="0"/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В чем сильные и слабые стороны </a:t>
            </a:r>
            <a:br>
              <a:rPr lang="ru-RU" dirty="0"/>
            </a:br>
            <a:r>
              <a:rPr lang="ru-RU" dirty="0"/>
              <a:t>Беларуси</a:t>
            </a:r>
            <a:r>
              <a:rPr lang="de-DE" dirty="0"/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Каковы основные рычаги</a:t>
            </a:r>
            <a:r>
              <a:rPr lang="de-DE" sz="24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58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Рычаг </a:t>
            </a:r>
            <a:r>
              <a:rPr lang="de-DE" dirty="0"/>
              <a:t>1: </a:t>
            </a:r>
            <a:r>
              <a:rPr lang="ru-RU" dirty="0"/>
              <a:t>продукция, отвечающая принципам </a:t>
            </a:r>
            <a:r>
              <a:rPr lang="ru-RU" dirty="0" err="1"/>
              <a:t>ЦЭ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Inhaltsplatzhalter 1"/>
          <p:cNvSpPr>
            <a:spLocks noGrp="1"/>
          </p:cNvSpPr>
          <p:nvPr>
            <p:ph idx="1"/>
          </p:nvPr>
        </p:nvSpPr>
        <p:spPr>
          <a:xfrm>
            <a:off x="360371" y="1547227"/>
            <a:ext cx="9359900" cy="2910473"/>
          </a:xfrm>
        </p:spPr>
        <p:txBody>
          <a:bodyPr/>
          <a:lstStyle/>
          <a:p>
            <a:r>
              <a:rPr lang="ru-RU" dirty="0"/>
              <a:t>На рынке сейчас много продуктов</a:t>
            </a:r>
            <a:r>
              <a:rPr lang="de-DE" dirty="0"/>
              <a:t>, </a:t>
            </a:r>
            <a:r>
              <a:rPr lang="ru-RU" dirty="0"/>
              <a:t>которые с экологической точки зрения предпочтительнее сжигать, чем перерабатывать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Wingdings" charset="2"/>
              <a:buChar char="Ø"/>
            </a:pPr>
            <a:r>
              <a:rPr lang="ru-RU" dirty="0" err="1"/>
              <a:t>Пенополистирол</a:t>
            </a:r>
            <a:r>
              <a:rPr lang="de-DE" dirty="0"/>
              <a:t>: </a:t>
            </a:r>
            <a:r>
              <a:rPr lang="ru-RU" dirty="0"/>
              <a:t>затраты на сжигание —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de-DE" dirty="0"/>
              <a:t>100 </a:t>
            </a:r>
            <a:r>
              <a:rPr lang="ru-RU" dirty="0"/>
              <a:t>евро за тонну</a:t>
            </a:r>
            <a:endParaRPr lang="de-DE" dirty="0"/>
          </a:p>
          <a:p>
            <a:pPr marL="342900" indent="-342900">
              <a:buFont typeface="Wingdings" charset="2"/>
              <a:buChar char="Ø"/>
            </a:pPr>
            <a:r>
              <a:rPr lang="ru-RU" dirty="0"/>
              <a:t>Бумага как макулатура</a:t>
            </a:r>
            <a:r>
              <a:rPr lang="de-DE" dirty="0"/>
              <a:t>: </a:t>
            </a:r>
            <a:r>
              <a:rPr lang="ru-RU" dirty="0"/>
              <a:t>выручка — </a:t>
            </a:r>
            <a:r>
              <a:rPr lang="de-DE" dirty="0"/>
              <a:t>50-100 </a:t>
            </a:r>
            <a:r>
              <a:rPr lang="ru-RU" dirty="0"/>
              <a:t>евро за тонну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527300"/>
            <a:ext cx="5892801" cy="2540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120" y="4775935"/>
            <a:ext cx="39530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600" b="1" dirty="0"/>
              <a:t>Упаковка из прессованного картона</a:t>
            </a:r>
          </a:p>
        </p:txBody>
      </p:sp>
    </p:spTree>
    <p:extLst>
      <p:ext uri="{BB962C8B-B14F-4D97-AF65-F5344CB8AC3E}">
        <p14:creationId xmlns:p14="http://schemas.microsoft.com/office/powerpoint/2010/main" val="9663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поводу важности обсуждаемой темы</a:t>
            </a:r>
            <a:r>
              <a:rPr lang="de-DE" dirty="0"/>
              <a:t>...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08024" y="6231908"/>
            <a:ext cx="9493247" cy="106015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БМВ планирует разработать самый зеленый автомобиль в мире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Главный директор объявляет о радикальном реформировании марки автомобиля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3" y="1329816"/>
            <a:ext cx="9507869" cy="4901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A7F71-3982-4240-884E-35C3CF07D0F4}"/>
              </a:ext>
            </a:extLst>
          </p:cNvPr>
          <p:cNvSpPr txBox="1"/>
          <p:nvPr/>
        </p:nvSpPr>
        <p:spPr>
          <a:xfrm>
            <a:off x="1245140" y="3066050"/>
            <a:ext cx="8132322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Циркулярный рециклинг «Циркулярная экономика»</a:t>
            </a:r>
          </a:p>
        </p:txBody>
      </p:sp>
    </p:spTree>
    <p:extLst>
      <p:ext uri="{BB962C8B-B14F-4D97-AF65-F5344CB8AC3E}">
        <p14:creationId xmlns:p14="http://schemas.microsoft.com/office/powerpoint/2010/main" val="158336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Рычаг </a:t>
            </a:r>
            <a:r>
              <a:rPr lang="de-DE" dirty="0"/>
              <a:t>2: </a:t>
            </a:r>
            <a:r>
              <a:rPr lang="ru-RU" dirty="0"/>
              <a:t>увеличение доли использования </a:t>
            </a:r>
            <a:r>
              <a:rPr lang="ru-RU" dirty="0" err="1"/>
              <a:t>рециклата</a:t>
            </a:r>
            <a:r>
              <a:rPr lang="de-DE" dirty="0"/>
              <a:t>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715971" y="7077750"/>
            <a:ext cx="6192838" cy="214312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Eunomia</a:t>
            </a:r>
            <a:r>
              <a:rPr lang="de-DE" dirty="0"/>
              <a:t>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1" y="2679700"/>
            <a:ext cx="8810625" cy="3125423"/>
          </a:xfrm>
          <a:prstGeom prst="rect">
            <a:avLst/>
          </a:prstGeom>
        </p:spPr>
      </p:pic>
      <p:sp>
        <p:nvSpPr>
          <p:cNvPr id="10" name="Inhaltsplatzhalter 1"/>
          <p:cNvSpPr>
            <a:spLocks noGrp="1"/>
          </p:cNvSpPr>
          <p:nvPr>
            <p:ph idx="1"/>
          </p:nvPr>
        </p:nvSpPr>
        <p:spPr>
          <a:xfrm>
            <a:off x="360371" y="1331912"/>
            <a:ext cx="9720254" cy="5184776"/>
          </a:xfrm>
        </p:spPr>
        <p:txBody>
          <a:bodyPr/>
          <a:lstStyle/>
          <a:p>
            <a:r>
              <a:rPr lang="ru-RU" dirty="0"/>
              <a:t>Использование </a:t>
            </a:r>
            <a:r>
              <a:rPr lang="ru-RU" dirty="0" err="1"/>
              <a:t>рециклата</a:t>
            </a:r>
            <a:r>
              <a:rPr lang="ru-RU" dirty="0"/>
              <a:t> в производстве упаковки дает существенную экологическую выгоду;</a:t>
            </a:r>
            <a:r>
              <a:rPr lang="de-DE" dirty="0"/>
              <a:t> </a:t>
            </a:r>
            <a:r>
              <a:rPr lang="ru-RU" dirty="0"/>
              <a:t>сравним, напр.</a:t>
            </a:r>
            <a:r>
              <a:rPr lang="de-DE" dirty="0"/>
              <a:t> </a:t>
            </a:r>
            <a:r>
              <a:rPr lang="ru-RU" dirty="0"/>
              <a:t>первичный и переработанный ПЭТ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360371" y="1547227"/>
            <a:ext cx="9359900" cy="2910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15812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812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431629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647441" indent="-215812" algn="l" defTabSz="10071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1007165" rtl="0" eaLnBrk="1" latinLnBrk="0" hangingPunct="1">
              <a:lnSpc>
                <a:spcPts val="1198"/>
              </a:lnSpc>
              <a:spcBef>
                <a:spcPts val="0"/>
              </a:spcBef>
              <a:spcAft>
                <a:spcPts val="1198"/>
              </a:spcAft>
              <a:buFontTx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59690" indent="0" algn="l" defTabSz="1007165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4280456" indent="-251791" algn="l" defTabSz="1007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Wingdings" charset="2"/>
              <a:buChar char="Ø"/>
            </a:pPr>
            <a:endParaRPr lang="de-DE" dirty="0"/>
          </a:p>
          <a:p>
            <a:endParaRPr lang="de-DE" dirty="0"/>
          </a:p>
          <a:p>
            <a:pPr marL="342900" indent="-342900">
              <a:buFont typeface="Wingdings" charset="2"/>
              <a:buChar char="Ø"/>
            </a:pPr>
            <a:endParaRPr lang="de-DE" dirty="0"/>
          </a:p>
          <a:p>
            <a:pPr marL="342900" indent="-342900">
              <a:buFont typeface="Wingdings" charset="2"/>
              <a:buChar char="Ø"/>
            </a:pPr>
            <a:r>
              <a:rPr lang="ru-RU" dirty="0"/>
              <a:t>Выручка за отдельно собранный ПЭТ —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de-DE" dirty="0"/>
              <a:t>300 </a:t>
            </a:r>
            <a:r>
              <a:rPr lang="ru-RU" dirty="0"/>
              <a:t>евро за тонну</a:t>
            </a:r>
            <a:r>
              <a:rPr lang="de-DE" dirty="0"/>
              <a:t>; </a:t>
            </a:r>
            <a:br>
              <a:rPr lang="ru-RU" dirty="0"/>
            </a:br>
            <a:r>
              <a:rPr lang="ru-RU" dirty="0"/>
              <a:t>за вторичный ПЭТ высокого качества — </a:t>
            </a:r>
            <a:r>
              <a:rPr lang="de-DE" dirty="0"/>
              <a:t>1300 </a:t>
            </a:r>
            <a:r>
              <a:rPr lang="ru-RU" dirty="0"/>
              <a:t>евро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8468756" y="3040467"/>
            <a:ext cx="1153551" cy="7155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100" dirty="0"/>
              <a:t>ПЭТ (вторичный)</a:t>
            </a:r>
          </a:p>
          <a:p>
            <a:r>
              <a:rPr lang="ru-RU" sz="1100" dirty="0"/>
              <a:t>ПЭТ (первичный)</a:t>
            </a:r>
          </a:p>
          <a:p>
            <a:pPr>
              <a:spcBef>
                <a:spcPts val="300"/>
              </a:spcBef>
            </a:pPr>
            <a:r>
              <a:rPr lang="ru-RU" sz="1100" dirty="0"/>
              <a:t>ПЭТ (вторичный)</a:t>
            </a:r>
          </a:p>
          <a:p>
            <a:r>
              <a:rPr lang="ru-RU" sz="1100" dirty="0"/>
              <a:t>ПЭТ (первичный)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189" y="3002463"/>
            <a:ext cx="169277" cy="1240788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 anchor="b" anchorCtr="0">
            <a:spAutoFit/>
          </a:bodyPr>
          <a:lstStyle/>
          <a:p>
            <a:r>
              <a:rPr lang="ru-RU" sz="1100" dirty="0"/>
              <a:t>Воздействие,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2230" y="4965257"/>
            <a:ext cx="73385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Изменение климата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8030" y="4949701"/>
            <a:ext cx="7338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Выделение твердых частиц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7558" y="4947353"/>
            <a:ext cx="83700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 err="1"/>
              <a:t>Фотохимич</a:t>
            </a:r>
            <a:r>
              <a:rPr lang="ru-RU" sz="1000" dirty="0"/>
              <a:t>. образование озона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5222" y="4985490"/>
            <a:ext cx="83700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Расход воды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8818" y="4970793"/>
            <a:ext cx="83700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Расход земельных ресурсов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822" y="4912173"/>
            <a:ext cx="88393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Здоровье человека (канцерогены)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0098" y="4923893"/>
            <a:ext cx="88393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Здоровье человека (прочие)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3694" y="4934753"/>
            <a:ext cx="8839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dirty="0"/>
              <a:t>Истощение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163348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9DF6C56-7562-064B-BB6A-D3E0BBC2BC5F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3848" y="1317432"/>
            <a:ext cx="8319312" cy="34210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3E2B7B-C640-4049-AA91-F6E326B9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2" y="208623"/>
            <a:ext cx="7259637" cy="1312187"/>
          </a:xfrm>
        </p:spPr>
        <p:txBody>
          <a:bodyPr/>
          <a:lstStyle/>
          <a:p>
            <a:r>
              <a:rPr lang="ru-RU" dirty="0"/>
              <a:t>Рычаг </a:t>
            </a:r>
            <a:r>
              <a:rPr lang="de-DE" dirty="0"/>
              <a:t>3: </a:t>
            </a:r>
            <a:r>
              <a:rPr lang="ru-RU" dirty="0"/>
              <a:t>удлинение срока службы </a:t>
            </a:r>
            <a:r>
              <a:rPr lang="de-DE" dirty="0"/>
              <a:t>/ </a:t>
            </a:r>
            <a:r>
              <a:rPr lang="ru-RU" dirty="0"/>
              <a:t>многоразовое использование</a:t>
            </a:r>
            <a:br>
              <a:rPr lang="de-DE" dirty="0"/>
            </a:br>
            <a:r>
              <a:rPr lang="ru-RU" dirty="0"/>
              <a:t>Пример</a:t>
            </a:r>
            <a:r>
              <a:rPr lang="de-DE" dirty="0"/>
              <a:t>: </a:t>
            </a:r>
            <a:r>
              <a:rPr lang="ru-RU" dirty="0">
                <a:solidFill>
                  <a:schemeClr val="accent1"/>
                </a:solidFill>
              </a:rPr>
              <a:t>многоразовые пластиковые ящики </a:t>
            </a:r>
            <a:r>
              <a:rPr lang="de-DE" dirty="0">
                <a:solidFill>
                  <a:schemeClr val="accent1"/>
                </a:solidFill>
              </a:rPr>
              <a:t>(</a:t>
            </a:r>
            <a:r>
              <a:rPr lang="ru-RU" dirty="0" err="1">
                <a:solidFill>
                  <a:schemeClr val="accent1"/>
                </a:solidFill>
              </a:rPr>
              <a:t>МПЯ</a:t>
            </a:r>
            <a:r>
              <a:rPr lang="de-DE" dirty="0">
                <a:solidFill>
                  <a:schemeClr val="accent1"/>
                </a:solidFill>
              </a:rPr>
              <a:t>) B2C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D5F330-D6FC-3145-AA08-098A239B31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592039" y="1199436"/>
            <a:ext cx="6048723" cy="5500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de-DE" sz="1400" b="1" dirty="0">
              <a:latin typeface="+mn-lt"/>
            </a:endParaRPr>
          </a:p>
          <a:p>
            <a:r>
              <a:rPr lang="ru-RU" sz="1400" b="1" dirty="0">
                <a:latin typeface="+mn-lt"/>
              </a:rPr>
              <a:t>Выбросы эквивалента </a:t>
            </a:r>
            <a:r>
              <a:rPr lang="de-DE" sz="1400" b="1" dirty="0">
                <a:latin typeface="+mn-lt"/>
              </a:rPr>
              <a:t>CO</a:t>
            </a:r>
            <a:r>
              <a:rPr lang="de-DE" sz="1400" b="1" baseline="-25000" dirty="0">
                <a:latin typeface="+mn-lt"/>
              </a:rPr>
              <a:t>2</a:t>
            </a:r>
            <a:r>
              <a:rPr lang="ru-RU" sz="1400" b="1" dirty="0">
                <a:latin typeface="+mn-lt"/>
              </a:rPr>
              <a:t> от </a:t>
            </a:r>
            <a:r>
              <a:rPr lang="ru-RU" sz="1400" b="1" dirty="0" err="1">
                <a:latin typeface="+mn-lt"/>
              </a:rPr>
              <a:t>МПЯ</a:t>
            </a:r>
            <a:r>
              <a:rPr lang="ru-RU" sz="1400" b="1" dirty="0">
                <a:latin typeface="+mn-lt"/>
              </a:rPr>
              <a:t> по сравнению с </a:t>
            </a:r>
            <a:r>
              <a:rPr lang="ru-RU" sz="1400" b="1" dirty="0" err="1">
                <a:latin typeface="+mn-lt"/>
              </a:rPr>
              <a:t>ОПЯ</a:t>
            </a:r>
            <a:endParaRPr lang="de-DE" sz="1400" b="1" dirty="0">
              <a:latin typeface="+mn-lt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F8E135-207A-C94B-A4DD-16561519F6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212751-C59F-2F4F-8F7D-D941A464F670}"/>
              </a:ext>
            </a:extLst>
          </p:cNvPr>
          <p:cNvSpPr txBox="1"/>
          <p:nvPr/>
        </p:nvSpPr>
        <p:spPr>
          <a:xfrm>
            <a:off x="863848" y="5360703"/>
            <a:ext cx="9011672" cy="19328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16000" lvl="2" indent="-216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ru-RU" sz="1600" b="1" dirty="0">
                <a:solidFill>
                  <a:prstClr val="black"/>
                </a:solidFill>
              </a:rPr>
              <a:t>Сравнение </a:t>
            </a:r>
            <a:r>
              <a:rPr lang="ru-RU" sz="1600" b="1" dirty="0" err="1">
                <a:solidFill>
                  <a:prstClr val="black"/>
                </a:solidFill>
              </a:rPr>
              <a:t>МПЯ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/>
              <a:t>одноразовых </a:t>
            </a:r>
            <a:r>
              <a:rPr lang="ru-RU" sz="1600" b="1" dirty="0" err="1"/>
              <a:t>ПЯ</a:t>
            </a:r>
            <a:r>
              <a:rPr lang="ru-RU" sz="1600" b="1" dirty="0"/>
              <a:t> (</a:t>
            </a:r>
            <a:r>
              <a:rPr lang="ru-RU" sz="1600" b="1" dirty="0" err="1"/>
              <a:t>ОПЯ</a:t>
            </a:r>
            <a:r>
              <a:rPr lang="ru-RU" sz="1600" b="1" dirty="0"/>
              <a:t>)</a:t>
            </a:r>
            <a:r>
              <a:rPr lang="de-DE" sz="1600" b="1" dirty="0">
                <a:solidFill>
                  <a:prstClr val="black"/>
                </a:solidFill>
              </a:rPr>
              <a:t>: </a:t>
            </a:r>
            <a:r>
              <a:rPr lang="ru-RU" sz="1600" b="1" dirty="0">
                <a:solidFill>
                  <a:prstClr val="black"/>
                </a:solidFill>
              </a:rPr>
              <a:t>экологический эффект напрямую зависит от количества раз оборачиваемости тары</a:t>
            </a:r>
            <a:r>
              <a:rPr lang="de-DE" sz="1600" b="1" dirty="0">
                <a:solidFill>
                  <a:prstClr val="black"/>
                </a:solidFill>
              </a:rPr>
              <a:t>!</a:t>
            </a:r>
          </a:p>
          <a:p>
            <a:pPr marL="216000" lvl="2" indent="-216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ru-RU" sz="1600" dirty="0" err="1">
                <a:solidFill>
                  <a:prstClr val="black"/>
                </a:solidFill>
                <a:latin typeface="+mj-lt"/>
              </a:rPr>
              <a:t>ОПЯ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 имеют тот же объем</a:t>
            </a:r>
            <a:r>
              <a:rPr lang="de-DE" sz="1600" dirty="0">
                <a:solidFill>
                  <a:prstClr val="black"/>
                </a:solidFill>
                <a:latin typeface="+mj-lt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но на </a:t>
            </a:r>
            <a:r>
              <a:rPr lang="de-DE" sz="1600" dirty="0">
                <a:solidFill>
                  <a:prstClr val="black"/>
                </a:solidFill>
                <a:latin typeface="+mj-lt"/>
              </a:rPr>
              <a:t>60 %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легче  </a:t>
            </a:r>
            <a:r>
              <a:rPr lang="de-DE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 </a:t>
            </a: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меньше выбросов </a:t>
            </a:r>
            <a:r>
              <a:rPr lang="de-DE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CO2 </a:t>
            </a: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на этапе производства</a:t>
            </a:r>
            <a:endParaRPr lang="de-DE" sz="1600" dirty="0">
              <a:solidFill>
                <a:prstClr val="black"/>
              </a:solidFill>
              <a:latin typeface="+mj-lt"/>
              <a:sym typeface="Wingdings" pitchFamily="2" charset="2"/>
            </a:endParaRPr>
          </a:p>
          <a:p>
            <a:pPr marL="216000" lvl="2" indent="-216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Однако</a:t>
            </a:r>
            <a:r>
              <a:rPr lang="de-DE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: </a:t>
            </a: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начиная с </a:t>
            </a:r>
            <a:r>
              <a:rPr lang="de-DE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3</a:t>
            </a: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-го раза использования </a:t>
            </a:r>
            <a:r>
              <a:rPr lang="ru-RU" sz="1600" dirty="0" err="1">
                <a:solidFill>
                  <a:prstClr val="black"/>
                </a:solidFill>
                <a:latin typeface="+mj-lt"/>
                <a:sym typeface="Wingdings" pitchFamily="2" charset="2"/>
              </a:rPr>
              <a:t>МПЯ</a:t>
            </a:r>
            <a:r>
              <a:rPr lang="ru-RU" sz="16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выгоднее</a:t>
            </a:r>
            <a:endParaRPr lang="de-DE" sz="1600" dirty="0">
              <a:solidFill>
                <a:prstClr val="black"/>
              </a:solidFill>
              <a:latin typeface="+mj-lt"/>
              <a:sym typeface="Wingdings" pitchFamily="2" charset="2"/>
            </a:endParaRPr>
          </a:p>
          <a:p>
            <a:pPr marL="216000" lvl="2" indent="-216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ru-RU" sz="1600" dirty="0">
                <a:latin typeface="+mj-lt"/>
              </a:rPr>
              <a:t>Недостатки </a:t>
            </a:r>
            <a:r>
              <a:rPr lang="ru-RU" sz="1600" dirty="0" err="1">
                <a:latin typeface="+mj-lt"/>
              </a:rPr>
              <a:t>МПЯ</a:t>
            </a:r>
            <a:r>
              <a:rPr lang="de-DE" sz="1600" dirty="0">
                <a:latin typeface="+mj-lt"/>
              </a:rPr>
              <a:t>: </a:t>
            </a:r>
            <a:r>
              <a:rPr lang="ru-RU" sz="1600" dirty="0">
                <a:latin typeface="+mj-lt"/>
              </a:rPr>
              <a:t>необходимость доставки от пользователя на предприятие + очистка</a:t>
            </a:r>
            <a:endParaRPr lang="de-DE" sz="1600" dirty="0">
              <a:latin typeface="+mj-lt"/>
            </a:endParaRPr>
          </a:p>
          <a:p>
            <a:pPr marL="216000" lvl="2" indent="-216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endParaRPr lang="de-DE" sz="1600" dirty="0"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A5B90F7-3ADB-BB47-B4E1-E37951DA3083}"/>
              </a:ext>
            </a:extLst>
          </p:cNvPr>
          <p:cNvSpPr/>
          <p:nvPr/>
        </p:nvSpPr>
        <p:spPr>
          <a:xfrm>
            <a:off x="1151880" y="4633029"/>
            <a:ext cx="6624736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ru-RU" sz="12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– количество раз оборачиваемости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Источник</a:t>
            </a:r>
            <a:r>
              <a:rPr lang="de-DE" sz="1200" b="1" dirty="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b="1" dirty="0" err="1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Tua</a:t>
            </a:r>
            <a:r>
              <a:rPr lang="de-DE" sz="1200" b="1" dirty="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et al. 2019</a:t>
            </a:r>
            <a:endParaRPr lang="ru-RU" sz="1200" b="1" dirty="0">
              <a:solidFill>
                <a:schemeClr val="bg2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2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2" y="1374605"/>
            <a:ext cx="9359900" cy="5184776"/>
          </a:xfrm>
        </p:spPr>
        <p:txBody>
          <a:bodyPr/>
          <a:lstStyle/>
          <a:p>
            <a:endParaRPr lang="de-DE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200" dirty="0"/>
              <a:t>Нет недостатка в технических решениях, есть недостаток в их практической реализации!</a:t>
            </a:r>
            <a:endParaRPr lang="de-DE" sz="2200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de-DE" sz="2200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200" dirty="0"/>
              <a:t>Линейные решения часто проще циркулярных – нужны предприятия, которые готовы идти на риски, связанные с этой сложностью. </a:t>
            </a:r>
            <a:r>
              <a:rPr lang="de-DE" sz="2200" dirty="0"/>
              <a:t> </a:t>
            </a:r>
            <a:endParaRPr lang="ru-RU" sz="2200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ru-RU" sz="2200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200" dirty="0"/>
              <a:t>Необходимой мерой является не детальное регулирование, а формулирование ясных ориентиров на 2030</a:t>
            </a:r>
            <a:r>
              <a:rPr lang="de-DE" sz="2200" dirty="0"/>
              <a:t>/2050 </a:t>
            </a:r>
            <a:r>
              <a:rPr lang="ru-RU" sz="2200" dirty="0"/>
              <a:t>гг.</a:t>
            </a:r>
            <a:r>
              <a:rPr lang="de-DE" sz="2200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9470" y="545889"/>
            <a:ext cx="6840538" cy="1312187"/>
          </a:xfrm>
        </p:spPr>
        <p:txBody>
          <a:bodyPr/>
          <a:lstStyle/>
          <a:p>
            <a:r>
              <a:rPr lang="ru-RU" dirty="0"/>
              <a:t>Вопросы для дискуссии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74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363" y="2623083"/>
            <a:ext cx="9359900" cy="1618417"/>
          </a:xfrm>
        </p:spPr>
        <p:txBody>
          <a:bodyPr/>
          <a:lstStyle/>
          <a:p>
            <a:r>
              <a:rPr lang="ru-RU" dirty="0"/>
              <a:t>Набор инструментов по </a:t>
            </a:r>
            <a:r>
              <a:rPr lang="de-DE" dirty="0"/>
              <a:t> </a:t>
            </a:r>
            <a:br>
              <a:rPr lang="de-DE" dirty="0"/>
            </a:br>
            <a:r>
              <a:rPr lang="ru-RU" dirty="0">
                <a:solidFill>
                  <a:srgbClr val="FF0000"/>
                </a:solidFill>
              </a:rPr>
              <a:t>предотвращению образования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ru-RU" dirty="0"/>
              <a:t>отходов упаковки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00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9035" y="854242"/>
            <a:ext cx="9359900" cy="5184776"/>
          </a:xfrm>
        </p:spPr>
        <p:txBody>
          <a:bodyPr/>
          <a:lstStyle/>
          <a:p>
            <a:r>
              <a:rPr lang="ru-RU" dirty="0"/>
              <a:t>Разработанный в рамках проекта «Набор инструментов для предотвращения образования отходов упаковки» призван поддержать субъектов государственной администрации, гражданского общества и экономики при принятии ими конкретных мер для структурного предотвращения образования отходов упаковки</a:t>
            </a:r>
            <a:r>
              <a:rPr lang="de-DE" dirty="0"/>
              <a:t>.</a:t>
            </a:r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1:</a:t>
            </a:r>
            <a:r>
              <a:rPr lang="ru-RU" dirty="0"/>
              <a:t> Нормативные требования к</a:t>
            </a:r>
            <a:br>
              <a:rPr lang="ru-RU" dirty="0"/>
            </a:br>
            <a:r>
              <a:rPr lang="ru-RU" dirty="0"/>
              <a:t>упаковке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2: </a:t>
            </a:r>
            <a:r>
              <a:rPr lang="ru-RU" dirty="0"/>
              <a:t>Структура реестра упаковки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3: </a:t>
            </a:r>
            <a:r>
              <a:rPr lang="ru-RU" dirty="0"/>
              <a:t>Компоненты стратегии</a:t>
            </a:r>
            <a:br>
              <a:rPr lang="ru-RU" dirty="0"/>
            </a:br>
            <a:r>
              <a:rPr lang="ru-RU" dirty="0"/>
              <a:t>предотвращения образования</a:t>
            </a:r>
            <a:br>
              <a:rPr lang="ru-RU" dirty="0"/>
            </a:br>
            <a:r>
              <a:rPr lang="ru-RU" dirty="0"/>
              <a:t>пластиковых отходов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23" y="3614788"/>
            <a:ext cx="3671712" cy="27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Европейский союз определил в рамках Директивы по отходам упаковки обязательные минимальные стандарты, которым должна соответствовать упаковка, в том числе принимая во внимание критерии циркулярной экономики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Возможный план введения аналогичных нормативов в Беларуси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Обязательные предписания для всех предприятий, которые хотят вывести упаковку</a:t>
            </a:r>
            <a:r>
              <a:rPr lang="en-US" dirty="0"/>
              <a:t>/</a:t>
            </a:r>
            <a:r>
              <a:rPr lang="ru-RU" dirty="0"/>
              <a:t>изделия на европейский рынок</a:t>
            </a:r>
            <a:endParaRPr lang="de-DE" dirty="0"/>
          </a:p>
          <a:p>
            <a:endParaRPr lang="de-DE" dirty="0"/>
          </a:p>
          <a:p>
            <a:r>
              <a:rPr lang="ru-RU" dirty="0"/>
              <a:t>Пригодность к рециклингу</a:t>
            </a:r>
            <a:r>
              <a:rPr lang="de-DE" dirty="0"/>
              <a:t>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ru-RU" dirty="0"/>
              <a:t>к</a:t>
            </a:r>
            <a:r>
              <a:rPr lang="de-DE" dirty="0"/>
              <a:t> 2030</a:t>
            </a:r>
            <a:r>
              <a:rPr lang="ru-RU" dirty="0"/>
              <a:t> г. вся упаковка должна стать пригодной к рециклингу с учетом достигнутого к этому времени технического прогресса!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1: </a:t>
            </a:r>
            <a:r>
              <a:rPr lang="ru-RU" dirty="0"/>
              <a:t>Нормативные требования к упаковке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Henning Wilts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51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519403"/>
            <a:ext cx="4347824" cy="503972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В случае с черными пластмассами, которые не распознаются методом ближней инфракрасной спектроскопии (БИК), можно, например, заменить краситель, с тем, чтобы повысить пригодность пластика к рециклингу. Это, в свою очередь,</a:t>
            </a:r>
            <a:r>
              <a:rPr lang="de-DE" dirty="0"/>
              <a:t> </a:t>
            </a:r>
            <a:r>
              <a:rPr lang="ru-RU" dirty="0"/>
              <a:t>потенциально позволило бы сократить выбросы ПГ на 40%</a:t>
            </a:r>
            <a:r>
              <a:rPr lang="de-DE" dirty="0"/>
              <a:t>.</a:t>
            </a:r>
          </a:p>
          <a:p>
            <a:r>
              <a:rPr lang="ru-RU" dirty="0"/>
              <a:t>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1: </a:t>
            </a:r>
            <a:r>
              <a:rPr lang="ru-RU" dirty="0"/>
              <a:t>Нормативные требования к упаковке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Henning Wilts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1738312"/>
            <a:ext cx="3797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6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71" y="1223836"/>
            <a:ext cx="9359900" cy="5184776"/>
          </a:xfrm>
        </p:spPr>
        <p:txBody>
          <a:bodyPr/>
          <a:lstStyle/>
          <a:p>
            <a:r>
              <a:rPr lang="ru-RU" dirty="0"/>
              <a:t>Уместный объем упаковки </a:t>
            </a:r>
            <a:r>
              <a:rPr lang="de-DE" dirty="0"/>
              <a:t>/ </a:t>
            </a:r>
            <a:r>
              <a:rPr lang="ru-RU" dirty="0"/>
              <a:t>Запрет избыточной упаковки</a:t>
            </a:r>
          </a:p>
          <a:p>
            <a:endParaRPr lang="de-DE" dirty="0"/>
          </a:p>
          <a:p>
            <a:pPr lvl="0"/>
            <a:r>
              <a:rPr lang="ru-RU" dirty="0"/>
              <a:t>Объем, вес и площадь поверхности упаковки должны соответствовать специфическим для изделия требованиями по пороговому соотношению между упаковкой и изделиям. Производители обязаны подавать соответствующую отчетность</a:t>
            </a:r>
          </a:p>
          <a:p>
            <a:pPr lvl="0"/>
            <a:endParaRPr lang="lt-LT" dirty="0"/>
          </a:p>
          <a:p>
            <a:pPr marL="342900" indent="-342900">
              <a:buFont typeface="Arial"/>
              <a:buChar char="•"/>
            </a:pPr>
            <a:r>
              <a:rPr lang="ru-RU" b="0" dirty="0"/>
              <a:t>В стандарт EN 13428 должны быть внесены изменения, позволяющие уменьшить объем и вес упаковки; в Приложении II должен быть указан обязательный характер соблюдения этого стандарта. </a:t>
            </a:r>
          </a:p>
          <a:p>
            <a:pPr marL="342900" indent="-342900">
              <a:buFont typeface="Arial"/>
              <a:buChar char="•"/>
            </a:pPr>
            <a:r>
              <a:rPr lang="ru-RU" b="0" dirty="0"/>
              <a:t>Сокращение или уточнение сферы охвата таких «критических зон», как защита товара, гигиена и безопасность продукции, которые играют роль ключевых критериев при проектировании упаковки. </a:t>
            </a:r>
          </a:p>
          <a:p>
            <a:pPr marL="342900" indent="-342900">
              <a:buFont typeface="Arial"/>
              <a:buChar char="•"/>
            </a:pPr>
            <a:r>
              <a:rPr lang="ru-RU" b="0" dirty="0"/>
              <a:t>Для повышения пригодности к рециклингу также может быть желательным некоторое увеличение веса (например, с целью легкого удаления этикеток). </a:t>
            </a:r>
            <a:r>
              <a:rPr lang="de-DE" b="0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250827"/>
            <a:ext cx="6840538" cy="854959"/>
          </a:xfrm>
        </p:spPr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1: </a:t>
            </a:r>
            <a:r>
              <a:rPr lang="ru-RU" dirty="0"/>
              <a:t>Нормативные требования к упаковке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Хеннинг </a:t>
            </a:r>
            <a:r>
              <a:rPr lang="ru-RU" dirty="0" err="1"/>
              <a:t>Вильтс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5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71" y="1093861"/>
            <a:ext cx="9359900" cy="5184776"/>
          </a:xfrm>
        </p:spPr>
        <p:txBody>
          <a:bodyPr/>
          <a:lstStyle/>
          <a:p>
            <a:r>
              <a:rPr lang="ru-RU" dirty="0"/>
              <a:t>Доли </a:t>
            </a:r>
            <a:r>
              <a:rPr lang="ru-RU" dirty="0" err="1"/>
              <a:t>рециклята</a:t>
            </a:r>
            <a:r>
              <a:rPr lang="ru-RU" dirty="0"/>
              <a:t> в упаковке</a:t>
            </a:r>
            <a:r>
              <a:rPr lang="de-DE" dirty="0"/>
              <a:t> (</a:t>
            </a:r>
            <a:r>
              <a:rPr lang="ru-RU" dirty="0"/>
              <a:t>пищевые </a:t>
            </a:r>
            <a:r>
              <a:rPr lang="de-DE" dirty="0"/>
              <a:t>/ </a:t>
            </a:r>
            <a:r>
              <a:rPr lang="ru-RU" dirty="0"/>
              <a:t>непищевые продукты</a:t>
            </a:r>
            <a:r>
              <a:rPr lang="de-DE" dirty="0"/>
              <a:t>)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lvl="0" indent="-342900">
              <a:buFont typeface="Wingdings" charset="2"/>
              <a:buChar char="Ø"/>
            </a:pPr>
            <a:r>
              <a:rPr lang="ru-RU" dirty="0"/>
              <a:t>Разработка стандарта, устанавливающего обязательную процедуру, в рамках которой проектировщики будут оценивать потенциал применения </a:t>
            </a:r>
            <a:r>
              <a:rPr lang="ru-RU" dirty="0" err="1"/>
              <a:t>рециклятов</a:t>
            </a:r>
            <a:r>
              <a:rPr lang="ru-RU" dirty="0"/>
              <a:t>. </a:t>
            </a:r>
          </a:p>
          <a:p>
            <a:pPr lvl="0"/>
            <a:endParaRPr lang="de-DE" dirty="0"/>
          </a:p>
          <a:p>
            <a:pPr marL="342900" lvl="0" indent="-342900">
              <a:buFont typeface="Wingdings" charset="2"/>
              <a:buChar char="Ø"/>
            </a:pPr>
            <a:r>
              <a:rPr lang="ru-RU" dirty="0"/>
              <a:t>Реализация целей по </a:t>
            </a:r>
            <a:r>
              <a:rPr lang="ru-RU" dirty="0" err="1"/>
              <a:t>рециклятам</a:t>
            </a:r>
            <a:r>
              <a:rPr lang="ru-RU" dirty="0"/>
              <a:t> для определенных форматов</a:t>
            </a:r>
            <a:r>
              <a:rPr lang="de-DE" dirty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ru-RU" dirty="0"/>
              <a:t>Такие типы упаковки, такие как транспортная упаковка и упаковка для электронной торговли, лотки/контейнеры из ПЭТ, цветочные горшки и бумажная упаковка для сыпучих продуктов питания являются примерами возможных форматов, для которых внедрение минимально требуемой доли </a:t>
            </a:r>
            <a:r>
              <a:rPr lang="ru-RU" dirty="0" err="1"/>
              <a:t>рециклятов</a:t>
            </a:r>
            <a:r>
              <a:rPr lang="ru-RU" dirty="0"/>
              <a:t> может быть наиболее подходящим. </a:t>
            </a:r>
          </a:p>
          <a:p>
            <a:pPr marL="342900" lvl="1" indent="-342900">
              <a:buFont typeface="Arial"/>
              <a:buChar char="•"/>
            </a:pPr>
            <a:r>
              <a:rPr lang="ru-RU" dirty="0"/>
              <a:t>Сегодня: ПЭТ бутылки с 25% </a:t>
            </a:r>
            <a:r>
              <a:rPr lang="ru-RU" dirty="0" err="1"/>
              <a:t>рециклятов</a:t>
            </a:r>
            <a:r>
              <a:rPr lang="ru-RU" dirty="0"/>
              <a:t>, массовый дефицит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1: </a:t>
            </a:r>
            <a:r>
              <a:rPr lang="ru-RU" dirty="0"/>
              <a:t>Нормативные требования к упаковке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Хеннинг </a:t>
            </a:r>
            <a:r>
              <a:rPr lang="ru-RU" dirty="0" err="1"/>
              <a:t>Вильтс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87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2" y="1161604"/>
            <a:ext cx="9359900" cy="5184776"/>
          </a:xfrm>
        </p:spPr>
        <p:txBody>
          <a:bodyPr/>
          <a:lstStyle/>
          <a:p>
            <a:r>
              <a:rPr lang="ru-RU" dirty="0"/>
              <a:t>Разработанный в рамках проекта «Набор инструментов для предотвращения образования отходов упаковки» призван поддержать субъектов государственной администрации, гражданского общества и экономики при принятии ими конкретных мер для структурного предотвращения образования отходов упаковки</a:t>
            </a:r>
            <a:r>
              <a:rPr lang="de-DE" dirty="0"/>
              <a:t>.</a:t>
            </a:r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1:</a:t>
            </a:r>
            <a:r>
              <a:rPr lang="ru-RU" dirty="0"/>
              <a:t> Нормативные требования к</a:t>
            </a:r>
            <a:br>
              <a:rPr lang="ru-RU" dirty="0"/>
            </a:br>
            <a:r>
              <a:rPr lang="ru-RU" dirty="0"/>
              <a:t>упаковке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Часть 2: Структура реестра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упаковки</a:t>
            </a:r>
            <a:endParaRPr lang="de-DE" sz="28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3: </a:t>
            </a:r>
            <a:r>
              <a:rPr lang="ru-RU" dirty="0"/>
              <a:t>Компоненты стратегии</a:t>
            </a:r>
            <a:br>
              <a:rPr lang="ru-RU" dirty="0"/>
            </a:br>
            <a:r>
              <a:rPr lang="ru-RU" dirty="0"/>
              <a:t>предотвращения образования</a:t>
            </a:r>
            <a:br>
              <a:rPr lang="ru-RU" dirty="0"/>
            </a:br>
            <a:r>
              <a:rPr lang="ru-RU" dirty="0"/>
              <a:t>пластиковых отходов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250828"/>
            <a:ext cx="6840538" cy="674206"/>
          </a:xfrm>
        </p:spPr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23" y="3189486"/>
            <a:ext cx="3671712" cy="27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5338" t="10460" r="21184" b="6694"/>
          <a:stretch/>
        </p:blipFill>
        <p:spPr bwMode="auto">
          <a:xfrm>
            <a:off x="5194771" y="2956990"/>
            <a:ext cx="4839970" cy="409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703" y="1763712"/>
            <a:ext cx="9359900" cy="5184776"/>
          </a:xfrm>
        </p:spPr>
        <p:txBody>
          <a:bodyPr/>
          <a:lstStyle/>
          <a:p>
            <a:r>
              <a:rPr lang="ru-RU" dirty="0"/>
              <a:t>Циркулярная экономика направлена на параллельное получение экологической и экономической выгоды путем системных инноваций на всех этапах производственно-сбытовой цепочки.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Какой имеющийся опыт позволяет оценить </a:t>
            </a:r>
            <a:br>
              <a:rPr lang="ru-RU" dirty="0"/>
            </a:br>
            <a:r>
              <a:rPr lang="ru-RU" dirty="0"/>
              <a:t>масштаб этой выгоды</a:t>
            </a:r>
            <a:r>
              <a:rPr lang="de-DE" dirty="0"/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В чем сильные и слабые стороны </a:t>
            </a:r>
            <a:br>
              <a:rPr lang="ru-RU" dirty="0"/>
            </a:br>
            <a:r>
              <a:rPr lang="ru-RU" dirty="0"/>
              <a:t>Беларуси</a:t>
            </a:r>
            <a:r>
              <a:rPr lang="de-DE" dirty="0"/>
              <a:t>?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Каковы основные рычаги</a:t>
            </a:r>
            <a:r>
              <a:rPr lang="de-DE" dirty="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802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763712"/>
            <a:ext cx="4838958" cy="5184776"/>
          </a:xfrm>
        </p:spPr>
        <p:txBody>
          <a:bodyPr/>
          <a:lstStyle/>
          <a:p>
            <a:r>
              <a:rPr lang="ru-RU" dirty="0"/>
              <a:t>Система расширенной ответственности производителя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Во многих странах существует следующая проблема: предприятия не принимают участия в финансировании системы сбора и переработки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Опыт создания «реестра упаковки» в Германии и варианты его использования в целях поддержки циркулярной экономики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2: </a:t>
            </a:r>
            <a:r>
              <a:rPr lang="ru-RU" dirty="0"/>
              <a:t>Структура реестра упаковки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Quelle: Umweltbundesamt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22.05.2019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Хеннинг </a:t>
            </a:r>
            <a:r>
              <a:rPr lang="ru-RU" dirty="0" err="1"/>
              <a:t>Вильтс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83" y="2128279"/>
            <a:ext cx="4736042" cy="34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4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250827"/>
            <a:ext cx="6710288" cy="514717"/>
          </a:xfrm>
        </p:spPr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2: </a:t>
            </a:r>
            <a:r>
              <a:rPr lang="ru-RU" dirty="0"/>
              <a:t>Структура реестра упаковки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Bild 7" descr="CE iMac R203MRT HD:Users:nicolasse:Desktop:Bildschirmfoto 2020-07-21 um 12.50.5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63867"/>
            <a:ext cx="10045346" cy="60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1F14B-B6AE-4D34-A3F4-5AF8E4D402B3}"/>
              </a:ext>
            </a:extLst>
          </p:cNvPr>
          <p:cNvSpPr txBox="1"/>
          <p:nvPr/>
        </p:nvSpPr>
        <p:spPr>
          <a:xfrm>
            <a:off x="466688" y="1955380"/>
            <a:ext cx="1744884" cy="1246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• Фонд управления ZSVR</a:t>
            </a:r>
          </a:p>
          <a:p>
            <a:r>
              <a:rPr lang="ru-RU" sz="1350" dirty="0">
                <a:latin typeface="+mj-lt"/>
              </a:rPr>
              <a:t>• Федеральное агентство по окружающей среде</a:t>
            </a:r>
          </a:p>
          <a:p>
            <a:endParaRPr lang="ru-RU" sz="135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1FE38-8D12-48EB-99AC-03630DEFFCEC}"/>
              </a:ext>
            </a:extLst>
          </p:cNvPr>
          <p:cNvSpPr txBox="1"/>
          <p:nvPr/>
        </p:nvSpPr>
        <p:spPr>
          <a:xfrm>
            <a:off x="6422065" y="2262989"/>
            <a:ext cx="129717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endParaRPr lang="ru-RU" sz="135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D4F4A-B04F-4DEF-86ED-8F96CAFB1831}"/>
              </a:ext>
            </a:extLst>
          </p:cNvPr>
          <p:cNvSpPr txBox="1"/>
          <p:nvPr/>
        </p:nvSpPr>
        <p:spPr>
          <a:xfrm>
            <a:off x="3497632" y="1489686"/>
            <a:ext cx="1489038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стандарт по </a:t>
            </a:r>
            <a:r>
              <a:rPr lang="ru-RU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конструкции, пригодной к рециклингу (ежегодно)</a:t>
            </a:r>
            <a:endParaRPr lang="ru-RU" sz="1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B2795-3EC3-415A-BE4E-6934EA8BF365}"/>
              </a:ext>
            </a:extLst>
          </p:cNvPr>
          <p:cNvSpPr txBox="1"/>
          <p:nvPr/>
        </p:nvSpPr>
        <p:spPr>
          <a:xfrm>
            <a:off x="7435629" y="811598"/>
            <a:ext cx="1744884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 Фонда управления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ZSVR</a:t>
            </a:r>
            <a:endParaRPr lang="ru-RU" sz="135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5414D-2CA6-4F9E-811D-952E827B890D}"/>
              </a:ext>
            </a:extLst>
          </p:cNvPr>
          <p:cNvSpPr txBox="1"/>
          <p:nvPr/>
        </p:nvSpPr>
        <p:spPr>
          <a:xfrm>
            <a:off x="6005423" y="2514630"/>
            <a:ext cx="1433678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200" b="1" dirty="0">
                <a:latin typeface="+mj-lt"/>
              </a:rPr>
              <a:t>Система финансовых стимулов для продвижения конструкции, пригодной к рециклингу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63B47-BA1B-4356-A2B9-B4C0744DFE9D}"/>
              </a:ext>
            </a:extLst>
          </p:cNvPr>
          <p:cNvSpPr txBox="1"/>
          <p:nvPr/>
        </p:nvSpPr>
        <p:spPr>
          <a:xfrm>
            <a:off x="191386" y="4192473"/>
            <a:ext cx="2870791" cy="10387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Основой является практический принцип согласно §21: пригодным к рециклингу считается только то, что действительно подвергается переработке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7E061-B44E-495C-8C85-1E84CA23DF97}"/>
              </a:ext>
            </a:extLst>
          </p:cNvPr>
          <p:cNvSpPr txBox="1"/>
          <p:nvPr/>
        </p:nvSpPr>
        <p:spPr>
          <a:xfrm>
            <a:off x="3231154" y="5211033"/>
            <a:ext cx="1594884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b="1" dirty="0">
                <a:latin typeface="+mj-lt"/>
              </a:rPr>
              <a:t>Доработка технологий по сортировке и переработке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7A1DE-F896-4CDD-971D-781DD24D0C64}"/>
              </a:ext>
            </a:extLst>
          </p:cNvPr>
          <p:cNvSpPr txBox="1"/>
          <p:nvPr/>
        </p:nvSpPr>
        <p:spPr>
          <a:xfrm>
            <a:off x="1538345" y="5231219"/>
            <a:ext cx="217716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Сектор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утилизации</a:t>
            </a:r>
            <a:endParaRPr lang="ru-RU" sz="135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5A821-55C8-40A5-96C6-FED201F70FBE}"/>
              </a:ext>
            </a:extLst>
          </p:cNvPr>
          <p:cNvSpPr txBox="1"/>
          <p:nvPr/>
        </p:nvSpPr>
        <p:spPr>
          <a:xfrm>
            <a:off x="5962892" y="4144871"/>
            <a:ext cx="2615609" cy="6232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b="1" dirty="0">
                <a:latin typeface="+mj-lt"/>
              </a:rPr>
              <a:t>Адаптация конструкции и производства упаковки (инвестиционные циклы)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514FF-967A-4917-B41C-8049F1BB5100}"/>
              </a:ext>
            </a:extLst>
          </p:cNvPr>
          <p:cNvSpPr txBox="1"/>
          <p:nvPr/>
        </p:nvSpPr>
        <p:spPr>
          <a:xfrm>
            <a:off x="7508690" y="5084517"/>
            <a:ext cx="2179674" cy="4154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Производители </a:t>
            </a:r>
          </a:p>
          <a:p>
            <a:r>
              <a:rPr lang="ru-RU" sz="1350" dirty="0">
                <a:latin typeface="+mj-lt"/>
              </a:rPr>
              <a:t>/ торговля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2F0B1-DD13-4DBF-96AC-51BCBB0C683B}"/>
              </a:ext>
            </a:extLst>
          </p:cNvPr>
          <p:cNvSpPr txBox="1"/>
          <p:nvPr/>
        </p:nvSpPr>
        <p:spPr>
          <a:xfrm>
            <a:off x="2477385" y="6752694"/>
            <a:ext cx="5380076" cy="2077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b="1" dirty="0">
                <a:latin typeface="+mj-lt"/>
              </a:rPr>
              <a:t>Разработка новой продукции и применение </a:t>
            </a:r>
            <a:r>
              <a:rPr lang="ru-RU" sz="1350" b="1" dirty="0" err="1">
                <a:latin typeface="+mj-lt"/>
              </a:rPr>
              <a:t>рециклятов</a:t>
            </a:r>
            <a:endParaRPr lang="ru-RU" sz="13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158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1690" y="1171882"/>
            <a:ext cx="9359900" cy="5184776"/>
          </a:xfrm>
        </p:spPr>
        <p:txBody>
          <a:bodyPr/>
          <a:lstStyle/>
          <a:p>
            <a:r>
              <a:rPr lang="ru-RU" dirty="0"/>
              <a:t>Разработанный в рамках проекта «Набор инструментов для предотвращения образования отходов упаковки» призван поддержать субъектов государственной администрации, гражданского общества и экономики при принятии ими конкретных мер для структурного предотвращения образования отходов упаковки</a:t>
            </a:r>
            <a:r>
              <a:rPr lang="de-DE" dirty="0"/>
              <a:t>.</a:t>
            </a:r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1:</a:t>
            </a:r>
            <a:r>
              <a:rPr lang="ru-RU" dirty="0"/>
              <a:t> Нормативные требования к</a:t>
            </a:r>
            <a:br>
              <a:rPr lang="ru-RU" dirty="0"/>
            </a:br>
            <a:r>
              <a:rPr lang="ru-RU" dirty="0"/>
              <a:t>упаковке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Часть</a:t>
            </a:r>
            <a:r>
              <a:rPr lang="de-DE" dirty="0"/>
              <a:t> 2: </a:t>
            </a:r>
            <a:r>
              <a:rPr lang="ru-RU" dirty="0"/>
              <a:t>Структура реестра упаковки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Часть</a:t>
            </a:r>
            <a:r>
              <a:rPr lang="de-DE" sz="2800" dirty="0">
                <a:solidFill>
                  <a:srgbClr val="FF0000"/>
                </a:solidFill>
              </a:rPr>
              <a:t> 3: </a:t>
            </a:r>
            <a:r>
              <a:rPr lang="ru-RU" sz="2800" dirty="0">
                <a:solidFill>
                  <a:srgbClr val="FF0000"/>
                </a:solidFill>
              </a:rPr>
              <a:t>Компоненты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стратегии предотвращения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образования пластиковых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отходов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250827"/>
            <a:ext cx="6965470" cy="780531"/>
          </a:xfrm>
        </p:spPr>
        <p:txBody>
          <a:bodyPr/>
          <a:lstStyle/>
          <a:p>
            <a:r>
              <a:rPr lang="ru-RU" dirty="0"/>
              <a:t>Введение и обзор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23" y="3614788"/>
            <a:ext cx="3671712" cy="27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8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375152"/>
            <a:ext cx="9359900" cy="5903673"/>
          </a:xfrm>
        </p:spPr>
        <p:txBody>
          <a:bodyPr/>
          <a:lstStyle/>
          <a:p>
            <a:r>
              <a:rPr lang="ru-RU" sz="1800" dirty="0"/>
              <a:t>Не существует единого запатентованного рецепта для успешного предотвращения образования отходов. Равным образом не существует единой чудодейственной меры, которая немедленно привела бы к успеху</a:t>
            </a:r>
            <a:r>
              <a:rPr lang="de-DE" sz="1800" dirty="0"/>
              <a:t>. </a:t>
            </a:r>
            <a:r>
              <a:rPr lang="ru-RU" sz="1800" dirty="0"/>
              <a:t>Предотвращение образования отходов является </a:t>
            </a:r>
            <a:r>
              <a:rPr lang="ru-RU" sz="1800" dirty="0" err="1"/>
              <a:t>межсекторальной</a:t>
            </a:r>
            <a:r>
              <a:rPr lang="ru-RU" sz="1800" dirty="0"/>
              <a:t> задачей, которая должна решаться различными субъектами практически во всех областях производства или потребления. </a:t>
            </a:r>
            <a:endParaRPr lang="de-DE" sz="1800" dirty="0"/>
          </a:p>
          <a:p>
            <a:r>
              <a:rPr lang="ru-RU" sz="1800" dirty="0"/>
              <a:t>Разработка концепций предотвращения образования отходов на уровне предприятий, государственных учреждений или городов дает возможность стратегически подходить к сокращению объемов отходов на долгосрочной основе. </a:t>
            </a:r>
          </a:p>
          <a:p>
            <a:r>
              <a:rPr lang="ru-RU" sz="1800" dirty="0"/>
              <a:t>Разработка концепций предотвращения образования отходов позволяет из-бегать нескоординированных и </a:t>
            </a:r>
            <a:r>
              <a:rPr lang="ru-RU" sz="1800" dirty="0" err="1"/>
              <a:t>недолгосрочных</a:t>
            </a:r>
            <a:r>
              <a:rPr lang="ru-RU" sz="1800" dirty="0"/>
              <a:t> подходов, которые зачастую быстро приводят к разочарованию, поскольку краткосрочные успехи, достигнутые с большими усилиями, не являются долговечными. В таких случаях происходит возврат к прежним схемам, сопряженным с образованием большого объема отходов. В то же время стратегия предоставляет возможности для регулярного внутреннего и внешнего информирования об успехах и прогрессе.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3: </a:t>
            </a:r>
            <a:r>
              <a:rPr lang="ru-RU" dirty="0"/>
              <a:t>Компоненты стратегии предотвращения образования пластиковых отходов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Quelle: Umweltbundesamt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433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763712"/>
            <a:ext cx="4440237" cy="5184776"/>
          </a:xfrm>
        </p:spPr>
        <p:txBody>
          <a:bodyPr/>
          <a:lstStyle/>
          <a:p>
            <a:r>
              <a:rPr lang="ru-RU" dirty="0"/>
              <a:t>Конкретные примеры и указания по, в том числе, следующим потокам отходов</a:t>
            </a: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Одноразовые пакеты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Стаканчики для «кофе с собой»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Одноразовая посуда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ru-RU" dirty="0"/>
              <a:t>Пластик в строительном секторе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</a:t>
            </a:r>
            <a:r>
              <a:rPr lang="de-DE" dirty="0"/>
              <a:t> 3: </a:t>
            </a:r>
            <a:r>
              <a:rPr lang="ru-RU" dirty="0"/>
              <a:t>Компоненты стратегии предотвращения образования пластиковых отходов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83734"/>
            <a:ext cx="5026025" cy="28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4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Большое спасибо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ru-RU" dirty="0"/>
              <a:t>за внимание</a:t>
            </a:r>
            <a:r>
              <a:rPr lang="de-DE" dirty="0"/>
              <a:t>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Доктор Хеннинг </a:t>
            </a:r>
            <a:r>
              <a:rPr lang="ru-RU" dirty="0" err="1"/>
              <a:t>Вильтс</a:t>
            </a:r>
            <a:endParaRPr lang="de-DE" dirty="0"/>
          </a:p>
          <a:p>
            <a:r>
              <a:rPr lang="de-DE" dirty="0" err="1"/>
              <a:t>henningwi@wupperinst.org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 1" descr="WI_Gebäude_Logo_Fleisch_m_heller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16353" r="4704" b="240"/>
          <a:stretch>
            <a:fillRect/>
          </a:stretch>
        </p:blipFill>
        <p:spPr bwMode="auto">
          <a:xfrm>
            <a:off x="6507064" y="4565060"/>
            <a:ext cx="3213199" cy="238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3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линейной экономики к циркулярной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1" name="Grafik 17"/>
          <p:cNvPicPr/>
          <p:nvPr/>
        </p:nvPicPr>
        <p:blipFill rotWithShape="1">
          <a:blip r:embed="rId3" cstate="print"/>
          <a:srcRect l="33287" b="9576"/>
          <a:stretch/>
        </p:blipFill>
        <p:spPr>
          <a:xfrm>
            <a:off x="800584" y="788009"/>
            <a:ext cx="8460978" cy="491167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0363" y="5422681"/>
            <a:ext cx="9212316" cy="13849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800" b="1" dirty="0"/>
              <a:t>Определение циркулярной экономики из Плана действий по развитию циркулярной экономики (</a:t>
            </a:r>
            <a:r>
              <a:rPr lang="de-DE" sz="1800" b="1" dirty="0"/>
              <a:t>CE AP</a:t>
            </a:r>
            <a:r>
              <a:rPr lang="ru-RU" sz="1800" b="1" dirty="0"/>
              <a:t>)</a:t>
            </a:r>
            <a:endParaRPr lang="de-DE" sz="1800" b="1" dirty="0"/>
          </a:p>
          <a:p>
            <a:r>
              <a:rPr lang="de-DE" sz="1800" i="1" dirty="0"/>
              <a:t>„</a:t>
            </a:r>
            <a:r>
              <a:rPr lang="ru-RU" sz="1800" i="1" dirty="0"/>
              <a:t>Переход на круговую экономику, в которой ценность продукции, материалов и ресурсов сохраняется в экономике максимально долго и оптимально, а производство отходов сводится к минимуму (…)</a:t>
            </a:r>
            <a:r>
              <a:rPr lang="de-DE" sz="1800" i="1" dirty="0"/>
              <a:t>.“</a:t>
            </a:r>
          </a:p>
        </p:txBody>
      </p:sp>
      <p:sp>
        <p:nvSpPr>
          <p:cNvPr id="4" name="Rechteck 3"/>
          <p:cNvSpPr/>
          <p:nvPr/>
        </p:nvSpPr>
        <p:spPr>
          <a:xfrm>
            <a:off x="3758805" y="982202"/>
            <a:ext cx="2353487" cy="321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Циркулярная экономика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9536" y="2032142"/>
            <a:ext cx="1388388" cy="773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Линейная экономика</a:t>
            </a:r>
            <a:endParaRPr lang="en-GB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5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Европа на пути к циркулярной экономике: потенциальные преимущества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idx="1"/>
          </p:nvPr>
        </p:nvSpPr>
        <p:spPr bwMode="auto">
          <a:xfrm>
            <a:off x="347664" y="1003006"/>
            <a:ext cx="3432968" cy="4945009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„... </a:t>
            </a:r>
            <a:r>
              <a:rPr lang="ru-RU" dirty="0"/>
              <a:t>Лучшие перспективы на будущее для европейской экономики</a:t>
            </a:r>
            <a:r>
              <a:rPr lang="de-DE" dirty="0"/>
              <a:t> (...)", «</a:t>
            </a:r>
            <a:r>
              <a:rPr lang="ru-RU" dirty="0"/>
              <a:t>Перспектива продолжительного устойчивого роста</a:t>
            </a:r>
            <a:r>
              <a:rPr lang="de-DE" dirty="0"/>
              <a:t> (...)“".</a:t>
            </a:r>
          </a:p>
          <a:p>
            <a:endParaRPr lang="de-DE" altLang="de-DE" sz="1200" dirty="0"/>
          </a:p>
          <a:p>
            <a:r>
              <a:rPr lang="ru-RU" altLang="de-DE" b="0" dirty="0"/>
              <a:t>Существенные воздействия на инновации, продуктивность капитала и уменьшение зависимости от импорта сырья</a:t>
            </a:r>
            <a:endParaRPr lang="de-DE" altLang="de-DE" b="0" dirty="0"/>
          </a:p>
          <a:p>
            <a:pPr>
              <a:buFontTx/>
              <a:buChar char="•"/>
            </a:pPr>
            <a:endParaRPr lang="de-DE" altLang="de-DE" sz="1100" b="0" dirty="0"/>
          </a:p>
          <a:p>
            <a:r>
              <a:rPr lang="ru-RU" altLang="de-DE" b="0" dirty="0"/>
              <a:t>Оценочный ежегодный потенциал экономии расходов на материалы (нетто) – до 640 млрд. Евро</a:t>
            </a:r>
            <a:r>
              <a:rPr lang="de-DE" altLang="de-DE" b="0" dirty="0"/>
              <a:t> (EMF)</a:t>
            </a:r>
          </a:p>
          <a:p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631" y="1003006"/>
            <a:ext cx="6262598" cy="6558257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C0C282-900D-4947-ABAA-58831C11DF4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604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2" y="250827"/>
            <a:ext cx="7437437" cy="1312187"/>
          </a:xfrm>
        </p:spPr>
        <p:txBody>
          <a:bodyPr/>
          <a:lstStyle/>
          <a:p>
            <a:r>
              <a:rPr lang="ru-RU" dirty="0"/>
              <a:t>Циркулярная экономика как предпосылка успешной защиты климата!</a:t>
            </a:r>
            <a:br>
              <a:rPr lang="de-DE" dirty="0"/>
            </a:br>
            <a:r>
              <a:rPr lang="ru-RU" sz="1800" dirty="0">
                <a:solidFill>
                  <a:srgbClr val="FF0000"/>
                </a:solidFill>
              </a:rPr>
              <a:t>Принципиальное решение Конституционного суда Германии 29 апреля 2021 г.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F39846-163D-43A0-8E32-F1FB883D43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45" y="1763626"/>
            <a:ext cx="6188855" cy="5421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A1760-FB75-445F-BAD2-D2F2D9F47AD4}"/>
              </a:ext>
            </a:extLst>
          </p:cNvPr>
          <p:cNvSpPr txBox="1"/>
          <p:nvPr/>
        </p:nvSpPr>
        <p:spPr>
          <a:xfrm>
            <a:off x="1748645" y="2208212"/>
            <a:ext cx="4114800" cy="214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350" dirty="0">
                <a:latin typeface="+mj-lt"/>
              </a:rPr>
              <a:t>СТАЛЬ     ПЛАСТИК  АЛЮМИНИЙ  ЦЕМЕНТ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94F76-E9B5-4C5C-A968-A43648EA6293}"/>
              </a:ext>
            </a:extLst>
          </p:cNvPr>
          <p:cNvSpPr txBox="1"/>
          <p:nvPr/>
        </p:nvSpPr>
        <p:spPr>
          <a:xfrm>
            <a:off x="1317248" y="7009948"/>
            <a:ext cx="2011564" cy="4154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350" b="1" dirty="0">
                <a:latin typeface="+mj-lt"/>
              </a:rPr>
              <a:t>ИСХОДНЫЙ УРОВЕНЬ 2050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CAA68-666E-494F-8E56-05E50BA6C679}"/>
              </a:ext>
            </a:extLst>
          </p:cNvPr>
          <p:cNvSpPr txBox="1"/>
          <p:nvPr/>
        </p:nvSpPr>
        <p:spPr>
          <a:xfrm>
            <a:off x="2826167" y="6044440"/>
            <a:ext cx="1756556" cy="4154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350" b="1" dirty="0">
                <a:latin typeface="+mj-lt"/>
              </a:rPr>
              <a:t>РЕЦИРКУЛЯЦИЯ МАТЕРИАЛОВ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43CCC-E06D-4DA8-BE94-12A1A6459DA1}"/>
              </a:ext>
            </a:extLst>
          </p:cNvPr>
          <p:cNvSpPr txBox="1"/>
          <p:nvPr/>
        </p:nvSpPr>
        <p:spPr>
          <a:xfrm>
            <a:off x="3758419" y="7064491"/>
            <a:ext cx="2169306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b="1" dirty="0">
                <a:latin typeface="+mj-lt"/>
              </a:rPr>
              <a:t>ЭФФЕКТИВНОСТЬ МАТЕРИАЛОВ ПРОДУКЦИИ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366FD-8A86-47EB-80CA-A3C9D35AE1F3}"/>
              </a:ext>
            </a:extLst>
          </p:cNvPr>
          <p:cNvSpPr txBox="1"/>
          <p:nvPr/>
        </p:nvSpPr>
        <p:spPr>
          <a:xfrm>
            <a:off x="4778792" y="5975190"/>
            <a:ext cx="2169306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ЦИРКУЛЯРНЫЕ</a:t>
            </a:r>
          </a:p>
          <a:p>
            <a:pPr algn="ctr"/>
            <a:r>
              <a:rPr lang="ru-RU" sz="1400" b="1" dirty="0">
                <a:latin typeface="+mj-lt"/>
              </a:rPr>
              <a:t> БИЗНЕС-МОДЕЛИ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20628-5E94-4371-AC2C-ECD0651E9AE6}"/>
              </a:ext>
            </a:extLst>
          </p:cNvPr>
          <p:cNvSpPr txBox="1"/>
          <p:nvPr/>
        </p:nvSpPr>
        <p:spPr>
          <a:xfrm>
            <a:off x="6199591" y="7056699"/>
            <a:ext cx="2169306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ЦИРКУЛЯРНЫЙ СЦЕНАРИЙ 2050 г.</a:t>
            </a:r>
          </a:p>
        </p:txBody>
      </p:sp>
    </p:spTree>
    <p:extLst>
      <p:ext uri="{BB962C8B-B14F-4D97-AF65-F5344CB8AC3E}">
        <p14:creationId xmlns:p14="http://schemas.microsoft.com/office/powerpoint/2010/main" val="287014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элементы Плана действий по циркулярной экономике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188343"/>
            <a:ext cx="9597380" cy="5135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AA786-37D2-4D10-AB7B-0D4F7E6B4162}"/>
              </a:ext>
            </a:extLst>
          </p:cNvPr>
          <p:cNvSpPr txBox="1"/>
          <p:nvPr/>
        </p:nvSpPr>
        <p:spPr>
          <a:xfrm>
            <a:off x="723900" y="6017775"/>
            <a:ext cx="8026400" cy="861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ПЛАН ДЕЙСТВИЙ ПО ЦИРКУЛЯРНОЙ ЭКОНОМИКЕ</a:t>
            </a:r>
          </a:p>
          <a:p>
            <a:pPr algn="ctr"/>
            <a:endParaRPr lang="ru-RU" b="1" dirty="0">
              <a:latin typeface="+mj-lt"/>
            </a:endParaRPr>
          </a:p>
          <a:p>
            <a:pPr algn="ctr"/>
            <a:r>
              <a:rPr lang="ru-RU" sz="1600" b="1" dirty="0">
                <a:latin typeface="+mj-lt"/>
              </a:rPr>
              <a:t>ЕВРОПЕЙСКАЯ ЗЕЛЕНАЯ СДЕЛКА</a:t>
            </a:r>
          </a:p>
        </p:txBody>
      </p:sp>
    </p:spTree>
    <p:extLst>
      <p:ext uri="{BB962C8B-B14F-4D97-AF65-F5344CB8AC3E}">
        <p14:creationId xmlns:p14="http://schemas.microsoft.com/office/powerpoint/2010/main" val="13776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63" y="1563014"/>
            <a:ext cx="9558336" cy="5385474"/>
          </a:xfrm>
        </p:spPr>
        <p:txBody>
          <a:bodyPr/>
          <a:lstStyle/>
          <a:p>
            <a:r>
              <a:rPr lang="ru-RU" dirty="0"/>
              <a:t>Конкретные цели программы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Сокращение объема остаточных отходов вдвое к 2030 году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Удвоение коэффициента использования циркулярных материалов (до 25%)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Укрепление промышленной базы ЕС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Укрепление инновационного потенциала</a:t>
            </a:r>
            <a:r>
              <a:rPr lang="de-DE" dirty="0"/>
              <a:t> </a:t>
            </a:r>
            <a:r>
              <a:rPr lang="ru-RU" dirty="0"/>
              <a:t>в первую очередь МСП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Увеличение ВВП на 80 миллиардов евро в год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700 000 новых рабочих мест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элементы Плана действий по циркулярной экономике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4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2" y="250826"/>
            <a:ext cx="7130918" cy="739235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ea typeface="MS PGothic" charset="0"/>
              </a:rPr>
              <a:t>План действий ЕС по циркулярной экономике</a:t>
            </a:r>
            <a:br>
              <a:rPr lang="de-DE" sz="2400" dirty="0">
                <a:solidFill>
                  <a:schemeClr val="accent1"/>
                </a:solidFill>
                <a:ea typeface="MS PGothic" charset="0"/>
              </a:rPr>
            </a:br>
            <a:endParaRPr lang="de-DE" sz="24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91922"/>
              </p:ext>
            </p:extLst>
          </p:nvPr>
        </p:nvGraphicFramePr>
        <p:xfrm>
          <a:off x="360362" y="793632"/>
          <a:ext cx="9377050" cy="614510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956">
                  <a:extLst>
                    <a:ext uri="{9D8B030D-6E8A-4147-A177-3AD203B41FA5}">
                      <a16:colId xmlns:a16="http://schemas.microsoft.com/office/drawing/2014/main" val="399657145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990461274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558535094"/>
                    </a:ext>
                  </a:extLst>
                </a:gridCol>
                <a:gridCol w="213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90668496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8233909"/>
                    </a:ext>
                  </a:extLst>
                </a:gridCol>
              </a:tblGrid>
              <a:tr h="2316756"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5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5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5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5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Wingdings" charset="2"/>
                        <a:buNone/>
                      </a:pPr>
                      <a:endParaRPr lang="de-DE" sz="15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6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Проектирование устойчивых изделий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Расширение прав и возможностей потребителей и гос. покупателей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Циркулярность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производственных процессах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3AB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Электроника и ИКТ; Аккумуляторы и транспортные средства;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Упаковка; Пластмассы; Текстиль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Строительство и здания; Пища, вода и нутриенты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Усовершенствованная политика в области отходов (предотвращение образования отходов,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циркулярность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Усиление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циркулярности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нетоксичной среде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рынка ЕС для вторичного сырья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проблемы экспорта отходов из ЕС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Циркулярность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как необходимое условие климатической нейтральности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"Правильная" экономика</a:t>
                      </a:r>
                    </a:p>
                    <a:p>
                      <a:pPr marL="215920" marR="0" lvl="3" indent="-215920" algn="l" defTabSz="100766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Преобразования через исследования, инновации и цифровизацию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Wingdings" charset="2"/>
                        <a:buChar char="§"/>
                      </a:pP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Grafik 24">
            <a:extLst>
              <a:ext uri="{FF2B5EF4-FFF2-40B4-BE49-F238E27FC236}">
                <a16:creationId xmlns:a16="http://schemas.microsoft.com/office/drawing/2014/main" id="{C5A6505F-D631-4623-B674-EDF6590A9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/>
          <a:stretch/>
        </p:blipFill>
        <p:spPr>
          <a:xfrm>
            <a:off x="467814" y="948389"/>
            <a:ext cx="2121532" cy="2098949"/>
          </a:xfrm>
          <a:prstGeom prst="flowChartConnector">
            <a:avLst/>
          </a:prstGeom>
        </p:spPr>
      </p:pic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C7E0F895-8D18-4140-B2CF-5F92FFF123E1}"/>
              </a:ext>
            </a:extLst>
          </p:cNvPr>
          <p:cNvSpPr/>
          <p:nvPr/>
        </p:nvSpPr>
        <p:spPr>
          <a:xfrm>
            <a:off x="343212" y="903539"/>
            <a:ext cx="9394199" cy="5829419"/>
          </a:xfrm>
          <a:prstGeom prst="flowChartProcess">
            <a:avLst/>
          </a:prstGeom>
          <a:noFill/>
          <a:ln>
            <a:solidFill>
              <a:srgbClr val="C8E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B4840B5-FC38-44A6-A101-E639E52626BA}"/>
              </a:ext>
            </a:extLst>
          </p:cNvPr>
          <p:cNvGrpSpPr/>
          <p:nvPr/>
        </p:nvGrpSpPr>
        <p:grpSpPr>
          <a:xfrm>
            <a:off x="599880" y="1048285"/>
            <a:ext cx="1800200" cy="1824464"/>
            <a:chOff x="599880" y="1048285"/>
            <a:chExt cx="1800200" cy="1824464"/>
          </a:xfrm>
        </p:grpSpPr>
        <p:sp>
          <p:nvSpPr>
            <p:cNvPr id="4" name="Flussdiagramm: Verbinder 3">
              <a:extLst>
                <a:ext uri="{FF2B5EF4-FFF2-40B4-BE49-F238E27FC236}">
                  <a16:creationId xmlns:a16="http://schemas.microsoft.com/office/drawing/2014/main" id="{56AE4BEC-3E0A-4C64-816E-7092FC8F3435}"/>
                </a:ext>
              </a:extLst>
            </p:cNvPr>
            <p:cNvSpPr/>
            <p:nvPr/>
          </p:nvSpPr>
          <p:spPr>
            <a:xfrm>
              <a:off x="599880" y="1048285"/>
              <a:ext cx="1800200" cy="182446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4A6AB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5396C1E-AAE3-4397-952A-C3A37FD4B795}"/>
                </a:ext>
              </a:extLst>
            </p:cNvPr>
            <p:cNvSpPr txBox="1"/>
            <p:nvPr/>
          </p:nvSpPr>
          <p:spPr>
            <a:xfrm>
              <a:off x="664484" y="1262808"/>
              <a:ext cx="1728192" cy="138499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Основы политики в области устойчивой продукции</a:t>
              </a:r>
              <a:endPara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F8EC9862-4FE7-4AF8-A4DE-297FC389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/>
          <a:stretch/>
        </p:blipFill>
        <p:spPr>
          <a:xfrm>
            <a:off x="2721412" y="942016"/>
            <a:ext cx="2121532" cy="2098949"/>
          </a:xfrm>
          <a:prstGeom prst="flowChartConnector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D2B1190-3F9E-410C-9BE2-8A068FD462F7}"/>
              </a:ext>
            </a:extLst>
          </p:cNvPr>
          <p:cNvGrpSpPr/>
          <p:nvPr/>
        </p:nvGrpSpPr>
        <p:grpSpPr>
          <a:xfrm>
            <a:off x="2859322" y="1043074"/>
            <a:ext cx="1800200" cy="1824464"/>
            <a:chOff x="599880" y="1048285"/>
            <a:chExt cx="1800200" cy="1824464"/>
          </a:xfrm>
        </p:grpSpPr>
        <p:sp>
          <p:nvSpPr>
            <p:cNvPr id="39" name="Flussdiagramm: Verbinder 38">
              <a:extLst>
                <a:ext uri="{FF2B5EF4-FFF2-40B4-BE49-F238E27FC236}">
                  <a16:creationId xmlns:a16="http://schemas.microsoft.com/office/drawing/2014/main" id="{21B381D7-F433-4B6C-A363-BE7EC0ECE877}"/>
                </a:ext>
              </a:extLst>
            </p:cNvPr>
            <p:cNvSpPr/>
            <p:nvPr/>
          </p:nvSpPr>
          <p:spPr>
            <a:xfrm>
              <a:off x="599880" y="1048285"/>
              <a:ext cx="1800200" cy="182446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4A6AB2"/>
                </a:solidFill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366DA7C-686E-4C8B-9816-174AD07B6E6C}"/>
                </a:ext>
              </a:extLst>
            </p:cNvPr>
            <p:cNvSpPr txBox="1"/>
            <p:nvPr/>
          </p:nvSpPr>
          <p:spPr>
            <a:xfrm>
              <a:off x="635884" y="1194079"/>
              <a:ext cx="1728192" cy="138499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Цепочки создания стоимости ключевых продуктов</a:t>
              </a:r>
              <a:endPara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FB01A64B-8F45-40C1-9D6E-BA4F3FECA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/>
          <a:stretch/>
        </p:blipFill>
        <p:spPr>
          <a:xfrm>
            <a:off x="5057277" y="948389"/>
            <a:ext cx="2121532" cy="2098949"/>
          </a:xfrm>
          <a:prstGeom prst="flowChartConnector">
            <a:avLst/>
          </a:prstGeom>
        </p:spPr>
      </p:pic>
      <p:sp>
        <p:nvSpPr>
          <p:cNvPr id="43" name="Flussdiagramm: Verbinder 42">
            <a:extLst>
              <a:ext uri="{FF2B5EF4-FFF2-40B4-BE49-F238E27FC236}">
                <a16:creationId xmlns:a16="http://schemas.microsoft.com/office/drawing/2014/main" id="{55ED2F49-1A34-4820-8F15-E2AF08618AAA}"/>
              </a:ext>
            </a:extLst>
          </p:cNvPr>
          <p:cNvSpPr/>
          <p:nvPr/>
        </p:nvSpPr>
        <p:spPr>
          <a:xfrm>
            <a:off x="5197612" y="1043074"/>
            <a:ext cx="1800200" cy="182446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rgbClr val="4A6AB2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ED35C11-BC78-4346-A11C-BDD901DF6810}"/>
              </a:ext>
            </a:extLst>
          </p:cNvPr>
          <p:cNvSpPr txBox="1"/>
          <p:nvPr/>
        </p:nvSpPr>
        <p:spPr>
          <a:xfrm>
            <a:off x="5253947" y="1295444"/>
            <a:ext cx="1728192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Меньше отходов, больше пользы</a:t>
            </a: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001E9D14-D319-439B-9DDD-BE103613F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/>
          <a:stretch/>
        </p:blipFill>
        <p:spPr>
          <a:xfrm>
            <a:off x="7311269" y="951172"/>
            <a:ext cx="2121532" cy="2098949"/>
          </a:xfrm>
          <a:prstGeom prst="flowChartConnector">
            <a:avLst/>
          </a:prstGeom>
        </p:spPr>
      </p:pic>
      <p:sp>
        <p:nvSpPr>
          <p:cNvPr id="46" name="Flussdiagramm: Verbinder 45">
            <a:extLst>
              <a:ext uri="{FF2B5EF4-FFF2-40B4-BE49-F238E27FC236}">
                <a16:creationId xmlns:a16="http://schemas.microsoft.com/office/drawing/2014/main" id="{58C33045-E4CD-4B12-979C-F4AE9E11B927}"/>
              </a:ext>
            </a:extLst>
          </p:cNvPr>
          <p:cNvSpPr/>
          <p:nvPr/>
        </p:nvSpPr>
        <p:spPr>
          <a:xfrm>
            <a:off x="7451195" y="1043074"/>
            <a:ext cx="1800200" cy="182446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rgbClr val="4A6AB2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6F7CE26-0B74-4179-B78A-B366CEA6B04B}"/>
              </a:ext>
            </a:extLst>
          </p:cNvPr>
          <p:cNvSpPr txBox="1"/>
          <p:nvPr/>
        </p:nvSpPr>
        <p:spPr>
          <a:xfrm>
            <a:off x="7537029" y="1720863"/>
            <a:ext cx="172819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Межсекторные действия</a:t>
            </a: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6D70D683-0731-44D9-8B25-C4F5CB5A8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33231"/>
      </p:ext>
    </p:extLst>
  </p:cSld>
  <p:clrMapOvr>
    <a:masterClrMapping/>
  </p:clrMapOvr>
</p:sld>
</file>

<file path=ppt/theme/theme1.xml><?xml version="1.0" encoding="utf-8"?>
<a:theme xmlns:a="http://schemas.openxmlformats.org/drawingml/2006/main" name=" Wuppertal Institut">
  <a:themeElements>
    <a:clrScheme name="WuppInst Colors">
      <a:dk1>
        <a:sysClr val="windowText" lastClr="000000"/>
      </a:dk1>
      <a:lt1>
        <a:sysClr val="window" lastClr="FFFFFF"/>
      </a:lt1>
      <a:dk2>
        <a:srgbClr val="555555"/>
      </a:dk2>
      <a:lt2>
        <a:srgbClr val="AAAAAA"/>
      </a:lt2>
      <a:accent1>
        <a:srgbClr val="E40033"/>
      </a:accent1>
      <a:accent2>
        <a:srgbClr val="006D72"/>
      </a:accent2>
      <a:accent3>
        <a:srgbClr val="004C50"/>
      </a:accent3>
      <a:accent4>
        <a:srgbClr val="CFE6EE"/>
      </a:accent4>
      <a:accent5>
        <a:srgbClr val="83B0B6"/>
      </a:accent5>
      <a:accent6>
        <a:srgbClr val="E7F2F6"/>
      </a:accent6>
      <a:hlink>
        <a:srgbClr val="E40033"/>
      </a:hlink>
      <a:folHlink>
        <a:srgbClr val="E7F2F6"/>
      </a:folHlink>
    </a:clrScheme>
    <a:fontScheme name="WuppIn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spAutoFit/>
      </a:bodyPr>
      <a:lstStyle>
        <a:defPPr>
          <a:defRPr sz="135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uppertal Institut" id="{BE33271C-EE08-4FCC-8275-DE8AECE7754E}" vid="{C8BB49CE-0482-47C6-AB4D-4B3F0E69F7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Wuppertal Institut.thmx</Template>
  <TotalTime>507</TotalTime>
  <Words>2263</Words>
  <Application>Microsoft Office PowerPoint</Application>
  <PresentationFormat>Произвольный</PresentationFormat>
  <Paragraphs>358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Symbol</vt:lpstr>
      <vt:lpstr>Wingdings</vt:lpstr>
      <vt:lpstr> Wuppertal Institut</vt:lpstr>
      <vt:lpstr>Циркулярная экономика как системный инновационный подход</vt:lpstr>
      <vt:lpstr>По поводу важности обсуждаемой темы...</vt:lpstr>
      <vt:lpstr>Введение и обзор</vt:lpstr>
      <vt:lpstr>От линейной экономики к циркулярной</vt:lpstr>
      <vt:lpstr>Европа на пути к циркулярной экономике: потенциальные преимущества</vt:lpstr>
      <vt:lpstr>Циркулярная экономика как предпосылка успешной защиты климата! Принципиальное решение Конституционного суда Германии 29 апреля 2021 г. </vt:lpstr>
      <vt:lpstr>Ключевые элементы Плана действий по циркулярной экономике</vt:lpstr>
      <vt:lpstr>Ключевые элементы Плана действий по циркулярной экономике</vt:lpstr>
      <vt:lpstr>План действий ЕС по циркулярной экономике </vt:lpstr>
      <vt:lpstr>Ключевые элементы Плана действий по циркулярной экономике</vt:lpstr>
      <vt:lpstr>Потенциал экономии расходов на домохозяйство до 2050 г. </vt:lpstr>
      <vt:lpstr>Возможности: потенциальный эффект в сфере занятости  Оценка количества рабочих мест в разбивке по странам, тыс. </vt:lpstr>
      <vt:lpstr>Введение и обзор</vt:lpstr>
      <vt:lpstr>Результаты Сильные и слабые стороны Правовые рамки</vt:lpstr>
      <vt:lpstr>Результаты Сильные и слабые стороны Административная ситуация</vt:lpstr>
      <vt:lpstr>Возможности: конкурентоспособность и стоимость сырья  Торговый баланс Беларуси, 2010–2020 гг.</vt:lpstr>
      <vt:lpstr>Цифровизация циркулярной экономики</vt:lpstr>
      <vt:lpstr>Введение и обзор</vt:lpstr>
      <vt:lpstr>Рычаг 1: продукция, отвечающая принципам ЦЭ</vt:lpstr>
      <vt:lpstr>Рычаг 2: увеличение доли использования рециклата!</vt:lpstr>
      <vt:lpstr>Рычаг 3: удлинение срока службы / многоразовое использование Пример: многоразовые пластиковые ящики (МПЯ) B2C  </vt:lpstr>
      <vt:lpstr>Вопросы для дискуссии</vt:lpstr>
      <vt:lpstr>Набор инструментов по   предотвращению образования отходов упаковки</vt:lpstr>
      <vt:lpstr>Введение и обзор</vt:lpstr>
      <vt:lpstr>Часть 1: Нормативные требования к упаковке</vt:lpstr>
      <vt:lpstr>Часть 1: Нормативные требования к упаковке</vt:lpstr>
      <vt:lpstr>Часть 1: Нормативные требования к упаковке</vt:lpstr>
      <vt:lpstr>Часть 1: Нормативные требования к упаковке</vt:lpstr>
      <vt:lpstr>Введение и обзор</vt:lpstr>
      <vt:lpstr>Часть 2: Структура реестра упаковки</vt:lpstr>
      <vt:lpstr>Часть 2: Структура реестра упаковки</vt:lpstr>
      <vt:lpstr>Введение и обзор</vt:lpstr>
      <vt:lpstr>Часть 3: Компоненты стратегии предотвращения образования пластиковых отходов</vt:lpstr>
      <vt:lpstr>Часть 3: Компоненты стратегии предотвращения образования пластиковых отходов</vt:lpstr>
      <vt:lpstr>Большое спасибо за внимание!</vt:lpstr>
    </vt:vector>
  </TitlesOfParts>
  <Manager/>
  <Company>Wuppertal Institut für Klima, Umwelt, Energie gGmbH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Lucie Hopfensack</dc:creator>
  <cp:keywords/>
  <dc:description/>
  <cp:lastModifiedBy>Natalya Giris</cp:lastModifiedBy>
  <cp:revision>301</cp:revision>
  <cp:lastPrinted>2020-10-07T08:33:41Z</cp:lastPrinted>
  <dcterms:created xsi:type="dcterms:W3CDTF">2017-07-18T11:49:47Z</dcterms:created>
  <dcterms:modified xsi:type="dcterms:W3CDTF">2021-05-06T14:44:13Z</dcterms:modified>
  <cp:category/>
</cp:coreProperties>
</file>