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8" r:id="rId3"/>
    <p:sldId id="259" r:id="rId4"/>
    <p:sldId id="262" r:id="rId5"/>
    <p:sldId id="261" r:id="rId6"/>
    <p:sldId id="264" r:id="rId7"/>
    <p:sldId id="266" r:id="rId8"/>
    <p:sldId id="267" r:id="rId9"/>
    <p:sldId id="272" r:id="rId10"/>
    <p:sldId id="273" r:id="rId11"/>
    <p:sldId id="274" r:id="rId12"/>
    <p:sldId id="270" r:id="rId13"/>
    <p:sldId id="271" r:id="rId14"/>
    <p:sldId id="263" r:id="rId15"/>
  </p:sldIdLst>
  <p:sldSz cx="10688638" cy="7562850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7" autoAdjust="0"/>
    <p:restoredTop sz="94668" autoAdjust="0"/>
  </p:normalViewPr>
  <p:slideViewPr>
    <p:cSldViewPr>
      <p:cViewPr varScale="1">
        <p:scale>
          <a:sx n="46" d="100"/>
          <a:sy n="46" d="100"/>
        </p:scale>
        <p:origin x="54" y="144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-1520" y="-10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2245D5-C030-4AA5-BD96-C9B5E4B7AC4D}" type="slidenum">
              <a:rPr lang="de-DE" altLang="de-DE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02897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8350" y="744538"/>
            <a:ext cx="52609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3494A9-4A5C-46D6-95CB-9646E6F0671F}" type="slidenum">
              <a:rPr lang="de-DE" altLang="de-DE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26314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3" name="Picture 27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95300"/>
            <a:ext cx="3184525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4" name="Picture 2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981200"/>
            <a:ext cx="953293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45" name="Rectangle 29"/>
          <p:cNvSpPr>
            <a:spLocks noChangeArrowheads="1"/>
          </p:cNvSpPr>
          <p:nvPr userDrawn="1"/>
        </p:nvSpPr>
        <p:spPr bwMode="auto">
          <a:xfrm>
            <a:off x="561975" y="4724400"/>
            <a:ext cx="9529763" cy="914400"/>
          </a:xfrm>
          <a:prstGeom prst="rect">
            <a:avLst/>
          </a:prstGeom>
          <a:solidFill>
            <a:srgbClr val="0148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246" name="Text Box 30"/>
          <p:cNvSpPr txBox="1">
            <a:spLocks noChangeArrowheads="1"/>
          </p:cNvSpPr>
          <p:nvPr userDrawn="1"/>
        </p:nvSpPr>
        <p:spPr bwMode="auto">
          <a:xfrm>
            <a:off x="842963" y="4933950"/>
            <a:ext cx="759374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500" b="1" dirty="0">
                <a:solidFill>
                  <a:schemeClr val="bg1"/>
                </a:solidFill>
                <a:latin typeface="Arial" charset="0"/>
              </a:rPr>
              <a:t>Inklusionsberatung</a:t>
            </a:r>
            <a:r>
              <a:rPr lang="de-DE" altLang="de-DE" sz="2500" b="1" baseline="0" dirty="0">
                <a:solidFill>
                  <a:schemeClr val="bg1"/>
                </a:solidFill>
                <a:latin typeface="Arial" charset="0"/>
              </a:rPr>
              <a:t> bei der IHK Bonn/Rhein-Sieg</a:t>
            </a:r>
            <a:endParaRPr lang="de-DE" altLang="de-DE" sz="25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27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2" name="Picture 78"/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95300"/>
            <a:ext cx="3184525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3" name="Text Box 79"/>
          <p:cNvSpPr txBox="1">
            <a:spLocks noChangeArrowheads="1"/>
          </p:cNvSpPr>
          <p:nvPr userDrawn="1"/>
        </p:nvSpPr>
        <p:spPr bwMode="auto">
          <a:xfrm>
            <a:off x="0" y="7200900"/>
            <a:ext cx="10688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5" tIns="45703" rIns="91405" bIns="45703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455613"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 marL="1370013"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000" dirty="0">
                <a:latin typeface="Arial" charset="0"/>
              </a:rPr>
              <a:t>IHK </a:t>
            </a:r>
            <a:r>
              <a:rPr lang="de-DE" altLang="de-DE" sz="1000" dirty="0">
                <a:solidFill>
                  <a:schemeClr val="tx1"/>
                </a:solidFill>
                <a:latin typeface="Arial" charset="0"/>
              </a:rPr>
              <a:t>Bonn/Rhein-Sieg </a:t>
            </a:r>
            <a:r>
              <a:rPr lang="el-GR" altLang="de-DE" sz="1000" dirty="0">
                <a:solidFill>
                  <a:schemeClr val="tx1"/>
                </a:solidFill>
                <a:latin typeface="Arial" charset="0"/>
                <a:cs typeface="Arial" charset="0"/>
              </a:rPr>
              <a:t>Ι</a:t>
            </a:r>
            <a:r>
              <a:rPr lang="de-DE" altLang="de-DE" sz="1000" baseline="0" dirty="0">
                <a:solidFill>
                  <a:schemeClr val="tx1"/>
                </a:solidFill>
                <a:latin typeface="Arial" charset="0"/>
                <a:cs typeface="Arial" charset="0"/>
              </a:rPr>
              <a:t> Ali Osman Atak</a:t>
            </a:r>
            <a:r>
              <a:rPr lang="de-DE" altLang="de-DE" sz="1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l-GR" altLang="de-DE" sz="1000" dirty="0">
                <a:solidFill>
                  <a:schemeClr val="tx1"/>
                </a:solidFill>
                <a:latin typeface="Arial" charset="0"/>
                <a:cs typeface="Arial" charset="0"/>
              </a:rPr>
              <a:t>Ι</a:t>
            </a:r>
            <a:r>
              <a:rPr lang="de-DE" altLang="de-DE" sz="1000" baseline="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de-DE" altLang="de-DE" sz="1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de-DE" sz="1000" dirty="0">
                <a:latin typeface="Arial" charset="0"/>
              </a:rPr>
              <a:t>Bonner Talweg 17 </a:t>
            </a:r>
            <a:r>
              <a:rPr lang="el-GR" altLang="de-DE" sz="1000" dirty="0">
                <a:solidFill>
                  <a:srgbClr val="01488A"/>
                </a:solidFill>
                <a:latin typeface="Arial" charset="0"/>
                <a:cs typeface="Arial" charset="0"/>
              </a:rPr>
              <a:t>Ι</a:t>
            </a:r>
            <a:r>
              <a:rPr lang="de-DE" altLang="de-DE" sz="1000" dirty="0">
                <a:latin typeface="Arial" charset="0"/>
              </a:rPr>
              <a:t> 53113 Bonn </a:t>
            </a:r>
            <a:r>
              <a:rPr lang="el-GR" altLang="de-DE" sz="1000" dirty="0">
                <a:solidFill>
                  <a:srgbClr val="01488A"/>
                </a:solidFill>
                <a:latin typeface="Arial" charset="0"/>
                <a:cs typeface="Arial" charset="0"/>
              </a:rPr>
              <a:t>Ι</a:t>
            </a:r>
            <a:r>
              <a:rPr lang="de-DE" altLang="de-DE" sz="1000" dirty="0">
                <a:latin typeface="Arial" charset="0"/>
              </a:rPr>
              <a:t> www.ihk-bonn.de </a:t>
            </a:r>
            <a:r>
              <a:rPr lang="el-GR" altLang="de-DE" sz="1000" dirty="0">
                <a:solidFill>
                  <a:srgbClr val="01488A"/>
                </a:solidFill>
                <a:latin typeface="Arial" charset="0"/>
                <a:cs typeface="Arial" charset="0"/>
              </a:rPr>
              <a:t>Ι</a:t>
            </a:r>
            <a:r>
              <a:rPr lang="de-DE" altLang="de-DE" sz="1000" dirty="0">
                <a:latin typeface="Arial" charset="0"/>
              </a:rPr>
              <a:t> atak@bonn.ihk.de </a:t>
            </a:r>
            <a:r>
              <a:rPr lang="el-GR" altLang="de-DE" sz="1000" dirty="0">
                <a:solidFill>
                  <a:srgbClr val="01488A"/>
                </a:solidFill>
                <a:latin typeface="Arial" charset="0"/>
                <a:cs typeface="Arial" charset="0"/>
              </a:rPr>
              <a:t>Ι</a:t>
            </a:r>
            <a:r>
              <a:rPr lang="de-DE" altLang="de-DE" sz="1000" dirty="0">
                <a:latin typeface="Arial" charset="0"/>
              </a:rPr>
              <a:t> Tel.: 0228/22 84 – 194 </a:t>
            </a:r>
            <a:r>
              <a:rPr lang="el-GR" altLang="de-DE" sz="1000" dirty="0">
                <a:solidFill>
                  <a:srgbClr val="01488A"/>
                </a:solidFill>
                <a:latin typeface="Arial" charset="0"/>
                <a:cs typeface="Arial" charset="0"/>
              </a:rPr>
              <a:t>Ι</a:t>
            </a:r>
            <a:r>
              <a:rPr lang="de-DE" altLang="de-DE" sz="1000" dirty="0">
                <a:latin typeface="Arial" charset="0"/>
              </a:rPr>
              <a:t> Fax: 0228/22 84 – 170</a:t>
            </a:r>
          </a:p>
        </p:txBody>
      </p:sp>
      <p:sp>
        <p:nvSpPr>
          <p:cNvPr id="1104" name="Rectangle 80"/>
          <p:cNvSpPr>
            <a:spLocks noChangeArrowheads="1"/>
          </p:cNvSpPr>
          <p:nvPr userDrawn="1"/>
        </p:nvSpPr>
        <p:spPr bwMode="auto">
          <a:xfrm>
            <a:off x="9664700" y="492125"/>
            <a:ext cx="431800" cy="304800"/>
          </a:xfrm>
          <a:prstGeom prst="rect">
            <a:avLst/>
          </a:prstGeom>
          <a:solidFill>
            <a:srgbClr val="0148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05" name="Rectangle 81"/>
          <p:cNvSpPr>
            <a:spLocks noChangeArrowheads="1"/>
          </p:cNvSpPr>
          <p:nvPr userDrawn="1"/>
        </p:nvSpPr>
        <p:spPr bwMode="auto">
          <a:xfrm>
            <a:off x="547688" y="6832600"/>
            <a:ext cx="9548812" cy="304800"/>
          </a:xfrm>
          <a:prstGeom prst="rect">
            <a:avLst/>
          </a:prstGeom>
          <a:solidFill>
            <a:srgbClr val="0148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06" name="Text Box 82"/>
          <p:cNvSpPr txBox="1">
            <a:spLocks noChangeArrowheads="1"/>
          </p:cNvSpPr>
          <p:nvPr userDrawn="1"/>
        </p:nvSpPr>
        <p:spPr bwMode="auto">
          <a:xfrm>
            <a:off x="677863" y="6870700"/>
            <a:ext cx="1627298" cy="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5" tIns="45703" rIns="91405" bIns="45703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455613"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 marL="1370013"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de-DE" altLang="de-DE" sz="1000" b="1" dirty="0">
                <a:solidFill>
                  <a:schemeClr val="bg1"/>
                </a:solidFill>
                <a:latin typeface="Arial" charset="0"/>
              </a:rPr>
              <a:t>Inklusions</a:t>
            </a:r>
            <a:r>
              <a:rPr lang="de-DE" altLang="de-DE" sz="1000" b="1" baseline="0" dirty="0">
                <a:solidFill>
                  <a:schemeClr val="bg1"/>
                </a:solidFill>
                <a:latin typeface="Arial" charset="0"/>
              </a:rPr>
              <a:t>fachberatung</a:t>
            </a:r>
            <a:endParaRPr lang="de-DE" altLang="de-DE" sz="1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08" name="Text Box 84"/>
          <p:cNvSpPr txBox="1">
            <a:spLocks noChangeArrowheads="1"/>
          </p:cNvSpPr>
          <p:nvPr userDrawn="1"/>
        </p:nvSpPr>
        <p:spPr bwMode="auto">
          <a:xfrm>
            <a:off x="9664700" y="519113"/>
            <a:ext cx="431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fld id="{70CAE40A-42FB-4F4A-8CA0-C133E9CC57DB}" type="slidenum">
              <a:rPr lang="de-DE" altLang="de-DE" sz="1000" b="1" smtClean="0">
                <a:solidFill>
                  <a:schemeClr val="bg1"/>
                </a:solidFill>
                <a:latin typeface="Arial" charset="0"/>
              </a:rPr>
              <a:pPr algn="ctr"/>
              <a:t>‹#›</a:t>
            </a:fld>
            <a:endParaRPr lang="de-DE" altLang="de-DE" sz="1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 ftr="0" dt="0"/>
  <p:txStyles>
    <p:titleStyle>
      <a:lvl1pPr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/>
        </a:defRPr>
      </a:lvl2pPr>
      <a:lvl3pPr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/>
        </a:defRPr>
      </a:lvl3pPr>
      <a:lvl4pPr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/>
        </a:defRPr>
      </a:lvl4pPr>
      <a:lvl5pPr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/>
        </a:defRPr>
      </a:lvl9pPr>
    </p:titleStyle>
    <p:bodyStyle>
      <a:lvl1pPr marL="390525" indent="-390525" algn="l" defTabSz="1042988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7025" algn="l" defTabSz="1042988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303338" indent="-260350" algn="l" defTabSz="1042988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25625" indent="-261938" algn="l" defTabSz="1042988" rtl="0" fontAlgn="base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63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xJ42Yx6DdcU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6CDDD2-3916-4D6E-8FBF-FBD8BCDE09F5}"/>
              </a:ext>
            </a:extLst>
          </p:cNvPr>
          <p:cNvSpPr txBox="1"/>
          <p:nvPr/>
        </p:nvSpPr>
        <p:spPr>
          <a:xfrm>
            <a:off x="519783" y="6085681"/>
            <a:ext cx="957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Консультирование по вопросам инклюзии </a:t>
            </a:r>
            <a:br>
              <a:rPr lang="ru-RU" dirty="0"/>
            </a:br>
            <a:r>
              <a:rPr lang="ru-RU" dirty="0"/>
              <a:t>при торгово-промышленной палате Бонн</a:t>
            </a:r>
            <a:r>
              <a:rPr lang="de-DE" dirty="0"/>
              <a:t>/</a:t>
            </a:r>
            <a:r>
              <a:rPr lang="ru-RU" dirty="0"/>
              <a:t>Рейн-Зиг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91791" y="2413273"/>
            <a:ext cx="97940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Обучение по некоторым стандартным практическим профессиям проводится в рамках программы подготовки специалиста-практика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Программы подготовки специалистов-практиков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это программы подготовки специалистов с сокращенным теоретическим блоком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предполагают обучение не только лиц с тяжелой инвалидностью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финансируются Службой по инклюзии при ассоциации 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LVR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могут служить в качестве подготовительного шага к получению обычного профессионального образования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91791" y="1477169"/>
            <a:ext cx="9577064" cy="461665"/>
          </a:xfrm>
          <a:prstGeom prst="rect">
            <a:avLst/>
          </a:prstGeom>
          <a:solidFill>
            <a:srgbClr val="0148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-я возможность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специалиста-практика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BDCC41-2C9B-4F14-B7C1-C428DBECB677}"/>
              </a:ext>
            </a:extLst>
          </p:cNvPr>
          <p:cNvSpPr txBox="1"/>
          <p:nvPr/>
        </p:nvSpPr>
        <p:spPr>
          <a:xfrm>
            <a:off x="2391991" y="6805761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Профессиональное консультирование по вопросам инклюзии</a:t>
            </a:r>
          </a:p>
        </p:txBody>
      </p:sp>
    </p:spTree>
    <p:extLst>
      <p:ext uri="{BB962C8B-B14F-4D97-AF65-F5344CB8AC3E}">
        <p14:creationId xmlns:p14="http://schemas.microsoft.com/office/powerpoint/2010/main" val="2558777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67483" y="2269257"/>
            <a:ext cx="94330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Каждый человек и каждая инвалидность индивидуальны. Индивидуальным образом должно быть также оборудовано и рабочее место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Каждое предприятие имеет виды работ, для которых не требуется квалификации обученного сотрудника. Например, уничтожение документов. Такие или похожие задачи могут выполняться людьми с интеллектуальными нарушениями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Кроме этого, существуют следующие возможности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Субсидируемое трудоустройство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надбавка к зарплате сотрудника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Тренер по трудоустройству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помощь внешнего педагога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91791" y="1333153"/>
            <a:ext cx="9577064" cy="830997"/>
          </a:xfrm>
          <a:prstGeom prst="rect">
            <a:avLst/>
          </a:prstGeom>
          <a:solidFill>
            <a:srgbClr val="0148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-я возможность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рабочее место, учитывающее потребности сотрудника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BE9453-8ADC-416A-81A4-20A47554EDBE}"/>
              </a:ext>
            </a:extLst>
          </p:cNvPr>
          <p:cNvSpPr txBox="1"/>
          <p:nvPr/>
        </p:nvSpPr>
        <p:spPr>
          <a:xfrm>
            <a:off x="2391991" y="6805761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Профессиональное консультирование по вопросам инклюзии</a:t>
            </a:r>
          </a:p>
        </p:txBody>
      </p:sp>
    </p:spTree>
    <p:extLst>
      <p:ext uri="{BB962C8B-B14F-4D97-AF65-F5344CB8AC3E}">
        <p14:creationId xmlns:p14="http://schemas.microsoft.com/office/powerpoint/2010/main" val="3555714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63799" y="1451475"/>
            <a:ext cx="9577064" cy="830997"/>
          </a:xfrm>
          <a:prstGeom prst="rect">
            <a:avLst/>
          </a:prstGeom>
          <a:solidFill>
            <a:srgbClr val="0148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Трудности при трудоустройстве людей с тяжелой формой инвалидности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35807" y="2341265"/>
            <a:ext cx="950505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Защита от увольнения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Не означает невозможности увольнения, это лишь бюрократическое препятствие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по болезни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Невозможно учесть по единой ставке, каждый человек индивидуален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Строительные мероприятия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До 100% финансирования осуществляется за счет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финансовой поддержки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Эффективность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При индивидуальной адаптации рабочего места каждый сотрудник является эффективным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Снижение производительности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Также может субсидироваться финансирующей организацией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Дополнительный отпуск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В отпуске необходимо посещать врача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Контактное лицо неизвестно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Консультанты по вопросам инклюзии Вас поддержат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24759-86EC-4453-AA5E-8CF64FF6FEE3}"/>
              </a:ext>
            </a:extLst>
          </p:cNvPr>
          <p:cNvSpPr txBox="1"/>
          <p:nvPr/>
        </p:nvSpPr>
        <p:spPr>
          <a:xfrm>
            <a:off x="2391991" y="6805761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Профессиональное консультирование по вопросам инклюзии</a:t>
            </a:r>
          </a:p>
        </p:txBody>
      </p:sp>
    </p:spTree>
    <p:extLst>
      <p:ext uri="{BB962C8B-B14F-4D97-AF65-F5344CB8AC3E}">
        <p14:creationId xmlns:p14="http://schemas.microsoft.com/office/powerpoint/2010/main" val="3445958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31751" y="1261145"/>
            <a:ext cx="10009112" cy="400110"/>
          </a:xfrm>
          <a:prstGeom prst="rect">
            <a:avLst/>
          </a:prstGeom>
          <a:solidFill>
            <a:srgbClr val="0148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при трудоустройстве людей с тяжелой формой инвалидности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01676" y="1726867"/>
            <a:ext cx="1022513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Производственный климат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сотрудники общаются друг с другом в более лояльном по отношению к предприятию ключе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Размер компенсационного сбора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снижается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Расходы, связанные с текучкой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люди с тяжелой формой инвалидности реже меняют работодателя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Мотивация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люди с тяжелой формой инвалидности имеет более высокую мотивацию, так как они хватаются за предоставленный шанс и хотят его использовать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Социальный престиж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предприятие берет на себя социальную ответственность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Сохранение квалификации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большинство случаев человек приобретает тяжелую степень инвалидности в течение жизни; его квалификация не теряется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Разгрузка специалистов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люди с интеллектуальными нарушениями могут выполнять работу, для которой не требуется квалификации специалиста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AD10DF-9650-4AAF-8B26-AF8DC13E2ADC}"/>
              </a:ext>
            </a:extLst>
          </p:cNvPr>
          <p:cNvSpPr txBox="1"/>
          <p:nvPr/>
        </p:nvSpPr>
        <p:spPr>
          <a:xfrm>
            <a:off x="2391991" y="6805761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Профессиональное консультирование по вопросам инклюзии</a:t>
            </a:r>
          </a:p>
        </p:txBody>
      </p:sp>
    </p:spTree>
    <p:extLst>
      <p:ext uri="{BB962C8B-B14F-4D97-AF65-F5344CB8AC3E}">
        <p14:creationId xmlns:p14="http://schemas.microsoft.com/office/powerpoint/2010/main" val="2047758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6579" y="2989336"/>
            <a:ext cx="9721080" cy="830997"/>
          </a:xfrm>
          <a:prstGeom prst="rect">
            <a:avLst/>
          </a:prstGeom>
          <a:solidFill>
            <a:srgbClr val="0148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Большое спасибо!</a:t>
            </a:r>
            <a:endParaRPr lang="de-D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923038-E830-4B27-9174-620B666F6A9D}"/>
              </a:ext>
            </a:extLst>
          </p:cNvPr>
          <p:cNvSpPr txBox="1"/>
          <p:nvPr/>
        </p:nvSpPr>
        <p:spPr>
          <a:xfrm>
            <a:off x="2391991" y="6805761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Профессиональное консультирование по вопросам инклюзии</a:t>
            </a:r>
          </a:p>
        </p:txBody>
      </p:sp>
    </p:spTree>
    <p:extLst>
      <p:ext uri="{BB962C8B-B14F-4D97-AF65-F5344CB8AC3E}">
        <p14:creationId xmlns:p14="http://schemas.microsoft.com/office/powerpoint/2010/main" val="64490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03759" y="1228068"/>
            <a:ext cx="10195838" cy="1200294"/>
          </a:xfrm>
          <a:prstGeom prst="rect">
            <a:avLst/>
          </a:prstGeom>
          <a:solidFill>
            <a:srgbClr val="01488A"/>
          </a:solidFill>
          <a:ln>
            <a:noFill/>
          </a:ln>
          <a:effectLst/>
        </p:spPr>
        <p:txBody>
          <a:bodyPr wrap="square" lIns="91405" tIns="45703" rIns="91405" bIns="45703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455613"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 marL="1370013"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ru-RU" dirty="0">
                <a:solidFill>
                  <a:schemeClr val="bg1"/>
                </a:solidFill>
              </a:rPr>
              <a:t>Профессиональное консультирование по вопросам инклюзии при рейнских торгово-промышленных и ремесленных палатах</a:t>
            </a:r>
            <a:r>
              <a:rPr lang="de-DE" dirty="0">
                <a:solidFill>
                  <a:schemeClr val="bg1"/>
                </a:solidFill>
              </a:rPr>
              <a:t> (IHK/HWK) </a:t>
            </a:r>
            <a:r>
              <a:rPr lang="ru-RU" dirty="0">
                <a:solidFill>
                  <a:schemeClr val="bg1"/>
                </a:solidFill>
              </a:rPr>
              <a:t>п по поручению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Службы по инклюзии при ассоциации</a:t>
            </a:r>
            <a:r>
              <a:rPr lang="de-DE" dirty="0">
                <a:solidFill>
                  <a:schemeClr val="bg1"/>
                </a:solidFill>
              </a:rPr>
              <a:t> LVR </a:t>
            </a:r>
            <a:endParaRPr lang="de-DE" alt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879823" y="2076709"/>
            <a:ext cx="9619774" cy="4765268"/>
          </a:xfrm>
          <a:prstGeom prst="rect">
            <a:avLst/>
          </a:prstGeom>
        </p:spPr>
        <p:txBody>
          <a:bodyPr>
            <a:normAutofit/>
          </a:bodyPr>
          <a:lstStyle>
            <a:lvl1pPr marL="390525" indent="-390525" algn="l" defTabSz="1042988" rtl="0" fontAlgn="base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fontAlgn="base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303338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</a:defRPr>
            </a:lvl3pPr>
            <a:lvl4pPr marL="1825625" indent="-261938" algn="l" defTabSz="1042988" rtl="0" fontAlgn="base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4pPr>
            <a:lvl5pPr marL="23463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de-DE" kern="0"/>
              <a:t>	</a:t>
            </a:r>
            <a:r>
              <a:rPr lang="de-DE" b="1" kern="0"/>
              <a:t> </a:t>
            </a:r>
          </a:p>
          <a:p>
            <a:pPr lvl="1" eaLnBrk="1" hangingPunct="1">
              <a:buFontTx/>
              <a:buNone/>
            </a:pPr>
            <a:r>
              <a:rPr lang="de-DE" kern="0"/>
              <a:t>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de-DE" kern="0" dirty="0"/>
          </a:p>
        </p:txBody>
      </p:sp>
      <p:pic>
        <p:nvPicPr>
          <p:cNvPr id="11" name="Grafi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375" y="5869657"/>
            <a:ext cx="1638553" cy="79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000" y="5869657"/>
            <a:ext cx="2766798" cy="79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6487" y="5847438"/>
            <a:ext cx="2876283" cy="79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1122" y="4645521"/>
            <a:ext cx="4440610" cy="79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ch oben gebogener Pfeil 14"/>
          <p:cNvSpPr/>
          <p:nvPr/>
        </p:nvSpPr>
        <p:spPr>
          <a:xfrm rot="10800000">
            <a:off x="1258587" y="2803647"/>
            <a:ext cx="994637" cy="807054"/>
          </a:xfrm>
          <a:prstGeom prst="bentUp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6" name="Nach oben gebogener Pfeil 15"/>
          <p:cNvSpPr/>
          <p:nvPr/>
        </p:nvSpPr>
        <p:spPr>
          <a:xfrm rot="16200000">
            <a:off x="7921663" y="2713792"/>
            <a:ext cx="938354" cy="855463"/>
          </a:xfrm>
          <a:prstGeom prst="bentUpArrow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5800" y="2360730"/>
            <a:ext cx="4793186" cy="104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Grafik 1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75127" y="4814809"/>
            <a:ext cx="3375961" cy="688355"/>
          </a:xfrm>
          <a:prstGeom prst="rect">
            <a:avLst/>
          </a:prstGeom>
        </p:spPr>
      </p:pic>
      <p:pic>
        <p:nvPicPr>
          <p:cNvPr id="20" name="Picture 2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18" y="3610702"/>
            <a:ext cx="3458345" cy="84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5EEC16-90FA-4E8D-A113-F78E52483BBF}"/>
              </a:ext>
            </a:extLst>
          </p:cNvPr>
          <p:cNvSpPr txBox="1"/>
          <p:nvPr/>
        </p:nvSpPr>
        <p:spPr>
          <a:xfrm>
            <a:off x="8818572" y="2557289"/>
            <a:ext cx="1681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Служба технического консультирования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45C1DE-CD3F-4A62-BE31-19666203E7A2}"/>
              </a:ext>
            </a:extLst>
          </p:cNvPr>
          <p:cNvSpPr txBox="1"/>
          <p:nvPr/>
        </p:nvSpPr>
        <p:spPr>
          <a:xfrm>
            <a:off x="6665859" y="3656365"/>
            <a:ext cx="242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Торгово-промышленная палата Бонн</a:t>
            </a:r>
            <a:r>
              <a:rPr lang="de-DE" sz="1400" dirty="0"/>
              <a:t>/</a:t>
            </a:r>
            <a:r>
              <a:rPr lang="ru-RU" sz="1400" dirty="0"/>
              <a:t>Рейн-Зиг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EBFFF8-7B05-4749-9E3C-0DE215DEF500}"/>
              </a:ext>
            </a:extLst>
          </p:cNvPr>
          <p:cNvSpPr txBox="1"/>
          <p:nvPr/>
        </p:nvSpPr>
        <p:spPr>
          <a:xfrm>
            <a:off x="2677897" y="5389050"/>
            <a:ext cx="387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Торгово-промышленная палата регионов Эссен, Мюльхайм-на-Руру, Оберхаузен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CBB0CC-E017-4E06-A6C0-7BFA856109C0}"/>
              </a:ext>
            </a:extLst>
          </p:cNvPr>
          <p:cNvSpPr txBox="1"/>
          <p:nvPr/>
        </p:nvSpPr>
        <p:spPr>
          <a:xfrm>
            <a:off x="7797008" y="5171192"/>
            <a:ext cx="387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Торгово-промышленная </a:t>
            </a:r>
          </a:p>
          <a:p>
            <a:r>
              <a:rPr lang="ru-RU" sz="1400" dirty="0"/>
              <a:t>палата Кёльна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0849ED-D388-4959-A449-EDBB32EE7E69}"/>
              </a:ext>
            </a:extLst>
          </p:cNvPr>
          <p:cNvSpPr txBox="1"/>
          <p:nvPr/>
        </p:nvSpPr>
        <p:spPr>
          <a:xfrm>
            <a:off x="162103" y="6486511"/>
            <a:ext cx="3871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Ремесленная палата Дюссельдорфа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157ED6-CFBA-4DD5-9D8D-406593A0EAA6}"/>
              </a:ext>
            </a:extLst>
          </p:cNvPr>
          <p:cNvSpPr txBox="1"/>
          <p:nvPr/>
        </p:nvSpPr>
        <p:spPr>
          <a:xfrm>
            <a:off x="3685970" y="6551105"/>
            <a:ext cx="3871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Ремесленная палата Аахена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B96FCD-90B5-4427-B58C-1B8847EACEAE}"/>
              </a:ext>
            </a:extLst>
          </p:cNvPr>
          <p:cNvSpPr txBox="1"/>
          <p:nvPr/>
        </p:nvSpPr>
        <p:spPr>
          <a:xfrm>
            <a:off x="6598100" y="6578763"/>
            <a:ext cx="3871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Ремесленная палата Кёльна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69735-5A2C-4510-9ADF-010C56CF1AAA}"/>
              </a:ext>
            </a:extLst>
          </p:cNvPr>
          <p:cNvSpPr txBox="1"/>
          <p:nvPr/>
        </p:nvSpPr>
        <p:spPr>
          <a:xfrm>
            <a:off x="2391991" y="6805761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Профессиональное консультирование по вопросам инклюзии</a:t>
            </a:r>
          </a:p>
        </p:txBody>
      </p:sp>
    </p:spTree>
    <p:extLst>
      <p:ext uri="{BB962C8B-B14F-4D97-AF65-F5344CB8AC3E}">
        <p14:creationId xmlns:p14="http://schemas.microsoft.com/office/powerpoint/2010/main" val="11594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19783" y="1693193"/>
            <a:ext cx="9577064" cy="830997"/>
          </a:xfrm>
          <a:prstGeom prst="rect">
            <a:avLst/>
          </a:prstGeom>
          <a:solidFill>
            <a:srgbClr val="0148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Службы по интеграции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ассоциации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поддержке торгово-промышленных палат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63799" y="2661235"/>
            <a:ext cx="9433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Поддержка трудоустройства лиц с тяжелой формой инвалидности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55887" y="3493393"/>
            <a:ext cx="8640960" cy="234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осведомленности предприятий по вопросам трудоустройства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Создание рабочих мест, а также мест для практикантов и учащихся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получающих профессиональное образование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Сохранение существующих рабочих мест на предприятиях</a:t>
            </a:r>
            <a:endParaRPr lang="de-DE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FF8CE-8080-4BB6-AB60-285DD9945D78}"/>
              </a:ext>
            </a:extLst>
          </p:cNvPr>
          <p:cNvSpPr txBox="1"/>
          <p:nvPr/>
        </p:nvSpPr>
        <p:spPr>
          <a:xfrm>
            <a:off x="2391991" y="6805761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Профессиональное консультирование по вопросам инклюзии</a:t>
            </a:r>
          </a:p>
        </p:txBody>
      </p:sp>
    </p:spTree>
    <p:extLst>
      <p:ext uri="{BB962C8B-B14F-4D97-AF65-F5344CB8AC3E}">
        <p14:creationId xmlns:p14="http://schemas.microsoft.com/office/powerpoint/2010/main" val="355595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62226" y="1333153"/>
            <a:ext cx="9505056" cy="461665"/>
          </a:xfrm>
          <a:prstGeom prst="rect">
            <a:avLst/>
          </a:prstGeom>
          <a:solidFill>
            <a:srgbClr val="0148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Главные задачи консультантов палаты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62226" y="2125241"/>
            <a:ext cx="9501158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осведомленности по теме трудоустройства людей с тяжелой степенью инвалидности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Оказание помощи по вопросам получения получения поддержки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или выполнение функции контактного лица по вопросам профессиональной инклюзии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Консультирование по техническим вопросам</a:t>
            </a:r>
            <a:endParaRPr lang="de-DE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A06921-B188-438C-A6FB-897AFFAFD531}"/>
              </a:ext>
            </a:extLst>
          </p:cNvPr>
          <p:cNvSpPr txBox="1"/>
          <p:nvPr/>
        </p:nvSpPr>
        <p:spPr>
          <a:xfrm>
            <a:off x="2391991" y="6805761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Профессиональное консультирование по вопросам инклюзии</a:t>
            </a:r>
          </a:p>
        </p:txBody>
      </p:sp>
    </p:spTree>
    <p:extLst>
      <p:ext uri="{BB962C8B-B14F-4D97-AF65-F5344CB8AC3E}">
        <p14:creationId xmlns:p14="http://schemas.microsoft.com/office/powerpoint/2010/main" val="292923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91791" y="1549177"/>
            <a:ext cx="9505056" cy="461665"/>
          </a:xfrm>
          <a:prstGeom prst="rect">
            <a:avLst/>
          </a:prstGeom>
          <a:solidFill>
            <a:srgbClr val="01488A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из практики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544119" y="2629297"/>
            <a:ext cx="5904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Аптека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Дом престарелых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3.  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Промышленное предприятие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DC0BB-4B9C-4B6D-B199-FA69F7576F5E}"/>
              </a:ext>
            </a:extLst>
          </p:cNvPr>
          <p:cNvSpPr txBox="1"/>
          <p:nvPr/>
        </p:nvSpPr>
        <p:spPr>
          <a:xfrm>
            <a:off x="2391991" y="6805761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Профессиональное консультирование по вопросам инклюзии</a:t>
            </a:r>
          </a:p>
        </p:txBody>
      </p:sp>
    </p:spTree>
    <p:extLst>
      <p:ext uri="{BB962C8B-B14F-4D97-AF65-F5344CB8AC3E}">
        <p14:creationId xmlns:p14="http://schemas.microsoft.com/office/powerpoint/2010/main" val="1327628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91791" y="1477169"/>
            <a:ext cx="9577064" cy="461665"/>
          </a:xfrm>
          <a:prstGeom prst="rect">
            <a:avLst/>
          </a:prstGeom>
          <a:solidFill>
            <a:srgbClr val="0148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из практики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Аптека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75767" y="1976454"/>
            <a:ext cx="98650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Желание работодателя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Консультация по вопросам трудоустройства женщины с тяжелой формой инвалидности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Заявка на участие в программе Акция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Инклюзионная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премия»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решение ассоциации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LVR: 5.000 €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перечисляются двумя частями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Заявка на инвестиционную субсидию: получение одобрения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размер инвестиций примерно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16.743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€,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из них субсидируются макс.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70 %,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около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11.720€)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51" y="4861545"/>
            <a:ext cx="2705497" cy="15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C3C149-D9F8-43A3-8523-6E71C16EEBC4}"/>
              </a:ext>
            </a:extLst>
          </p:cNvPr>
          <p:cNvSpPr txBox="1"/>
          <p:nvPr/>
        </p:nvSpPr>
        <p:spPr>
          <a:xfrm>
            <a:off x="2391991" y="6805761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Профессиональное консультирование по вопросам инклюзии</a:t>
            </a:r>
          </a:p>
        </p:txBody>
      </p:sp>
    </p:spTree>
    <p:extLst>
      <p:ext uri="{BB962C8B-B14F-4D97-AF65-F5344CB8AC3E}">
        <p14:creationId xmlns:p14="http://schemas.microsoft.com/office/powerpoint/2010/main" val="3293491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62837" y="2413273"/>
            <a:ext cx="94330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Вопрос от руководительницы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Что мы можем сделать, чтобы помочь госпоже Г.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Мы уже не знаем, что делать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Сотрудница госпожа Г.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оборудование рабочего места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Причина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становилось все больше жалоб на здоровье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Работать, преодолевая боль, невозможно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91791" y="1477169"/>
            <a:ext cx="9577064" cy="461665"/>
          </a:xfrm>
          <a:prstGeom prst="rect">
            <a:avLst/>
          </a:prstGeom>
          <a:solidFill>
            <a:srgbClr val="0148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из практики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2.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престарелых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62374-9E0B-4580-BA62-1135B80D2A58}"/>
              </a:ext>
            </a:extLst>
          </p:cNvPr>
          <p:cNvSpPr txBox="1"/>
          <p:nvPr/>
        </p:nvSpPr>
        <p:spPr>
          <a:xfrm>
            <a:off x="2391991" y="6805761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Профессиональное консультирование по вопросам инклюзии</a:t>
            </a:r>
          </a:p>
        </p:txBody>
      </p:sp>
    </p:spTree>
    <p:extLst>
      <p:ext uri="{BB962C8B-B14F-4D97-AF65-F5344CB8AC3E}">
        <p14:creationId xmlns:p14="http://schemas.microsoft.com/office/powerpoint/2010/main" val="362043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63799" y="1451475"/>
            <a:ext cx="9577064" cy="461665"/>
          </a:xfrm>
          <a:prstGeom prst="rect">
            <a:avLst/>
          </a:prstGeom>
          <a:solidFill>
            <a:srgbClr val="0148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рабочего места госпожи Г.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\\bonnfile01\A.Atak$\FirmenKontak\Altenheim Herz Jesu\Frau Güss\Bilder arbeitsplatz\IMG_2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3691" y="2346708"/>
            <a:ext cx="2347798" cy="176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bonnfile01\A.Atak$\FirmenKontak\Altenheim Herz Jesu\Frau Güss\Bilder arbeitsplatz\IMG_2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1923" y="2370017"/>
            <a:ext cx="2347798" cy="176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bonnfile01\A.Atak$\FirmenKontak\Altenheim Herz Jesu\Frau Güss\Bilder arbeitsplatz\IMG_20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87752" y="2361789"/>
            <a:ext cx="2281973" cy="17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bonnfile01\A.Atak$\FirmenKontak\Altenheim Herz Jesu\Frau Güss\Bilder arbeitsplatz\IMG_20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44519" y="2076542"/>
            <a:ext cx="2369019" cy="17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79823" y="4906258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Возможное решение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Организационные мероприятия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Манипулятор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мешки впоследствии сортируются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\\bonnfile01\A.Atak$\FirmenKontak\Altenheim Herz Jesu\Frau Güss\Bilder arbeitsplatz\IMG_20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5571" y="4470386"/>
            <a:ext cx="2631365" cy="19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0F2D6D-01A1-4F9E-B563-FB7E9E11DEC4}"/>
              </a:ext>
            </a:extLst>
          </p:cNvPr>
          <p:cNvSpPr txBox="1"/>
          <p:nvPr/>
        </p:nvSpPr>
        <p:spPr>
          <a:xfrm>
            <a:off x="2391991" y="6805761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Профессиональное консультирование по вопросам инклюзии</a:t>
            </a:r>
          </a:p>
        </p:txBody>
      </p:sp>
    </p:spTree>
    <p:extLst>
      <p:ext uri="{BB962C8B-B14F-4D97-AF65-F5344CB8AC3E}">
        <p14:creationId xmlns:p14="http://schemas.microsoft.com/office/powerpoint/2010/main" val="293779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62837" y="2413273"/>
            <a:ext cx="94330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Вопрос от работодателя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Мы хотели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бы принять на работу (обучить) человека с умственными нарушениями, какие возможности у нас есть?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lvl="1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1-я возможность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обучение специалиста-практика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AutoNum type="arabicPeriod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2-я возможность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рабочее место, учитывающее потребности сотрудника, 	при необходимости – будет оказана поддержка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91791" y="1477169"/>
            <a:ext cx="9577064" cy="461665"/>
          </a:xfrm>
          <a:prstGeom prst="rect">
            <a:avLst/>
          </a:prstGeom>
          <a:solidFill>
            <a:srgbClr val="0148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из практики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3.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Промышленное предприятие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2BB0B2-4825-4684-8BB2-5204D97A452E}"/>
              </a:ext>
            </a:extLst>
          </p:cNvPr>
          <p:cNvSpPr txBox="1"/>
          <p:nvPr/>
        </p:nvSpPr>
        <p:spPr>
          <a:xfrm>
            <a:off x="2391991" y="6805761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Профессиональное консультирование по вопросам инклюзии</a:t>
            </a:r>
          </a:p>
        </p:txBody>
      </p:sp>
    </p:spTree>
    <p:extLst>
      <p:ext uri="{BB962C8B-B14F-4D97-AF65-F5344CB8AC3E}">
        <p14:creationId xmlns:p14="http://schemas.microsoft.com/office/powerpoint/2010/main" val="212340804"/>
      </p:ext>
    </p:extLst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735</Words>
  <Application>Microsoft Office PowerPoint</Application>
  <PresentationFormat>Произвольный</PresentationFormat>
  <Paragraphs>107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Times</vt:lpstr>
      <vt:lpstr>Wingdings</vt:lpstr>
      <vt:lpstr>Leere Präsentation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 stockhausen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Bättgen, Carmen</dc:creator>
  <cp:lastModifiedBy>Natalya Giris</cp:lastModifiedBy>
  <cp:revision>164</cp:revision>
  <cp:lastPrinted>2017-08-25T08:21:12Z</cp:lastPrinted>
  <dcterms:created xsi:type="dcterms:W3CDTF">2008-12-01T09:21:23Z</dcterms:created>
  <dcterms:modified xsi:type="dcterms:W3CDTF">2020-07-07T06:41:45Z</dcterms:modified>
</cp:coreProperties>
</file>