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21"/>
  </p:notesMasterIdLst>
  <p:handoutMasterIdLst>
    <p:handoutMasterId r:id="rId22"/>
  </p:handoutMasterIdLst>
  <p:sldIdLst>
    <p:sldId id="258" r:id="rId3"/>
    <p:sldId id="294" r:id="rId4"/>
    <p:sldId id="301" r:id="rId5"/>
    <p:sldId id="302" r:id="rId6"/>
    <p:sldId id="303" r:id="rId7"/>
    <p:sldId id="314" r:id="rId8"/>
    <p:sldId id="315" r:id="rId9"/>
    <p:sldId id="304" r:id="rId10"/>
    <p:sldId id="306" r:id="rId11"/>
    <p:sldId id="313" r:id="rId12"/>
    <p:sldId id="309" r:id="rId13"/>
    <p:sldId id="308" r:id="rId14"/>
    <p:sldId id="310" r:id="rId15"/>
    <p:sldId id="311" r:id="rId16"/>
    <p:sldId id="312" r:id="rId17"/>
    <p:sldId id="316" r:id="rId18"/>
    <p:sldId id="317" r:id="rId19"/>
    <p:sldId id="318" r:id="rId20"/>
  </p:sldIdLst>
  <p:sldSz cx="9144000" cy="6858000" type="screen4x3"/>
  <p:notesSz cx="6794500" cy="9906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8811" autoAdjust="0"/>
  </p:normalViewPr>
  <p:slideViewPr>
    <p:cSldViewPr>
      <p:cViewPr varScale="1">
        <p:scale>
          <a:sx n="91" d="100"/>
          <a:sy n="91" d="100"/>
        </p:scale>
        <p:origin x="14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02" y="-7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8462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303" tIns="45651" rIns="91303" bIns="45651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303" tIns="45651" rIns="91303" bIns="45651"/>
          <a:lstStyle/>
          <a:p>
            <a:fld id="{5468FC2B-D455-4AC4-9C5E-9317124768F4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303" tIns="45651" rIns="91303" bIns="45651">
            <a:normAutofit/>
          </a:bodyPr>
          <a:lstStyle/>
          <a:p>
            <a:pPr lvl="0"/>
            <a:r>
              <a:rPr lang="en-US" noProof="1"/>
              <a:t>Click to edit Master text styles</a:t>
            </a:r>
            <a:endParaRPr lang="en-US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/>
          <a:lstStyle/>
          <a:p>
            <a:fld id="{1399807D-D128-4837-BF84-5EA633F317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424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88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82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20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01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30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5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12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11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7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28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3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1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47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19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 lIns="88089" tIns="44045" rIns="88089" bIns="44045"/>
          <a:lstStyle/>
          <a:p>
            <a:endParaRPr lang="de-DE" noProof="0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 lIns="88089" tIns="44045" rIns="88089" bIns="44045"/>
          <a:lstStyle/>
          <a:p>
            <a:fld id="{1399807D-D128-4837-BF84-5EA633F317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 lIns="88089" tIns="44045" rIns="88089" bIns="440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2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4CB44E70-209A-4BBB-BDB6-DAE8B0ABA6A8}" type="datetime1">
              <a:rPr lang="de-DE" smtClean="0">
                <a:solidFill>
                  <a:srgbClr val="FFFFFF"/>
                </a:solidFill>
              </a:rPr>
              <a:t>06.07.2020</a:t>
            </a:fld>
            <a:endParaRPr lang="de-DE" sz="20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1"/>
              <a:t>Click to edit Master title style</a:t>
            </a:r>
            <a:endParaRPr lang="de-DE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6C39-A3B7-4795-BBCE-B032B2D4B123}" type="datetime1">
              <a:rPr lang="de-DE" smtClean="0"/>
              <a:t>06.07.2020</a:t>
            </a:fld>
            <a:endParaRPr lang="de-DE" dirty="0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>
          <a:solidFill>
            <a:srgbClr val="FF0000"/>
          </a:solidFill>
        </p:spPr>
        <p:txBody>
          <a:bodyPr>
            <a:no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935222-B196-4F9B-9AEC-1292459A754A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B97-8791-4B11-8F58-05F5AF47F7B4}" type="datetime1">
              <a:rPr lang="de-DE" smtClean="0"/>
              <a:t>06.07.2020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de-DE" smtClean="0">
                <a:solidFill>
                  <a:srgbClr val="FFFFFF"/>
                </a:solidFill>
              </a:rPr>
              <a:pPr/>
              <a:t>‹#›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33BE-E3FD-4D17-8C30-7EC1CC3D9B97}" type="datetime1">
              <a:rPr lang="de-DE" smtClean="0"/>
              <a:t>06.07.2020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de-DE" smtClean="0">
                <a:solidFill>
                  <a:srgbClr val="FFFFFF"/>
                </a:solidFill>
              </a:rPr>
              <a:pPr/>
              <a:t>‹#›</a:t>
            </a:fld>
            <a:endParaRPr lang="de-DE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9C62-8AFB-47EE-A8BB-0607AFB9E239}" type="datetime1">
              <a:rPr lang="de-DE" smtClean="0"/>
              <a:t>06.07.2020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de-DE" smtClean="0">
                <a:solidFill>
                  <a:schemeClr val="tx2"/>
                </a:solidFill>
              </a:rPr>
              <a:pPr/>
              <a:t>‹#›</a:t>
            </a:fld>
            <a:endParaRPr lang="de-DE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1"/>
              <a:t>Click to edit Master title style</a:t>
            </a:r>
            <a:endParaRPr lang="de-DE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D87-E73B-4CE9-BE35-10ED843DD495}" type="datetime1">
              <a:rPr lang="de-DE" smtClean="0"/>
              <a:t>06.07.2020</a:t>
            </a:fld>
            <a:endParaRPr lang="de-DE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1"/>
              <a:t>Click to edit Master title style</a:t>
            </a:r>
            <a:endParaRPr lang="de-DE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F614-3B82-417D-85A5-1695F122EDBC}" type="datetime1">
              <a:rPr lang="de-DE" smtClean="0"/>
              <a:t>06.07.2020</a:t>
            </a:fld>
            <a:endParaRPr lang="de-DE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50CC4A97-16EB-4082-BC4F-EA03E2BA3865}" type="datetime1">
              <a:rPr lang="de-DE" smtClean="0"/>
              <a:t>06.07.2020</a:t>
            </a:fld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de-DE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de-DE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C00000"/>
        </a:buClr>
        <a:buSzPct val="60000"/>
        <a:buFont typeface="Wingdings" pitchFamily="2" charset="2"/>
        <a:buChar char="§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rgbClr val="C00000"/>
        </a:buClr>
        <a:buSzPct val="70000"/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C00000"/>
        </a:buClr>
        <a:buSzPct val="75000"/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C00000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rgbClr val="C00000"/>
        </a:buClr>
        <a:buSzPct val="6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971600" y="1772816"/>
            <a:ext cx="7867600" cy="4094584"/>
          </a:xfrm>
        </p:spPr>
        <p:txBody>
          <a:bodyPr anchor="ctr">
            <a:normAutofit/>
          </a:bodyPr>
          <a:lstStyle/>
          <a:p>
            <a:r>
              <a:rPr lang="ru-RU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Мастерские</a:t>
            </a:r>
            <a:r>
              <a:rPr lang="de-DE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GVP</a:t>
            </a:r>
            <a:r>
              <a:rPr lang="ru-RU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регион Бонн-Рейн-Зиг</a:t>
            </a:r>
            <a:r>
              <a:rPr lang="de-DE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de-DE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 время и «после»</a:t>
            </a:r>
            <a:r>
              <a:rPr lang="de-DE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cap="non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коронакризиса</a:t>
            </a:r>
            <a:r>
              <a:rPr lang="ru-RU" sz="32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4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cap="none" noProof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674296" cy="685800"/>
          </a:xfrm>
        </p:spPr>
        <p:txBody>
          <a:bodyPr>
            <a:noAutofit/>
          </a:bodyPr>
          <a:lstStyle/>
          <a:p>
            <a:r>
              <a:rPr lang="ru-RU" sz="2000" noProof="0" dirty="0">
                <a:latin typeface="Arial" panose="020B0604020202020204" pitchFamily="34" charset="0"/>
                <a:cs typeface="Arial" panose="020B0604020202020204" pitchFamily="34" charset="0"/>
              </a:rPr>
              <a:t>Ян-Филипп</a:t>
            </a:r>
            <a:r>
              <a:rPr lang="de-DE" sz="20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Буххайстер</a:t>
            </a:r>
            <a:r>
              <a:rPr lang="de-DE" sz="20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noProof="0" dirty="0">
                <a:latin typeface="Arial" panose="020B0604020202020204" pitchFamily="34" charset="0"/>
                <a:cs typeface="Arial" panose="020B0604020202020204" pitchFamily="34" charset="0"/>
              </a:rPr>
              <a:t>бизнес-управление</a:t>
            </a:r>
            <a:endParaRPr lang="de-DE" sz="20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660860" cy="86409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6516"/>
            <a:ext cx="1539440" cy="7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7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/>
              <a:t>Концепция защиты от инфекции во время коронавирусной пандемии предусматривает, что</a:t>
            </a:r>
            <a:endParaRPr lang="de-DE" sz="1700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Лица с симптомами заболевания, такими как температура, кашель, чихание, насморк и т. п. не могут принимать участие в производственном процессе либо должны покинуть производственную площадку</a:t>
            </a:r>
            <a:r>
              <a:rPr lang="de-DE" dirty="0">
                <a:solidFill>
                  <a:srgbClr val="C00000"/>
                </a:solidFill>
              </a:rPr>
              <a:t>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Как внутри, так и за пределами здания необходимо соблюдать минимальное расстояние по отношению к другим лицам размером в 1,5 м</a:t>
            </a:r>
            <a:r>
              <a:rPr lang="de-DE" dirty="0">
                <a:solidFill>
                  <a:srgbClr val="C00000"/>
                </a:solidFill>
              </a:rPr>
              <a:t>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Необходимо соответствующим образом адаптировать рабочие места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и рабочие процессы</a:t>
            </a:r>
            <a:r>
              <a:rPr lang="de-DE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CC99067-13D7-4123-A256-022EF5366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3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Лица с симптомами заболевания, такими как температура, кашель, чихание, насморк и т. п. не могут принимать участие в производственном процессе либо должны покинуть производственную площадку</a:t>
            </a:r>
            <a:r>
              <a:rPr lang="de-DE" dirty="0">
                <a:solidFill>
                  <a:srgbClr val="C00000"/>
                </a:solidFill>
              </a:rPr>
              <a:t>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Как внутри, так и за пределами здания соблюдается минимальное расстояние по отношению к другим лицам размером в 1,5 м</a:t>
            </a:r>
            <a:r>
              <a:rPr lang="de-DE" dirty="0">
                <a:solidFill>
                  <a:srgbClr val="C00000"/>
                </a:solidFill>
              </a:rPr>
              <a:t>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Соответствующим образом адаптируются рабочие места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и рабочие процессы</a:t>
            </a:r>
            <a:r>
              <a:rPr lang="de-DE" dirty="0">
                <a:solidFill>
                  <a:srgbClr val="C00000"/>
                </a:solidFill>
              </a:rPr>
              <a:t>,</a:t>
            </a:r>
          </a:p>
          <a:p>
            <a:r>
              <a:rPr lang="ru-RU" dirty="0">
                <a:solidFill>
                  <a:srgbClr val="C00000"/>
                </a:solidFill>
              </a:rPr>
              <a:t>Поручни и дверные ручки на протяжении общих маршрутов движения и внутри санитарных помещений чистятся и дезинфицируются дважды в день внешней клининговой компанией,</a:t>
            </a:r>
            <a:endParaRPr lang="de-DE" dirty="0"/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7C0101A-ADBA-4A87-8A2E-8C519337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4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43702" cy="50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Рабочие помещения и офисы должны проветриваться один раз в час в течение нескольких минут - по возможности сквозным методом,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Маршруты внутреннего передвижения должны использоваться в соответствии с разметкой (часто по принципу улицы с односторонним движением и по эвакуационной лестнице),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При встречном движении необходимо соблюдать дистанцию (или ожидать стоя на обозначенных местах),</a:t>
            </a:r>
            <a:endParaRPr lang="de-DE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Использование лифтов ограничено двумя лицами, а места, на которых они должны стоять, обозначены соответствующим образом,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Выдача еды в столовой и ее помещениях происходит в ограниченном режиме. Осуществляется бесконтактная передача еды в виде упакованных обедов,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Внешние лица должны регистрироваться у ответственного сотрудника перед входом на территорию мастерских </a:t>
            </a:r>
            <a:r>
              <a:rPr lang="lt-LT" dirty="0">
                <a:solidFill>
                  <a:srgbClr val="C00000"/>
                </a:solidFill>
              </a:rPr>
              <a:t>GVP</a:t>
            </a:r>
            <a:r>
              <a:rPr lang="ru-RU" dirty="0">
                <a:solidFill>
                  <a:srgbClr val="C00000"/>
                </a:solidFill>
              </a:rPr>
              <a:t>.</a:t>
            </a: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519DFF8-8E26-4005-B871-F130FAD2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586536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/>
              <a:t>Альтернативные мероприятия в ходе изоляции, вызванной </a:t>
            </a:r>
            <a:r>
              <a:rPr lang="ru-RU" sz="3800" b="1" dirty="0" err="1"/>
              <a:t>коронакризисом</a:t>
            </a:r>
            <a:r>
              <a:rPr lang="de-DE" sz="3800" b="1" dirty="0"/>
              <a:t>:</a:t>
            </a:r>
            <a:endParaRPr lang="ru-RU" sz="3800" b="1" dirty="0"/>
          </a:p>
          <a:p>
            <a:pPr marL="0" indent="0">
              <a:buNone/>
            </a:pPr>
            <a:endParaRPr lang="de-DE" dirty="0"/>
          </a:p>
          <a:p>
            <a:pPr lvl="0"/>
            <a:r>
              <a:rPr lang="ru-RU" sz="3300" dirty="0"/>
              <a:t>Телефонная психосоциальная поддержка и образовательная помощь </a:t>
            </a:r>
            <a:r>
              <a:rPr lang="de-DE" sz="3300" dirty="0"/>
              <a:t>:</a:t>
            </a:r>
          </a:p>
          <a:p>
            <a:pPr marL="0" indent="0">
              <a:buNone/>
            </a:pPr>
            <a:r>
              <a:rPr lang="de-DE" sz="3300" dirty="0"/>
              <a:t>	</a:t>
            </a:r>
            <a:r>
              <a:rPr lang="ru-RU" sz="3300" dirty="0">
                <a:solidFill>
                  <a:srgbClr val="C00000"/>
                </a:solidFill>
              </a:rPr>
              <a:t>GVP ежедневно контактирует со всеми участниками программ адаптации новичков и профессионального обучения. Продолжение профессионального обучения происходит в рамках ежедневных телефонных звонков участникам программ адаптации новичков и профессионального обучения. </a:t>
            </a:r>
          </a:p>
          <a:p>
            <a:pPr lvl="0"/>
            <a:r>
              <a:rPr lang="ru-RU" sz="3300" dirty="0"/>
              <a:t>Онлайн-контакт</a:t>
            </a:r>
            <a:r>
              <a:rPr lang="de-DE" sz="3300" dirty="0"/>
              <a:t>:</a:t>
            </a:r>
          </a:p>
          <a:p>
            <a:pPr marL="0" indent="0">
              <a:buNone/>
            </a:pPr>
            <a:r>
              <a:rPr lang="de-DE" sz="3300" dirty="0"/>
              <a:t>	</a:t>
            </a:r>
            <a:r>
              <a:rPr lang="ru-RU" sz="3300" dirty="0">
                <a:solidFill>
                  <a:srgbClr val="C00000"/>
                </a:solidFill>
              </a:rPr>
              <a:t>С некоторыми из участников программ адаптации новичков и профессионального обучения, которые ограниченно доступны для телефонных контактов, мы также поддерживаем связь по электронной почте. И здесь целью является как психосоциальная поддержка, так и предоставление материалов для профессионального обучения.</a:t>
            </a:r>
            <a:endParaRPr lang="de-DE" sz="3300" dirty="0">
              <a:solidFill>
                <a:srgbClr val="C00000"/>
              </a:solidFill>
            </a:endParaRPr>
          </a:p>
          <a:p>
            <a:pPr lvl="0"/>
            <a:r>
              <a:rPr lang="ru-RU" sz="3300" dirty="0"/>
              <a:t>Поддержка на дому</a:t>
            </a:r>
            <a:r>
              <a:rPr lang="de-DE" sz="3300" dirty="0"/>
              <a:t>:</a:t>
            </a:r>
          </a:p>
          <a:p>
            <a:pPr marL="0" indent="0">
              <a:buNone/>
            </a:pPr>
            <a:r>
              <a:rPr lang="de-DE" sz="3300" dirty="0"/>
              <a:t>	</a:t>
            </a:r>
            <a:r>
              <a:rPr lang="ru-RU" sz="3300" dirty="0">
                <a:solidFill>
                  <a:srgbClr val="C00000"/>
                </a:solidFill>
              </a:rPr>
              <a:t> Сотрудники GVP предлагают (при соблюдении необходимых правил дистанцирования) посещать клиентов на дому с целью их сопровождения в кризисных ситуациях и инициирования необходимой помощи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 </a:t>
            </a: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9FF4B17-66E4-400B-B028-E9002026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62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514528" cy="52292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de-DE" sz="3800" dirty="0"/>
              <a:t>GVP </a:t>
            </a:r>
            <a:r>
              <a:rPr lang="ru-RU" sz="3800" dirty="0"/>
              <a:t>на вынос</a:t>
            </a:r>
            <a:r>
              <a:rPr lang="de-DE" sz="3800" dirty="0"/>
              <a:t>!</a:t>
            </a:r>
          </a:p>
          <a:p>
            <a:pPr marL="0" indent="0" algn="just">
              <a:buNone/>
            </a:pPr>
            <a:r>
              <a:rPr lang="de-DE" sz="3800" dirty="0"/>
              <a:t>	</a:t>
            </a:r>
            <a:r>
              <a:rPr lang="ru-RU" sz="3800" dirty="0">
                <a:solidFill>
                  <a:srgbClr val="C00000"/>
                </a:solidFill>
              </a:rPr>
              <a:t>С первой недели запрета на посещение мастерских специально назначенная редакционная команда GVP всем клиентам программ адаптации новичков и профессионального образования регулярно рассылает «Профилактический набор» ("G-</a:t>
            </a:r>
            <a:r>
              <a:rPr lang="ru-RU" sz="3800" dirty="0" err="1">
                <a:solidFill>
                  <a:srgbClr val="C00000"/>
                </a:solidFill>
              </a:rPr>
              <a:t>ute</a:t>
            </a:r>
            <a:r>
              <a:rPr lang="ru-RU" sz="3800" dirty="0">
                <a:solidFill>
                  <a:srgbClr val="C00000"/>
                </a:solidFill>
              </a:rPr>
              <a:t> V-</a:t>
            </a:r>
            <a:r>
              <a:rPr lang="ru-RU" sz="3800" dirty="0" err="1">
                <a:solidFill>
                  <a:srgbClr val="C00000"/>
                </a:solidFill>
              </a:rPr>
              <a:t>orsorge</a:t>
            </a:r>
            <a:r>
              <a:rPr lang="ru-RU" sz="3800" dirty="0">
                <a:solidFill>
                  <a:srgbClr val="C00000"/>
                </a:solidFill>
              </a:rPr>
              <a:t> P-</a:t>
            </a:r>
            <a:r>
              <a:rPr lang="ru-RU" sz="3800" dirty="0" err="1">
                <a:solidFill>
                  <a:srgbClr val="C00000"/>
                </a:solidFill>
              </a:rPr>
              <a:t>aket</a:t>
            </a:r>
            <a:r>
              <a:rPr lang="ru-RU" sz="3800" dirty="0">
                <a:solidFill>
                  <a:srgbClr val="C00000"/>
                </a:solidFill>
              </a:rPr>
              <a:t>") в бумажном виде.</a:t>
            </a:r>
            <a:r>
              <a:rPr lang="de-DE" sz="3800" dirty="0">
                <a:solidFill>
                  <a:srgbClr val="C00000"/>
                </a:solidFill>
              </a:rPr>
              <a:t> </a:t>
            </a:r>
          </a:p>
          <a:p>
            <a:pPr lvl="0"/>
            <a:r>
              <a:rPr lang="ru-RU" sz="3800" dirty="0"/>
              <a:t>Вебинары по теме профессиональной подготовки</a:t>
            </a:r>
            <a:r>
              <a:rPr lang="de-DE" sz="3800" dirty="0"/>
              <a:t>:</a:t>
            </a:r>
          </a:p>
          <a:p>
            <a:pPr marL="0" indent="0">
              <a:buNone/>
            </a:pPr>
            <a:r>
              <a:rPr lang="de-DE" sz="3800" dirty="0"/>
              <a:t>	</a:t>
            </a:r>
            <a:r>
              <a:rPr lang="ru-RU" sz="3800" dirty="0">
                <a:solidFill>
                  <a:srgbClr val="C00000"/>
                </a:solidFill>
              </a:rPr>
              <a:t>С помощью программного обеспечения для видеоконференций, совместимого с защитой данных, мы уже несколько недель проводим вебинары по темам адаптации новичков и профессионального обучения. Таким образом, система группового обучения, которая регулярно практиковалась во времена, предшествовавшие запрету на посещение мастерских, может быть продолжена.</a:t>
            </a:r>
            <a:endParaRPr lang="de-DE" sz="3800" dirty="0">
              <a:solidFill>
                <a:srgbClr val="C00000"/>
              </a:solidFill>
            </a:endParaRPr>
          </a:p>
          <a:p>
            <a:pPr lvl="0"/>
            <a:r>
              <a:rPr lang="ru-RU" sz="3800" dirty="0"/>
              <a:t>Использование облака</a:t>
            </a:r>
            <a:endParaRPr lang="de-DE" sz="3800" dirty="0"/>
          </a:p>
          <a:p>
            <a:pPr marL="0" indent="0">
              <a:buNone/>
            </a:pPr>
            <a:r>
              <a:rPr lang="de-DE" sz="3800" dirty="0"/>
              <a:t>	</a:t>
            </a:r>
            <a:r>
              <a:rPr lang="ru-RU" sz="3800" dirty="0">
                <a:solidFill>
                  <a:srgbClr val="C00000"/>
                </a:solidFill>
              </a:rPr>
              <a:t>В секторе профессионального обучения и в секторе трудоустройства для участников доступно облако, принадлежащее предприятию, выполняющее роль платформы для обмена информацией. Цель состоит в том, чтобы сделать доступными более объемные пакеты данных из учебной программы сектора профессионального обучения, а также пакеты данных сопутствующих мероприятий.</a:t>
            </a:r>
            <a:endParaRPr lang="de-DE" sz="3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BFCFB7A-C8FC-4952-87E6-56E59B7E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527678" cy="50006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Сопроводительные меры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ru-RU" dirty="0">
                <a:solidFill>
                  <a:srgbClr val="C00000"/>
                </a:solidFill>
              </a:rPr>
              <a:t>Облако можно использовать для предоставления контента учебных курсов. Благодаря редакционной подготовке содержания курсов лекторами, стало возможным самостоятельное обучение. При необходимости содержание курса можно отредактировать по телефону в беседе с техническим руководством или позже лично в общении с преподавателями курса.</a:t>
            </a: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09DC404-B0C6-4225-9DB0-B2A6433CA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0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3888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Текущая ситуация</a:t>
            </a:r>
            <a:r>
              <a:rPr lang="de-DE" dirty="0"/>
              <a:t>: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Почти все люди с инвалидностью вернулись</a:t>
            </a:r>
            <a:r>
              <a:rPr lang="de-DE" dirty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Исключения</a:t>
            </a:r>
            <a:r>
              <a:rPr lang="de-DE" dirty="0">
                <a:solidFill>
                  <a:srgbClr val="C00000"/>
                </a:solidFill>
              </a:rPr>
              <a:t>: </a:t>
            </a:r>
          </a:p>
          <a:p>
            <a:pPr lvl="1"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Лица, которые «еще» отказываются возвращаться</a:t>
            </a:r>
            <a:r>
              <a:rPr lang="de-DE" dirty="0">
                <a:solidFill>
                  <a:srgbClr val="C00000"/>
                </a:solidFill>
              </a:rPr>
              <a:t> (</a:t>
            </a:r>
            <a:r>
              <a:rPr lang="ru-RU" dirty="0">
                <a:solidFill>
                  <a:srgbClr val="C00000"/>
                </a:solidFill>
              </a:rPr>
              <a:t>принцип добровольности</a:t>
            </a:r>
            <a:r>
              <a:rPr lang="de-DE" dirty="0">
                <a:solidFill>
                  <a:srgbClr val="C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Лица, которые не в состоянии соблюдать правила гигиены и дистанцирования</a:t>
            </a:r>
            <a:endParaRPr lang="de-DE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Почти все клиенты вернулись</a:t>
            </a:r>
            <a:r>
              <a:rPr lang="de-DE" sz="2800" dirty="0">
                <a:solidFill>
                  <a:srgbClr val="C00000"/>
                </a:solidFill>
              </a:rPr>
              <a:t> (</a:t>
            </a:r>
            <a:r>
              <a:rPr lang="ru-RU" sz="2800" dirty="0">
                <a:solidFill>
                  <a:srgbClr val="C00000"/>
                </a:solidFill>
              </a:rPr>
              <a:t>медленное восстановление</a:t>
            </a:r>
            <a:r>
              <a:rPr lang="de-DE" sz="2800" dirty="0">
                <a:solidFill>
                  <a:srgbClr val="C00000"/>
                </a:solidFill>
              </a:rPr>
              <a:t>)</a:t>
            </a:r>
          </a:p>
          <a:p>
            <a:pPr marL="365760" lvl="1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Финансирующие организации и политики обеспечивают сохранение ставок по компенсации затрат и оклады людей с инвалидностью</a:t>
            </a:r>
            <a:endParaRPr lang="de-DE" sz="2800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endParaRPr lang="de-DE" sz="2800" dirty="0"/>
          </a:p>
          <a:p>
            <a:pPr marL="365760" lvl="1" indent="0">
              <a:buNone/>
            </a:pP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CF3E74D-A128-40C2-820A-73615EB0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04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008" y="1628800"/>
            <a:ext cx="9036496" cy="5013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Текущая ситуация</a:t>
            </a:r>
            <a:r>
              <a:rPr lang="de-DE" dirty="0"/>
              <a:t>: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Масштаб последующего ущерба невозможно предугадать </a:t>
            </a:r>
            <a:r>
              <a:rPr lang="de-DE" dirty="0">
                <a:solidFill>
                  <a:srgbClr val="C00000"/>
                </a:solidFill>
              </a:rPr>
              <a:t>(</a:t>
            </a:r>
            <a:r>
              <a:rPr lang="ru-RU" dirty="0">
                <a:solidFill>
                  <a:srgbClr val="C00000"/>
                </a:solidFill>
              </a:rPr>
              <a:t>количество клиентов</a:t>
            </a:r>
            <a:r>
              <a:rPr lang="de-DE" dirty="0">
                <a:solidFill>
                  <a:srgbClr val="C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контрактные клиенты</a:t>
            </a:r>
            <a:r>
              <a:rPr lang="de-DE" dirty="0">
                <a:solidFill>
                  <a:srgbClr val="C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поведение финансирующих структур</a:t>
            </a:r>
            <a:r>
              <a:rPr lang="de-DE" dirty="0">
                <a:solidFill>
                  <a:srgbClr val="C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и т. д</a:t>
            </a:r>
            <a:r>
              <a:rPr lang="de-DE" dirty="0">
                <a:solidFill>
                  <a:srgbClr val="C00000"/>
                </a:solidFill>
              </a:rPr>
              <a:t>.)</a:t>
            </a:r>
          </a:p>
          <a:p>
            <a:pPr>
              <a:buFontTx/>
              <a:buChar char="-"/>
            </a:pPr>
            <a:r>
              <a:rPr lang="de-DE" sz="2800" dirty="0">
                <a:solidFill>
                  <a:srgbClr val="C00000"/>
                </a:solidFill>
              </a:rPr>
              <a:t>…</a:t>
            </a:r>
            <a:r>
              <a:rPr lang="ru-RU" sz="2800" dirty="0">
                <a:solidFill>
                  <a:srgbClr val="C00000"/>
                </a:solidFill>
              </a:rPr>
              <a:t>однако мы удовлетворены тем фактом, что мы справляемся с по-настоящему тяжелыми вызовами!</a:t>
            </a:r>
            <a:endParaRPr lang="de-DE" sz="2800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endParaRPr lang="de-DE" sz="2800" dirty="0"/>
          </a:p>
          <a:p>
            <a:pPr marL="365760" lvl="1" indent="0">
              <a:buNone/>
            </a:pP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2814D26-4BF8-4467-B836-CC75FB0C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4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Сердечно благодарю за Ваше внимание</a:t>
            </a:r>
            <a:r>
              <a:rPr lang="de-DE" dirty="0"/>
              <a:t>!</a:t>
            </a:r>
            <a:endParaRPr lang="de-DE" sz="2800" dirty="0"/>
          </a:p>
          <a:p>
            <a:pPr marL="365760" lvl="1" indent="0">
              <a:buNone/>
            </a:pP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54434D3-987F-43D0-A0E2-425FF541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8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/>
              <a:t>Место</a:t>
            </a:r>
            <a:r>
              <a:rPr lang="de-DE" sz="3200" b="1" dirty="0"/>
              <a:t>: </a:t>
            </a:r>
            <a:r>
              <a:rPr lang="de-DE" sz="3200" dirty="0">
                <a:solidFill>
                  <a:srgbClr val="C00000"/>
                </a:solidFill>
              </a:rPr>
              <a:t>3 </a:t>
            </a:r>
            <a:r>
              <a:rPr lang="ru-RU" sz="3200" dirty="0">
                <a:solidFill>
                  <a:srgbClr val="C00000"/>
                </a:solidFill>
              </a:rPr>
              <a:t>площадки</a:t>
            </a:r>
            <a:endParaRPr lang="de-DE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/>
              <a:t>Содержание работы</a:t>
            </a:r>
            <a:r>
              <a:rPr lang="de-DE" sz="3200" b="1" dirty="0"/>
              <a:t>: </a:t>
            </a:r>
            <a:r>
              <a:rPr lang="ru-RU" sz="3200" dirty="0">
                <a:solidFill>
                  <a:srgbClr val="C00000"/>
                </a:solidFill>
              </a:rPr>
              <a:t>мастерская для людей с инвалидностью</a:t>
            </a:r>
            <a:r>
              <a:rPr lang="de-DE" sz="3200" dirty="0">
                <a:solidFill>
                  <a:srgbClr val="C00000"/>
                </a:solidFill>
              </a:rPr>
              <a:t> (</a:t>
            </a:r>
            <a:r>
              <a:rPr lang="ru-RU" sz="3200" dirty="0">
                <a:solidFill>
                  <a:srgbClr val="C00000"/>
                </a:solidFill>
              </a:rPr>
              <a:t>адаптация новичков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профессиональное обучение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сектор трудоустройства</a:t>
            </a:r>
            <a:r>
              <a:rPr lang="de-DE" sz="3200" dirty="0">
                <a:solidFill>
                  <a:srgbClr val="C00000"/>
                </a:solidFill>
              </a:rPr>
              <a:t> – </a:t>
            </a:r>
            <a:r>
              <a:rPr lang="ru-RU" sz="3200" dirty="0">
                <a:solidFill>
                  <a:srgbClr val="C00000"/>
                </a:solidFill>
              </a:rPr>
              <a:t>внутренние и внешние</a:t>
            </a:r>
            <a:r>
              <a:rPr lang="de-DE" sz="3200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процессы</a:t>
            </a:r>
            <a:r>
              <a:rPr lang="de-DE" sz="3200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3200" b="1" dirty="0"/>
              <a:t>Цель</a:t>
            </a:r>
            <a:r>
              <a:rPr lang="de-DE" sz="3200" b="1" dirty="0"/>
              <a:t>: </a:t>
            </a:r>
            <a:r>
              <a:rPr lang="ru-RU" sz="3200" dirty="0">
                <a:solidFill>
                  <a:srgbClr val="C00000"/>
                </a:solidFill>
              </a:rPr>
              <a:t>профессиональная реабилитация, участие в профессиональной жизни, выход на общий рынок труда</a:t>
            </a:r>
            <a:endParaRPr lang="de-DE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/>
              <a:t>Целевая группа</a:t>
            </a:r>
            <a:r>
              <a:rPr lang="de-DE" sz="3200" b="1" dirty="0"/>
              <a:t>: </a:t>
            </a:r>
            <a:r>
              <a:rPr lang="ru-RU" sz="3200" dirty="0">
                <a:solidFill>
                  <a:srgbClr val="C00000"/>
                </a:solidFill>
              </a:rPr>
              <a:t>люди с психическими нарушениями</a:t>
            </a:r>
            <a:r>
              <a:rPr lang="de-DE" sz="3200" dirty="0">
                <a:solidFill>
                  <a:srgbClr val="C00000"/>
                </a:solidFill>
              </a:rPr>
              <a:t> (</a:t>
            </a:r>
            <a:r>
              <a:rPr lang="ru-RU" sz="3200" dirty="0">
                <a:solidFill>
                  <a:srgbClr val="C00000"/>
                </a:solidFill>
              </a:rPr>
              <a:t>определение финансирующей структуры в соответствии с «заявкой на реабилитацию»)</a:t>
            </a:r>
            <a:endParaRPr lang="de-DE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/>
              <a:t>Финансирующие структуры</a:t>
            </a:r>
            <a:r>
              <a:rPr lang="de-DE" sz="3200" b="1" dirty="0"/>
              <a:t>: </a:t>
            </a:r>
            <a:r>
              <a:rPr lang="de-DE" sz="3200" dirty="0">
                <a:solidFill>
                  <a:srgbClr val="C00000"/>
                </a:solidFill>
              </a:rPr>
              <a:t>	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адаптация новичков</a:t>
            </a:r>
            <a:r>
              <a:rPr lang="de-DE" sz="3200" dirty="0">
                <a:solidFill>
                  <a:srgbClr val="C00000"/>
                </a:solidFill>
              </a:rPr>
              <a:t>/</a:t>
            </a:r>
            <a:r>
              <a:rPr lang="ru-RU" sz="3200" dirty="0">
                <a:solidFill>
                  <a:srgbClr val="C00000"/>
                </a:solidFill>
              </a:rPr>
              <a:t>профобучение</a:t>
            </a:r>
            <a:r>
              <a:rPr lang="de-DE" sz="3200" dirty="0">
                <a:solidFill>
                  <a:srgbClr val="C00000"/>
                </a:solidFill>
              </a:rPr>
              <a:t>: </a:t>
            </a:r>
            <a:r>
              <a:rPr lang="ru-RU" sz="3200" dirty="0">
                <a:solidFill>
                  <a:srgbClr val="C00000"/>
                </a:solidFill>
              </a:rPr>
              <a:t>страховая компания </a:t>
            </a:r>
            <a:r>
              <a:rPr lang="de-DE" sz="3200" dirty="0">
                <a:solidFill>
                  <a:srgbClr val="C00000"/>
                </a:solidFill>
              </a:rPr>
              <a:t>AfA, </a:t>
            </a:r>
            <a:r>
              <a:rPr lang="ru-RU" sz="3200" dirty="0">
                <a:solidFill>
                  <a:srgbClr val="C00000"/>
                </a:solidFill>
              </a:rPr>
              <a:t>пенсионная страховая компания </a:t>
            </a:r>
            <a:r>
              <a:rPr lang="de-DE" sz="3200" dirty="0">
                <a:solidFill>
                  <a:srgbClr val="C00000"/>
                </a:solidFill>
              </a:rPr>
              <a:t>DRV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сектор трудоустройства</a:t>
            </a:r>
            <a:r>
              <a:rPr lang="de-DE" sz="3200" dirty="0">
                <a:solidFill>
                  <a:srgbClr val="C00000"/>
                </a:solidFill>
              </a:rPr>
              <a:t>: </a:t>
            </a:r>
            <a:r>
              <a:rPr lang="ru-RU" sz="3200" dirty="0">
                <a:solidFill>
                  <a:srgbClr val="C00000"/>
                </a:solidFill>
              </a:rPr>
              <a:t>страховая ассоциация </a:t>
            </a:r>
            <a:r>
              <a:rPr lang="de-DE" sz="3200" dirty="0">
                <a:solidFill>
                  <a:srgbClr val="C00000"/>
                </a:solidFill>
              </a:rPr>
              <a:t>LVR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На данный момент около 500 человек с инвалидностью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5251"/>
            <a:ext cx="1539440" cy="7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5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Адаптация новичков</a:t>
            </a:r>
            <a:r>
              <a:rPr lang="de-DE" sz="3200" b="1" dirty="0"/>
              <a:t>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Продолжительность не более 3 месяцев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Анализ существующих компетенций, профессиональный анамнез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Выбор сферы квалификации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Максимальный объем</a:t>
            </a:r>
            <a:r>
              <a:rPr lang="de-DE" sz="3200" dirty="0">
                <a:solidFill>
                  <a:srgbClr val="C00000"/>
                </a:solidFill>
              </a:rPr>
              <a:t>:</a:t>
            </a:r>
            <a:r>
              <a:rPr lang="lt-LT" sz="3200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присутствие </a:t>
            </a:r>
            <a:r>
              <a:rPr lang="de-DE" sz="3200" dirty="0">
                <a:solidFill>
                  <a:srgbClr val="C00000"/>
                </a:solidFill>
              </a:rPr>
              <a:t>35 </a:t>
            </a:r>
            <a:r>
              <a:rPr lang="ru-RU" sz="3200" dirty="0">
                <a:solidFill>
                  <a:srgbClr val="C00000"/>
                </a:solidFill>
              </a:rPr>
              <a:t>часов в неделю </a:t>
            </a:r>
            <a:r>
              <a:rPr lang="de-DE" sz="3200" dirty="0">
                <a:solidFill>
                  <a:srgbClr val="C00000"/>
                </a:solidFill>
              </a:rPr>
              <a:t>(</a:t>
            </a:r>
            <a:r>
              <a:rPr lang="ru-RU" sz="3200" dirty="0">
                <a:solidFill>
                  <a:srgbClr val="C00000"/>
                </a:solidFill>
              </a:rPr>
              <a:t>включая паузы</a:t>
            </a:r>
            <a:r>
              <a:rPr lang="de-DE" sz="3200" dirty="0">
                <a:solidFill>
                  <a:srgbClr val="C00000"/>
                </a:solidFill>
              </a:rPr>
              <a:t>)</a:t>
            </a:r>
            <a:endParaRPr lang="de-DE" sz="20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de-DE" sz="2000" dirty="0">
              <a:solidFill>
                <a:srgbClr val="C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26422"/>
            <a:ext cx="1593604" cy="826313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D506B725-A0AF-4BE8-A0DD-A8E08886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8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Сфера профессионального обучения</a:t>
            </a:r>
            <a:r>
              <a:rPr lang="de-DE" sz="3200" b="1" dirty="0"/>
              <a:t>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Продолжительность не более 24 месяцев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Направление</a:t>
            </a:r>
            <a:r>
              <a:rPr lang="de-DE" sz="3200" dirty="0">
                <a:solidFill>
                  <a:srgbClr val="C00000"/>
                </a:solidFill>
              </a:rPr>
              <a:t>: </a:t>
            </a:r>
            <a:r>
              <a:rPr lang="ru-RU" sz="3200" dirty="0">
                <a:solidFill>
                  <a:srgbClr val="C00000"/>
                </a:solidFill>
              </a:rPr>
              <a:t>профессиональное образование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Сферы квалификации</a:t>
            </a:r>
            <a:r>
              <a:rPr lang="de-DE" sz="3200" dirty="0">
                <a:solidFill>
                  <a:srgbClr val="C00000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Офис и логистика</a:t>
            </a:r>
            <a:endParaRPr lang="de-DE" sz="2000" dirty="0">
              <a:solidFill>
                <a:srgbClr val="C00000"/>
              </a:solidFill>
            </a:endParaRPr>
          </a:p>
          <a:p>
            <a:pPr lvl="1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Гастрономия и сервис</a:t>
            </a:r>
            <a:endParaRPr lang="de-DE" sz="2000" dirty="0">
              <a:solidFill>
                <a:srgbClr val="C00000"/>
              </a:solidFill>
            </a:endParaRPr>
          </a:p>
          <a:p>
            <a:pPr lvl="1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Монтаж и упаковка</a:t>
            </a:r>
            <a:endParaRPr lang="de-DE" sz="2000" dirty="0">
              <a:solidFill>
                <a:srgbClr val="C00000"/>
              </a:solidFill>
            </a:endParaRPr>
          </a:p>
          <a:p>
            <a:pPr lvl="1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Складская логистика</a:t>
            </a:r>
            <a:endParaRPr lang="de-DE" sz="2000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de-DE" sz="3200" dirty="0">
                <a:solidFill>
                  <a:srgbClr val="C00000"/>
                </a:solidFill>
              </a:rPr>
              <a:t>…</a:t>
            </a:r>
            <a:r>
              <a:rPr lang="ru-RU" sz="3200" dirty="0">
                <a:solidFill>
                  <a:srgbClr val="C00000"/>
                </a:solidFill>
              </a:rPr>
              <a:t>на основе 7 различных планов обучения</a:t>
            </a:r>
            <a:endParaRPr lang="de-DE" sz="3200" dirty="0">
              <a:solidFill>
                <a:srgbClr val="C00000"/>
              </a:solidFill>
            </a:endParaRPr>
          </a:p>
          <a:p>
            <a:pPr lvl="1">
              <a:buFontTx/>
              <a:buChar char="-"/>
            </a:pPr>
            <a:endParaRPr lang="de-DE" sz="1700" dirty="0">
              <a:solidFill>
                <a:srgbClr val="C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22271"/>
            <a:ext cx="1666471" cy="864096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3F8EA69-D531-4E17-96BE-0465A708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3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/>
              <a:t>Сектор трудоустройства</a:t>
            </a:r>
            <a:r>
              <a:rPr lang="de-DE" sz="3200" b="1" dirty="0"/>
              <a:t>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Участие в профессиональной жизни в рамках 17 (на данный момент) групп</a:t>
            </a:r>
            <a:r>
              <a:rPr lang="de-DE" sz="3200" dirty="0">
                <a:solidFill>
                  <a:srgbClr val="C00000"/>
                </a:solidFill>
              </a:rPr>
              <a:t> (</a:t>
            </a:r>
            <a:r>
              <a:rPr lang="ru-RU" sz="3200" dirty="0">
                <a:solidFill>
                  <a:srgbClr val="C00000"/>
                </a:solidFill>
              </a:rPr>
              <a:t>доставка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ручная работа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электронная обработка данных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домашнее хозяйство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склад</a:t>
            </a:r>
            <a:r>
              <a:rPr lang="de-DE" sz="3200" dirty="0">
                <a:solidFill>
                  <a:srgbClr val="C00000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Размер групп в диапазоне</a:t>
            </a:r>
            <a:r>
              <a:rPr lang="de-DE" sz="3200" dirty="0">
                <a:solidFill>
                  <a:srgbClr val="C00000"/>
                </a:solidFill>
              </a:rPr>
              <a:t> 14 – 24</a:t>
            </a:r>
            <a:r>
              <a:rPr lang="ru-RU" sz="3200" dirty="0">
                <a:solidFill>
                  <a:srgbClr val="C00000"/>
                </a:solidFill>
              </a:rPr>
              <a:t> участников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Обширный спектр сопровождающих трудовую деятельность мероприятий</a:t>
            </a:r>
            <a:r>
              <a:rPr lang="de-DE" sz="3200" dirty="0">
                <a:solidFill>
                  <a:srgbClr val="C00000"/>
                </a:solidFill>
              </a:rPr>
              <a:t> (</a:t>
            </a:r>
            <a:r>
              <a:rPr lang="ru-RU" sz="3200" dirty="0">
                <a:solidFill>
                  <a:srgbClr val="C00000"/>
                </a:solidFill>
              </a:rPr>
              <a:t>английский язык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математика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немецкий язык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спорт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гуманитарные знания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обучение взрослых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креативность</a:t>
            </a:r>
            <a:r>
              <a:rPr lang="de-DE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rgbClr val="C00000"/>
                </a:solidFill>
              </a:rPr>
              <a:t>и т. п</a:t>
            </a:r>
            <a:r>
              <a:rPr lang="de-DE" sz="3200" dirty="0">
                <a:solidFill>
                  <a:srgbClr val="C00000"/>
                </a:solidFill>
              </a:rPr>
              <a:t>.)</a:t>
            </a:r>
          </a:p>
          <a:p>
            <a:pPr lvl="1">
              <a:buFontTx/>
              <a:buChar char="-"/>
            </a:pPr>
            <a:endParaRPr lang="de-DE" sz="1700" dirty="0">
              <a:solidFill>
                <a:srgbClr val="C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9006"/>
            <a:ext cx="1627194" cy="84373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44C338D-0B99-4CB4-891C-F2D258A99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3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5498" y="176279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Марка и логотип мастерских</a:t>
            </a:r>
            <a:r>
              <a:rPr lang="de-DE" sz="3200" b="1" dirty="0"/>
              <a:t> GVP</a:t>
            </a:r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97958"/>
            <a:ext cx="1509628" cy="782770"/>
          </a:xfrm>
          <a:prstGeom prst="rect">
            <a:avLst/>
          </a:prstGeom>
        </p:spPr>
      </p:pic>
      <p:pic>
        <p:nvPicPr>
          <p:cNvPr id="5" name="Grafik 4" descr="C:\Users\pbuchheister\Desktop\Privat\logo-konfektionierer-gvp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4548708" cy="1084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5B32F1-8D92-46FE-9314-3768AC8384B9}"/>
              </a:ext>
            </a:extLst>
          </p:cNvPr>
          <p:cNvSpPr txBox="1"/>
          <p:nvPr/>
        </p:nvSpPr>
        <p:spPr>
          <a:xfrm>
            <a:off x="1331640" y="22768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Доставка. Монтаж. Складирование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8A61EC-669F-41EB-BA6F-C4B16F0356BE}"/>
              </a:ext>
            </a:extLst>
          </p:cNvPr>
          <p:cNvSpPr txBox="1"/>
          <p:nvPr/>
        </p:nvSpPr>
        <p:spPr>
          <a:xfrm>
            <a:off x="1187624" y="3683431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Доставка. Монтаж. Складирование</a:t>
            </a:r>
            <a:endParaRPr lang="de-DE" dirty="0"/>
          </a:p>
          <a:p>
            <a:pPr algn="ctr"/>
            <a:r>
              <a:rPr lang="ru-RU" dirty="0"/>
              <a:t>Производители готовых изделий</a:t>
            </a:r>
          </a:p>
          <a:p>
            <a:pPr algn="ctr"/>
            <a:r>
              <a:rPr lang="ru-RU" dirty="0"/>
              <a:t>Марка </a:t>
            </a:r>
            <a:r>
              <a:rPr lang="lt-LT" dirty="0"/>
              <a:t>GVP – </a:t>
            </a:r>
            <a:r>
              <a:rPr lang="ru-RU" dirty="0"/>
              <a:t>общественно-полезные мастерские Бонна</a:t>
            </a:r>
          </a:p>
        </p:txBody>
      </p:sp>
    </p:spTree>
    <p:extLst>
      <p:ext uri="{BB962C8B-B14F-4D97-AF65-F5344CB8AC3E}">
        <p14:creationId xmlns:p14="http://schemas.microsoft.com/office/powerpoint/2010/main" val="82233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Имидж бренда</a:t>
            </a:r>
            <a:r>
              <a:rPr lang="de-DE" sz="3200" b="1" dirty="0"/>
              <a:t> GVP</a:t>
            </a:r>
          </a:p>
          <a:p>
            <a:pPr>
              <a:buFontTx/>
              <a:buChar char="-"/>
            </a:pPr>
            <a:r>
              <a:rPr lang="ru-RU" sz="3200" b="1" dirty="0"/>
              <a:t>ежегодно</a:t>
            </a:r>
            <a:r>
              <a:rPr lang="de-DE" sz="3200" b="1" dirty="0"/>
              <a:t> 300.000 </a:t>
            </a:r>
            <a:r>
              <a:rPr lang="ru-RU" sz="3200" b="1" dirty="0"/>
              <a:t>посылок и </a:t>
            </a:r>
            <a:r>
              <a:rPr lang="de-DE" sz="3200" b="1" dirty="0"/>
              <a:t>1.500.000 </a:t>
            </a:r>
            <a:r>
              <a:rPr lang="ru-RU" sz="3200" b="1" dirty="0"/>
              <a:t>писем</a:t>
            </a:r>
            <a:endParaRPr lang="de-DE" sz="3200" b="1" dirty="0"/>
          </a:p>
          <a:p>
            <a:pPr>
              <a:buFontTx/>
              <a:buChar char="-"/>
            </a:pPr>
            <a:r>
              <a:rPr lang="de-DE" sz="3200" b="1" dirty="0"/>
              <a:t>8000 </a:t>
            </a:r>
            <a:r>
              <a:rPr lang="ru-RU" sz="3200" b="1" dirty="0"/>
              <a:t>мест для паллет</a:t>
            </a:r>
            <a:endParaRPr lang="de-DE" sz="3200" b="1" dirty="0"/>
          </a:p>
          <a:p>
            <a:pPr>
              <a:buFontTx/>
              <a:buChar char="-"/>
            </a:pPr>
            <a:r>
              <a:rPr lang="ru-RU" sz="3200" b="1" dirty="0"/>
              <a:t>Компании </a:t>
            </a:r>
            <a:r>
              <a:rPr lang="de-DE" sz="3200" b="1" dirty="0" err="1"/>
              <a:t>Wirtgen</a:t>
            </a:r>
            <a:r>
              <a:rPr lang="ru-RU" sz="3200" b="1" dirty="0"/>
              <a:t> и</a:t>
            </a:r>
            <a:r>
              <a:rPr lang="de-DE" sz="3200" b="1" dirty="0"/>
              <a:t> Haribo, </a:t>
            </a:r>
            <a:r>
              <a:rPr lang="ru-RU" sz="3200" b="1" dirty="0"/>
              <a:t>федеральные министерства</a:t>
            </a:r>
            <a:r>
              <a:rPr lang="de-DE" sz="3200" b="1" dirty="0"/>
              <a:t>, …</a:t>
            </a:r>
          </a:p>
          <a:p>
            <a:pPr>
              <a:buFontTx/>
              <a:buChar char="-"/>
            </a:pPr>
            <a:r>
              <a:rPr lang="de-DE" sz="3200" b="1" dirty="0"/>
              <a:t>…</a:t>
            </a:r>
            <a:r>
              <a:rPr lang="ru-RU" sz="3200" b="1" dirty="0"/>
              <a:t>от очень простых до очень сложных задач</a:t>
            </a:r>
            <a:r>
              <a:rPr lang="de-DE" sz="3200" b="1" dirty="0"/>
              <a:t>.</a:t>
            </a:r>
          </a:p>
          <a:p>
            <a:pPr>
              <a:buFontTx/>
              <a:buChar char="-"/>
            </a:pPr>
            <a:r>
              <a:rPr lang="ru-RU" sz="2400" b="1" dirty="0"/>
              <a:t>Больше информации в видеоролике по адресу</a:t>
            </a:r>
            <a:r>
              <a:rPr lang="de-DE" sz="2400" b="1" dirty="0"/>
              <a:t>: www.gvp-bonn.de</a:t>
            </a:r>
          </a:p>
          <a:p>
            <a:pPr>
              <a:buFontTx/>
              <a:buChar char="-"/>
            </a:pP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97958"/>
            <a:ext cx="1509628" cy="78277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2370FC1-4AE3-4B64-A87A-5403AD97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6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b="1" dirty="0"/>
              <a:t>GVP </a:t>
            </a:r>
            <a:r>
              <a:rPr lang="ru-RU" sz="3200" b="1" dirty="0"/>
              <a:t>во внешней среде</a:t>
            </a:r>
            <a:r>
              <a:rPr lang="de-DE" sz="3200" b="1" dirty="0"/>
              <a:t>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Как профессиональная подготовка, так и сектор трудоустройства могут быть организованы и реализованы во внешней среде</a:t>
            </a:r>
            <a:endParaRPr lang="de-DE" sz="32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dirty="0">
                <a:solidFill>
                  <a:srgbClr val="C00000"/>
                </a:solidFill>
              </a:rPr>
              <a:t>На данный момент</a:t>
            </a:r>
            <a:r>
              <a:rPr lang="de-DE" sz="3200" dirty="0">
                <a:solidFill>
                  <a:srgbClr val="C00000"/>
                </a:solidFill>
              </a:rPr>
              <a:t> 7 </a:t>
            </a:r>
            <a:r>
              <a:rPr lang="ru-RU" sz="3200" dirty="0">
                <a:solidFill>
                  <a:srgbClr val="C00000"/>
                </a:solidFill>
              </a:rPr>
              <a:t>человек из сектора профессиональной подготовки и</a:t>
            </a:r>
            <a:r>
              <a:rPr lang="de-DE" sz="3200" dirty="0">
                <a:solidFill>
                  <a:srgbClr val="C00000"/>
                </a:solidFill>
              </a:rPr>
              <a:t> 50 </a:t>
            </a:r>
            <a:r>
              <a:rPr lang="ru-RU" sz="3200" dirty="0">
                <a:solidFill>
                  <a:srgbClr val="C00000"/>
                </a:solidFill>
              </a:rPr>
              <a:t>человек из сектора трудоустройства</a:t>
            </a:r>
            <a:r>
              <a:rPr lang="de-DE" sz="3200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заняты у работодателей на внешнем рынке труда</a:t>
            </a:r>
            <a:r>
              <a:rPr lang="de-DE" sz="3200" dirty="0">
                <a:solidFill>
                  <a:srgbClr val="C00000"/>
                </a:solidFill>
              </a:rPr>
              <a:t> (= &gt;10%, </a:t>
            </a:r>
            <a:r>
              <a:rPr lang="ru-RU" sz="3200" dirty="0">
                <a:solidFill>
                  <a:srgbClr val="C00000"/>
                </a:solidFill>
              </a:rPr>
              <a:t>возрастающая тенденция</a:t>
            </a:r>
            <a:r>
              <a:rPr lang="de-DE" sz="3200" dirty="0">
                <a:solidFill>
                  <a:srgbClr val="C00000"/>
                </a:solidFill>
              </a:rPr>
              <a:t>!)</a:t>
            </a:r>
          </a:p>
          <a:p>
            <a:pPr lvl="1">
              <a:buFontTx/>
              <a:buChar char="-"/>
            </a:pPr>
            <a:endParaRPr lang="de-DE" sz="1700" dirty="0">
              <a:solidFill>
                <a:srgbClr val="C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97958"/>
            <a:ext cx="1509628" cy="78277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E3F4C30-A2A7-474C-BCA9-74A85D98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7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Мероприятия, осуществляемые в период коронавирусной пандемии</a:t>
            </a:r>
            <a:endParaRPr lang="de-DE" dirty="0"/>
          </a:p>
          <a:p>
            <a:pPr>
              <a:buFontTx/>
              <a:buChar char="-"/>
            </a:pPr>
            <a:r>
              <a:rPr lang="ru-RU" sz="3200" b="1" dirty="0">
                <a:solidFill>
                  <a:srgbClr val="C00000"/>
                </a:solidFill>
              </a:rPr>
              <a:t>Концепция защиты от инфекции</a:t>
            </a:r>
            <a:endParaRPr lang="de-DE" sz="32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b="1" dirty="0">
                <a:solidFill>
                  <a:srgbClr val="C00000"/>
                </a:solidFill>
              </a:rPr>
              <a:t>Альтернативные способы проведения мероприятий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215374"/>
            <a:ext cx="1614911" cy="83736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DCE2C2A-4E36-472F-94F7-C60DEE68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GVP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общественно-полезные мастерские Бонна</a:t>
            </a:r>
            <a:endParaRPr lang="de-DE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97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102205012_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05C64C-2086-49F3-A98C-14CBA10C4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TP102205012_template</Template>
  <TotalTime>0</TotalTime>
  <Words>831</Words>
  <Application>Microsoft Office PowerPoint</Application>
  <PresentationFormat>Экран (4:3)</PresentationFormat>
  <Paragraphs>124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Tw Cen MT</vt:lpstr>
      <vt:lpstr>Wingdings</vt:lpstr>
      <vt:lpstr>TP102205012_template</vt:lpstr>
      <vt:lpstr>Мастерские GVP, регион Бонн-Рейн-Зиг (до, во время и «после» коронакризиса)  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  <vt:lpstr>GVP – общественно-полезные мастерские Бонна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2012-12-17T10:47:48Z</dcterms:created>
  <dcterms:modified xsi:type="dcterms:W3CDTF">2020-07-06T15:00:09Z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TC022050139991</vt:lpwstr>
  </property>
</Properties>
</file>