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mp" ContentType="image/p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0" r:id="rId5"/>
    <p:sldId id="259" r:id="rId6"/>
    <p:sldId id="263" r:id="rId7"/>
    <p:sldId id="268" r:id="rId8"/>
    <p:sldId id="269" r:id="rId9"/>
    <p:sldId id="267" r:id="rId10"/>
    <p:sldId id="266" r:id="rId11"/>
    <p:sldId id="270" r:id="rId12"/>
    <p:sldId id="265" r:id="rId13"/>
    <p:sldId id="264" r:id="rId14"/>
    <p:sldId id="271" r:id="rId15"/>
    <p:sldId id="272" r:id="rId16"/>
    <p:sldId id="273" r:id="rId17"/>
  </p:sldIdLst>
  <p:sldSz cx="12192000" cy="6858000"/>
  <p:notesSz cx="6889750" cy="100218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5" autoAdjust="0"/>
    <p:restoredTop sz="95807"/>
  </p:normalViewPr>
  <p:slideViewPr>
    <p:cSldViewPr snapToGrid="0">
      <p:cViewPr varScale="1">
        <p:scale>
          <a:sx n="102" d="100"/>
          <a:sy n="102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59CCB5-9290-4C98-A5B4-1C81DF4095E3}" type="doc">
      <dgm:prSet loTypeId="urn:microsoft.com/office/officeart/2005/8/layout/h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B6A912-45F9-41CB-90D0-A9079EFBFB61}">
      <dgm:prSet/>
      <dgm:spPr/>
      <dgm:t>
        <a:bodyPr/>
        <a:lstStyle/>
        <a:p>
          <a:r>
            <a:rPr lang="ru-RU" dirty="0" err="1"/>
            <a:t>Диалог для определения стратегической задачи</a:t>
          </a:r>
          <a:endParaRPr lang="en-US" dirty="0"/>
        </a:p>
      </dgm:t>
    </dgm:pt>
    <dgm:pt modelId="{4243F949-9D6C-4247-B712-9140FF8D1E92}" type="parTrans" cxnId="{2AE26CCB-EF93-4FB5-863E-7D2EB022170F}">
      <dgm:prSet/>
      <dgm:spPr/>
      <dgm:t>
        <a:bodyPr/>
        <a:lstStyle/>
        <a:p>
          <a:endParaRPr lang="en-US"/>
        </a:p>
      </dgm:t>
    </dgm:pt>
    <dgm:pt modelId="{BCCF51A5-439C-4149-9C84-C6E075C7D783}" type="sibTrans" cxnId="{2AE26CCB-EF93-4FB5-863E-7D2EB022170F}">
      <dgm:prSet/>
      <dgm:spPr/>
      <dgm:t>
        <a:bodyPr/>
        <a:lstStyle/>
        <a:p>
          <a:endParaRPr lang="en-US"/>
        </a:p>
      </dgm:t>
    </dgm:pt>
    <dgm:pt modelId="{4BABBBF3-6455-413F-BF16-CB9AF927EAB1}">
      <dgm:prSet/>
      <dgm:spPr/>
      <dgm:t>
        <a:bodyPr/>
        <a:lstStyle/>
        <a:p>
          <a:r>
            <a:rPr lang="nl-NL" dirty="0"/>
            <a:t>1. </a:t>
          </a:r>
          <a:r>
            <a:rPr lang="ru-RU" dirty="0"/>
            <a:t>Определение стратегических вопросов</a:t>
          </a:r>
          <a:endParaRPr lang="en-US" dirty="0"/>
        </a:p>
      </dgm:t>
    </dgm:pt>
    <dgm:pt modelId="{E03E5E63-2E95-423F-80D4-0CAF6F6D4027}" type="parTrans" cxnId="{442DA2FB-991B-4A77-982E-228876925AFE}">
      <dgm:prSet/>
      <dgm:spPr/>
      <dgm:t>
        <a:bodyPr/>
        <a:lstStyle/>
        <a:p>
          <a:endParaRPr lang="en-US"/>
        </a:p>
      </dgm:t>
    </dgm:pt>
    <dgm:pt modelId="{8669DCF9-4297-4BA3-A631-CA9E78BDB43A}" type="sibTrans" cxnId="{442DA2FB-991B-4A77-982E-228876925AFE}">
      <dgm:prSet/>
      <dgm:spPr/>
      <dgm:t>
        <a:bodyPr/>
        <a:lstStyle/>
        <a:p>
          <a:endParaRPr lang="en-US"/>
        </a:p>
      </dgm:t>
    </dgm:pt>
    <dgm:pt modelId="{DA87CFEA-31BA-46C8-8208-ECF006E8E7B7}">
      <dgm:prSet/>
      <dgm:spPr/>
      <dgm:t>
        <a:bodyPr/>
        <a:lstStyle/>
        <a:p>
          <a:r>
            <a:rPr lang="nl-NL" dirty="0"/>
            <a:t>2. </a:t>
          </a:r>
          <a:r>
            <a:rPr lang="ru-RU" dirty="0" err="1"/>
            <a:t>Основные результаты для стейкхолдеров</a:t>
          </a:r>
          <a:endParaRPr lang="en-US" dirty="0"/>
        </a:p>
      </dgm:t>
    </dgm:pt>
    <dgm:pt modelId="{C7A6CDCE-2162-48CA-9FF7-7A3CB40D5198}" type="parTrans" cxnId="{B0B25748-644E-41AF-BAE3-79E71D5F96B3}">
      <dgm:prSet/>
      <dgm:spPr/>
      <dgm:t>
        <a:bodyPr/>
        <a:lstStyle/>
        <a:p>
          <a:endParaRPr lang="en-US"/>
        </a:p>
      </dgm:t>
    </dgm:pt>
    <dgm:pt modelId="{ABC41B39-8338-4F1B-8EE1-699D22D69858}" type="sibTrans" cxnId="{B0B25748-644E-41AF-BAE3-79E71D5F96B3}">
      <dgm:prSet/>
      <dgm:spPr/>
      <dgm:t>
        <a:bodyPr/>
        <a:lstStyle/>
        <a:p>
          <a:endParaRPr lang="en-US"/>
        </a:p>
      </dgm:t>
    </dgm:pt>
    <dgm:pt modelId="{BB10ED13-A990-428D-AB44-A1E257C9E62C}">
      <dgm:prSet/>
      <dgm:spPr/>
      <dgm:t>
        <a:bodyPr/>
        <a:lstStyle/>
        <a:p>
          <a:r>
            <a:rPr lang="nl-NL"/>
            <a:t>3. </a:t>
          </a:r>
          <a:r>
            <a:rPr lang="ru-RU"/>
            <a:t>Выявление возможных</a:t>
          </a:r>
          <a:r>
            <a:rPr lang="ru-RU" baseline="0"/>
            <a:t> </a:t>
          </a:r>
          <a:r>
            <a:rPr lang="ru-RU"/>
            <a:t>вариантов развития событий</a:t>
          </a:r>
          <a:endParaRPr lang="en-US"/>
        </a:p>
      </dgm:t>
    </dgm:pt>
    <dgm:pt modelId="{F5947E20-28C9-46A7-BFEB-CE52DA1A3833}" type="parTrans" cxnId="{133B774B-3389-44A9-B6BE-06BF527B14C3}">
      <dgm:prSet/>
      <dgm:spPr/>
      <dgm:t>
        <a:bodyPr/>
        <a:lstStyle/>
        <a:p>
          <a:endParaRPr lang="en-US"/>
        </a:p>
      </dgm:t>
    </dgm:pt>
    <dgm:pt modelId="{410740C1-1363-4B77-A2D2-FAF7AA6FE8C3}" type="sibTrans" cxnId="{133B774B-3389-44A9-B6BE-06BF527B14C3}">
      <dgm:prSet/>
      <dgm:spPr/>
      <dgm:t>
        <a:bodyPr/>
        <a:lstStyle/>
        <a:p>
          <a:endParaRPr lang="en-US"/>
        </a:p>
      </dgm:t>
    </dgm:pt>
    <dgm:pt modelId="{15860D5A-ACB9-4622-9DC3-6F7D6C125241}">
      <dgm:prSet/>
      <dgm:spPr/>
      <dgm:t>
        <a:bodyPr/>
        <a:lstStyle/>
        <a:p>
          <a:r>
            <a:rPr lang="nl-NL"/>
            <a:t>4. </a:t>
          </a:r>
          <a:r>
            <a:rPr lang="ru-RU"/>
            <a:t>Проработка сценариев</a:t>
          </a:r>
          <a:r>
            <a:rPr lang="nl-NL"/>
            <a:t> </a:t>
          </a:r>
          <a:endParaRPr lang="en-US"/>
        </a:p>
      </dgm:t>
    </dgm:pt>
    <dgm:pt modelId="{2D27CE31-6845-45CF-A453-B62FA9524635}" type="parTrans" cxnId="{095827B5-342A-46CF-A9C2-3967B9BC951C}">
      <dgm:prSet/>
      <dgm:spPr/>
      <dgm:t>
        <a:bodyPr/>
        <a:lstStyle/>
        <a:p>
          <a:endParaRPr lang="en-US"/>
        </a:p>
      </dgm:t>
    </dgm:pt>
    <dgm:pt modelId="{CB393006-567D-45AE-BE81-AB6B120A07BE}" type="sibTrans" cxnId="{095827B5-342A-46CF-A9C2-3967B9BC951C}">
      <dgm:prSet/>
      <dgm:spPr/>
      <dgm:t>
        <a:bodyPr/>
        <a:lstStyle/>
        <a:p>
          <a:endParaRPr lang="en-US"/>
        </a:p>
      </dgm:t>
    </dgm:pt>
    <dgm:pt modelId="{E00B2375-E27E-41F7-BC6B-851A93D03C75}">
      <dgm:prSet/>
      <dgm:spPr/>
      <dgm:t>
        <a:bodyPr/>
        <a:lstStyle/>
        <a:p>
          <a:r>
            <a:rPr lang="ru-RU"/>
            <a:t>Фаза исследований</a:t>
          </a:r>
          <a:endParaRPr lang="en-US"/>
        </a:p>
      </dgm:t>
    </dgm:pt>
    <dgm:pt modelId="{BBC539FF-E1B6-4F7C-A840-9E038C037479}" type="parTrans" cxnId="{3171DA36-A79B-4228-B0FA-F71A89CE28AD}">
      <dgm:prSet/>
      <dgm:spPr/>
      <dgm:t>
        <a:bodyPr/>
        <a:lstStyle/>
        <a:p>
          <a:endParaRPr lang="en-US"/>
        </a:p>
      </dgm:t>
    </dgm:pt>
    <dgm:pt modelId="{40EAF174-F27A-4CA6-A9CF-95E799493584}" type="sibTrans" cxnId="{3171DA36-A79B-4228-B0FA-F71A89CE28AD}">
      <dgm:prSet/>
      <dgm:spPr/>
      <dgm:t>
        <a:bodyPr/>
        <a:lstStyle/>
        <a:p>
          <a:endParaRPr lang="en-US"/>
        </a:p>
      </dgm:t>
    </dgm:pt>
    <dgm:pt modelId="{7CA6AD5E-A0FF-4B0F-8434-DBB7A59592EF}">
      <dgm:prSet/>
      <dgm:spPr/>
      <dgm:t>
        <a:bodyPr/>
        <a:lstStyle/>
        <a:p>
          <a:r>
            <a:rPr lang="nl-NL" dirty="0"/>
            <a:t>5. </a:t>
          </a:r>
          <a:r>
            <a:rPr lang="ru-RU" dirty="0" err="1"/>
            <a:t>Построение</a:t>
          </a:r>
          <a:r>
            <a:rPr lang="ru-RU" baseline="0" dirty="0" err="1"/>
            <a:t> симуляционной </a:t>
          </a:r>
          <a:r>
            <a:rPr lang="ru-RU" dirty="0" err="1"/>
            <a:t>модели</a:t>
          </a:r>
          <a:endParaRPr lang="en-US" dirty="0"/>
        </a:p>
      </dgm:t>
    </dgm:pt>
    <dgm:pt modelId="{91256791-35D8-43A6-8A93-65FDC281C47A}" type="parTrans" cxnId="{A10415A2-F9C3-4796-97F0-F48E26E29F46}">
      <dgm:prSet/>
      <dgm:spPr/>
      <dgm:t>
        <a:bodyPr/>
        <a:lstStyle/>
        <a:p>
          <a:endParaRPr lang="en-US"/>
        </a:p>
      </dgm:t>
    </dgm:pt>
    <dgm:pt modelId="{ABA7B525-BB66-4236-BBA2-B3DAECDC9362}" type="sibTrans" cxnId="{A10415A2-F9C3-4796-97F0-F48E26E29F46}">
      <dgm:prSet/>
      <dgm:spPr/>
      <dgm:t>
        <a:bodyPr/>
        <a:lstStyle/>
        <a:p>
          <a:endParaRPr lang="en-US"/>
        </a:p>
      </dgm:t>
    </dgm:pt>
    <dgm:pt modelId="{15500A5C-3402-44CD-B6AA-7CB81ED6D4DD}">
      <dgm:prSet/>
      <dgm:spPr/>
      <dgm:t>
        <a:bodyPr/>
        <a:lstStyle/>
        <a:p>
          <a:r>
            <a:rPr lang="ru-RU"/>
            <a:t>Анализ</a:t>
          </a:r>
          <a:r>
            <a:rPr lang="ru-RU" baseline="0"/>
            <a:t> результатов</a:t>
          </a:r>
          <a:endParaRPr lang="en-US"/>
        </a:p>
      </dgm:t>
    </dgm:pt>
    <dgm:pt modelId="{B9BD1A0D-7E0E-417C-89A3-B455F4747E9C}" type="parTrans" cxnId="{CAE02CE2-2D2C-4578-8ADE-FA25F1E76BD8}">
      <dgm:prSet/>
      <dgm:spPr/>
      <dgm:t>
        <a:bodyPr/>
        <a:lstStyle/>
        <a:p>
          <a:endParaRPr lang="en-US"/>
        </a:p>
      </dgm:t>
    </dgm:pt>
    <dgm:pt modelId="{4856A962-E3FF-4524-9B71-84407373DC65}" type="sibTrans" cxnId="{CAE02CE2-2D2C-4578-8ADE-FA25F1E76BD8}">
      <dgm:prSet/>
      <dgm:spPr/>
      <dgm:t>
        <a:bodyPr/>
        <a:lstStyle/>
        <a:p>
          <a:endParaRPr lang="en-US"/>
        </a:p>
      </dgm:t>
    </dgm:pt>
    <dgm:pt modelId="{A7658DE1-ADFF-4300-96D7-592D4D5378A3}">
      <dgm:prSet/>
      <dgm:spPr/>
      <dgm:t>
        <a:bodyPr/>
        <a:lstStyle/>
        <a:p>
          <a:r>
            <a:rPr lang="nl-NL"/>
            <a:t>6. </a:t>
          </a:r>
          <a:r>
            <a:rPr lang="ru-RU"/>
            <a:t>Анализ вариантов и оценка приоритетов</a:t>
          </a:r>
          <a:endParaRPr lang="en-US"/>
        </a:p>
      </dgm:t>
    </dgm:pt>
    <dgm:pt modelId="{A3EB8A38-31D0-4482-9755-A765A0B8541E}" type="parTrans" cxnId="{E533A637-D528-4BE5-9161-CDC6AAA72A34}">
      <dgm:prSet/>
      <dgm:spPr/>
      <dgm:t>
        <a:bodyPr/>
        <a:lstStyle/>
        <a:p>
          <a:endParaRPr lang="en-US"/>
        </a:p>
      </dgm:t>
    </dgm:pt>
    <dgm:pt modelId="{77E86C0E-9A3B-4059-B6B3-664978C61280}" type="sibTrans" cxnId="{E533A637-D528-4BE5-9161-CDC6AAA72A34}">
      <dgm:prSet/>
      <dgm:spPr/>
      <dgm:t>
        <a:bodyPr/>
        <a:lstStyle/>
        <a:p>
          <a:endParaRPr lang="en-US"/>
        </a:p>
      </dgm:t>
    </dgm:pt>
    <dgm:pt modelId="{87566271-4A67-40D0-8A27-EF99C14F971D}">
      <dgm:prSet/>
      <dgm:spPr/>
      <dgm:t>
        <a:bodyPr/>
        <a:lstStyle/>
        <a:p>
          <a:r>
            <a:rPr lang="nl-NL"/>
            <a:t>7. </a:t>
          </a:r>
          <a:r>
            <a:rPr lang="ru-RU"/>
            <a:t>Анализ вариантов, оценка</a:t>
          </a:r>
          <a:r>
            <a:rPr lang="ru-RU" baseline="0"/>
            <a:t> </a:t>
          </a:r>
          <a:r>
            <a:rPr lang="ru-RU"/>
            <a:t>готовности</a:t>
          </a:r>
          <a:r>
            <a:rPr lang="ru-RU" baseline="0"/>
            <a:t> к риску</a:t>
          </a:r>
          <a:endParaRPr lang="en-US"/>
        </a:p>
      </dgm:t>
    </dgm:pt>
    <dgm:pt modelId="{FFC8C42E-433B-4259-A1B9-55120B263FBF}" type="parTrans" cxnId="{F6F4439F-CB34-4D7B-A061-C2064E69442D}">
      <dgm:prSet/>
      <dgm:spPr/>
      <dgm:t>
        <a:bodyPr/>
        <a:lstStyle/>
        <a:p>
          <a:endParaRPr lang="en-US"/>
        </a:p>
      </dgm:t>
    </dgm:pt>
    <dgm:pt modelId="{2F576CD6-A18E-44DB-91E3-486682B8E013}" type="sibTrans" cxnId="{F6F4439F-CB34-4D7B-A061-C2064E69442D}">
      <dgm:prSet/>
      <dgm:spPr/>
      <dgm:t>
        <a:bodyPr/>
        <a:lstStyle/>
        <a:p>
          <a:endParaRPr lang="en-US"/>
        </a:p>
      </dgm:t>
    </dgm:pt>
    <dgm:pt modelId="{32E21EED-7EB9-4CE6-82B7-A73D2DACAB46}" type="pres">
      <dgm:prSet presAssocID="{3359CCB5-9290-4C98-A5B4-1C81DF4095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1FD2F7-6A01-4CCF-A8AB-772D195FD0B2}" type="pres">
      <dgm:prSet presAssocID="{3CB6A912-45F9-41CB-90D0-A9079EFBFB61}" presName="composite" presStyleCnt="0"/>
      <dgm:spPr/>
    </dgm:pt>
    <dgm:pt modelId="{8268DF92-1BFC-41D6-BBBD-2F9644E21C99}" type="pres">
      <dgm:prSet presAssocID="{3CB6A912-45F9-41CB-90D0-A9079EFBFB61}" presName="parTx" presStyleLbl="alignNode1" presStyleIdx="0" presStyleCnt="3" custScaleX="113182" custLinFactNeighborX="2846" custLinFactNeighborY="57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089FF-C545-416A-B638-714C03D31D10}" type="pres">
      <dgm:prSet presAssocID="{3CB6A912-45F9-41CB-90D0-A9079EFBFB61}" presName="desTx" presStyleLbl="alignAccFollowNode1" presStyleIdx="0" presStyleCnt="3" custScaleX="111803" custScaleY="114426" custLinFactNeighborX="3946" custLinFactNeighborY="8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CCF5A-85E4-424E-B5C5-EE618A7EBB09}" type="pres">
      <dgm:prSet presAssocID="{BCCF51A5-439C-4149-9C84-C6E075C7D783}" presName="space" presStyleCnt="0"/>
      <dgm:spPr/>
    </dgm:pt>
    <dgm:pt modelId="{A216D89A-7D41-4825-A7D4-0CFFB92F383A}" type="pres">
      <dgm:prSet presAssocID="{E00B2375-E27E-41F7-BC6B-851A93D03C75}" presName="composite" presStyleCnt="0"/>
      <dgm:spPr/>
    </dgm:pt>
    <dgm:pt modelId="{D1D3D5F0-91C2-4625-8FDB-C7775173FA52}" type="pres">
      <dgm:prSet presAssocID="{E00B2375-E27E-41F7-BC6B-851A93D03C7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3721A-35CF-4DB8-A67C-D5CA40AC9722}" type="pres">
      <dgm:prSet presAssocID="{E00B2375-E27E-41F7-BC6B-851A93D03C7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4F767-C5F4-4469-9479-513A53EAA433}" type="pres">
      <dgm:prSet presAssocID="{40EAF174-F27A-4CA6-A9CF-95E799493584}" presName="space" presStyleCnt="0"/>
      <dgm:spPr/>
    </dgm:pt>
    <dgm:pt modelId="{C06B139F-40E2-4AD7-A4D8-CCC9DA737E4D}" type="pres">
      <dgm:prSet presAssocID="{15500A5C-3402-44CD-B6AA-7CB81ED6D4DD}" presName="composite" presStyleCnt="0"/>
      <dgm:spPr/>
    </dgm:pt>
    <dgm:pt modelId="{B4E6F013-2917-4402-8403-5F9EEE4895D6}" type="pres">
      <dgm:prSet presAssocID="{15500A5C-3402-44CD-B6AA-7CB81ED6D4D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8F667-F877-4F04-AF26-744C86B25FDA}" type="pres">
      <dgm:prSet presAssocID="{15500A5C-3402-44CD-B6AA-7CB81ED6D4D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3B774B-3389-44A9-B6BE-06BF527B14C3}" srcId="{3CB6A912-45F9-41CB-90D0-A9079EFBFB61}" destId="{BB10ED13-A990-428D-AB44-A1E257C9E62C}" srcOrd="2" destOrd="0" parTransId="{F5947E20-28C9-46A7-BFEB-CE52DA1A3833}" sibTransId="{410740C1-1363-4B77-A2D2-FAF7AA6FE8C3}"/>
    <dgm:cxn modelId="{C6B14953-88DD-4249-BE43-59CA372E3D18}" type="presOf" srcId="{E00B2375-E27E-41F7-BC6B-851A93D03C75}" destId="{D1D3D5F0-91C2-4625-8FDB-C7775173FA52}" srcOrd="0" destOrd="0" presId="urn:microsoft.com/office/officeart/2005/8/layout/hList1"/>
    <dgm:cxn modelId="{A10415A2-F9C3-4796-97F0-F48E26E29F46}" srcId="{E00B2375-E27E-41F7-BC6B-851A93D03C75}" destId="{7CA6AD5E-A0FF-4B0F-8434-DBB7A59592EF}" srcOrd="0" destOrd="0" parTransId="{91256791-35D8-43A6-8A93-65FDC281C47A}" sibTransId="{ABA7B525-BB66-4236-BBA2-B3DAECDC9362}"/>
    <dgm:cxn modelId="{D2018089-7956-4F0A-9541-75858CFF7DE3}" type="presOf" srcId="{3359CCB5-9290-4C98-A5B4-1C81DF4095E3}" destId="{32E21EED-7EB9-4CE6-82B7-A73D2DACAB46}" srcOrd="0" destOrd="0" presId="urn:microsoft.com/office/officeart/2005/8/layout/hList1"/>
    <dgm:cxn modelId="{96807C01-073B-4E85-994C-D8D767C85D75}" type="presOf" srcId="{4BABBBF3-6455-413F-BF16-CB9AF927EAB1}" destId="{2C6089FF-C545-416A-B638-714C03D31D10}" srcOrd="0" destOrd="0" presId="urn:microsoft.com/office/officeart/2005/8/layout/hList1"/>
    <dgm:cxn modelId="{0577CA45-EE63-4883-A94E-8C27305477BC}" type="presOf" srcId="{7CA6AD5E-A0FF-4B0F-8434-DBB7A59592EF}" destId="{2B93721A-35CF-4DB8-A67C-D5CA40AC9722}" srcOrd="0" destOrd="0" presId="urn:microsoft.com/office/officeart/2005/8/layout/hList1"/>
    <dgm:cxn modelId="{9F6FE3B4-0612-4654-8119-9BEF33160F9D}" type="presOf" srcId="{15500A5C-3402-44CD-B6AA-7CB81ED6D4DD}" destId="{B4E6F013-2917-4402-8403-5F9EEE4895D6}" srcOrd="0" destOrd="0" presId="urn:microsoft.com/office/officeart/2005/8/layout/hList1"/>
    <dgm:cxn modelId="{B0B25748-644E-41AF-BAE3-79E71D5F96B3}" srcId="{3CB6A912-45F9-41CB-90D0-A9079EFBFB61}" destId="{DA87CFEA-31BA-46C8-8208-ECF006E8E7B7}" srcOrd="1" destOrd="0" parTransId="{C7A6CDCE-2162-48CA-9FF7-7A3CB40D5198}" sibTransId="{ABC41B39-8338-4F1B-8EE1-699D22D69858}"/>
    <dgm:cxn modelId="{CAE02CE2-2D2C-4578-8ADE-FA25F1E76BD8}" srcId="{3359CCB5-9290-4C98-A5B4-1C81DF4095E3}" destId="{15500A5C-3402-44CD-B6AA-7CB81ED6D4DD}" srcOrd="2" destOrd="0" parTransId="{B9BD1A0D-7E0E-417C-89A3-B455F4747E9C}" sibTransId="{4856A962-E3FF-4524-9B71-84407373DC65}"/>
    <dgm:cxn modelId="{3171DA36-A79B-4228-B0FA-F71A89CE28AD}" srcId="{3359CCB5-9290-4C98-A5B4-1C81DF4095E3}" destId="{E00B2375-E27E-41F7-BC6B-851A93D03C75}" srcOrd="1" destOrd="0" parTransId="{BBC539FF-E1B6-4F7C-A840-9E038C037479}" sibTransId="{40EAF174-F27A-4CA6-A9CF-95E799493584}"/>
    <dgm:cxn modelId="{8762DEFB-1E2F-4064-9083-19A68C3133CB}" type="presOf" srcId="{87566271-4A67-40D0-8A27-EF99C14F971D}" destId="{C568F667-F877-4F04-AF26-744C86B25FDA}" srcOrd="0" destOrd="1" presId="urn:microsoft.com/office/officeart/2005/8/layout/hList1"/>
    <dgm:cxn modelId="{F6F4439F-CB34-4D7B-A061-C2064E69442D}" srcId="{15500A5C-3402-44CD-B6AA-7CB81ED6D4DD}" destId="{87566271-4A67-40D0-8A27-EF99C14F971D}" srcOrd="1" destOrd="0" parTransId="{FFC8C42E-433B-4259-A1B9-55120B263FBF}" sibTransId="{2F576CD6-A18E-44DB-91E3-486682B8E013}"/>
    <dgm:cxn modelId="{BFA933FA-7964-4B30-A720-90D167BC2DFC}" type="presOf" srcId="{BB10ED13-A990-428D-AB44-A1E257C9E62C}" destId="{2C6089FF-C545-416A-B638-714C03D31D10}" srcOrd="0" destOrd="2" presId="urn:microsoft.com/office/officeart/2005/8/layout/hList1"/>
    <dgm:cxn modelId="{E533A637-D528-4BE5-9161-CDC6AAA72A34}" srcId="{15500A5C-3402-44CD-B6AA-7CB81ED6D4DD}" destId="{A7658DE1-ADFF-4300-96D7-592D4D5378A3}" srcOrd="0" destOrd="0" parTransId="{A3EB8A38-31D0-4482-9755-A765A0B8541E}" sibTransId="{77E86C0E-9A3B-4059-B6B3-664978C61280}"/>
    <dgm:cxn modelId="{442DA2FB-991B-4A77-982E-228876925AFE}" srcId="{3CB6A912-45F9-41CB-90D0-A9079EFBFB61}" destId="{4BABBBF3-6455-413F-BF16-CB9AF927EAB1}" srcOrd="0" destOrd="0" parTransId="{E03E5E63-2E95-423F-80D4-0CAF6F6D4027}" sibTransId="{8669DCF9-4297-4BA3-A631-CA9E78BDB43A}"/>
    <dgm:cxn modelId="{AD3E2EEA-1CF2-460C-A83F-1A0A1C7BAD6B}" type="presOf" srcId="{15860D5A-ACB9-4622-9DC3-6F7D6C125241}" destId="{2C6089FF-C545-416A-B638-714C03D31D10}" srcOrd="0" destOrd="3" presId="urn:microsoft.com/office/officeart/2005/8/layout/hList1"/>
    <dgm:cxn modelId="{2AE26CCB-EF93-4FB5-863E-7D2EB022170F}" srcId="{3359CCB5-9290-4C98-A5B4-1C81DF4095E3}" destId="{3CB6A912-45F9-41CB-90D0-A9079EFBFB61}" srcOrd="0" destOrd="0" parTransId="{4243F949-9D6C-4247-B712-9140FF8D1E92}" sibTransId="{BCCF51A5-439C-4149-9C84-C6E075C7D783}"/>
    <dgm:cxn modelId="{095827B5-342A-46CF-A9C2-3967B9BC951C}" srcId="{3CB6A912-45F9-41CB-90D0-A9079EFBFB61}" destId="{15860D5A-ACB9-4622-9DC3-6F7D6C125241}" srcOrd="3" destOrd="0" parTransId="{2D27CE31-6845-45CF-A453-B62FA9524635}" sibTransId="{CB393006-567D-45AE-BE81-AB6B120A07BE}"/>
    <dgm:cxn modelId="{B131AF68-5A2E-4D41-805F-739F8AB00D0D}" type="presOf" srcId="{DA87CFEA-31BA-46C8-8208-ECF006E8E7B7}" destId="{2C6089FF-C545-416A-B638-714C03D31D10}" srcOrd="0" destOrd="1" presId="urn:microsoft.com/office/officeart/2005/8/layout/hList1"/>
    <dgm:cxn modelId="{CDBC1FD9-4199-4D76-89D9-44DBD92C13DB}" type="presOf" srcId="{3CB6A912-45F9-41CB-90D0-A9079EFBFB61}" destId="{8268DF92-1BFC-41D6-BBBD-2F9644E21C99}" srcOrd="0" destOrd="0" presId="urn:microsoft.com/office/officeart/2005/8/layout/hList1"/>
    <dgm:cxn modelId="{E045907E-A22B-4BF9-8B5F-AD422E7A2A6B}" type="presOf" srcId="{A7658DE1-ADFF-4300-96D7-592D4D5378A3}" destId="{C568F667-F877-4F04-AF26-744C86B25FDA}" srcOrd="0" destOrd="0" presId="urn:microsoft.com/office/officeart/2005/8/layout/hList1"/>
    <dgm:cxn modelId="{53E849E8-68A8-4F5D-BE55-7EF2FAB83B29}" type="presParOf" srcId="{32E21EED-7EB9-4CE6-82B7-A73D2DACAB46}" destId="{DD1FD2F7-6A01-4CCF-A8AB-772D195FD0B2}" srcOrd="0" destOrd="0" presId="urn:microsoft.com/office/officeart/2005/8/layout/hList1"/>
    <dgm:cxn modelId="{AA969B05-EAA4-4D59-BA12-B024B5A8DF01}" type="presParOf" srcId="{DD1FD2F7-6A01-4CCF-A8AB-772D195FD0B2}" destId="{8268DF92-1BFC-41D6-BBBD-2F9644E21C99}" srcOrd="0" destOrd="0" presId="urn:microsoft.com/office/officeart/2005/8/layout/hList1"/>
    <dgm:cxn modelId="{68DA25E5-2BB9-40F3-AD47-4FBFB97A41B1}" type="presParOf" srcId="{DD1FD2F7-6A01-4CCF-A8AB-772D195FD0B2}" destId="{2C6089FF-C545-416A-B638-714C03D31D10}" srcOrd="1" destOrd="0" presId="urn:microsoft.com/office/officeart/2005/8/layout/hList1"/>
    <dgm:cxn modelId="{87EAE54D-3258-42BF-8CC2-AA05FFA8D33C}" type="presParOf" srcId="{32E21EED-7EB9-4CE6-82B7-A73D2DACAB46}" destId="{17ECCF5A-85E4-424E-B5C5-EE618A7EBB09}" srcOrd="1" destOrd="0" presId="urn:microsoft.com/office/officeart/2005/8/layout/hList1"/>
    <dgm:cxn modelId="{E65A10C5-ABB4-4065-8AD2-6DBE733D645D}" type="presParOf" srcId="{32E21EED-7EB9-4CE6-82B7-A73D2DACAB46}" destId="{A216D89A-7D41-4825-A7D4-0CFFB92F383A}" srcOrd="2" destOrd="0" presId="urn:microsoft.com/office/officeart/2005/8/layout/hList1"/>
    <dgm:cxn modelId="{F175F956-FFB2-4983-9D17-98B9A8FFE0E1}" type="presParOf" srcId="{A216D89A-7D41-4825-A7D4-0CFFB92F383A}" destId="{D1D3D5F0-91C2-4625-8FDB-C7775173FA52}" srcOrd="0" destOrd="0" presId="urn:microsoft.com/office/officeart/2005/8/layout/hList1"/>
    <dgm:cxn modelId="{A7C9770A-556F-49E4-B027-8AE3575B5040}" type="presParOf" srcId="{A216D89A-7D41-4825-A7D4-0CFFB92F383A}" destId="{2B93721A-35CF-4DB8-A67C-D5CA40AC9722}" srcOrd="1" destOrd="0" presId="urn:microsoft.com/office/officeart/2005/8/layout/hList1"/>
    <dgm:cxn modelId="{24CDAF40-EEF6-4F50-98D6-6F308A88E0F9}" type="presParOf" srcId="{32E21EED-7EB9-4CE6-82B7-A73D2DACAB46}" destId="{C6A4F767-C5F4-4469-9479-513A53EAA433}" srcOrd="3" destOrd="0" presId="urn:microsoft.com/office/officeart/2005/8/layout/hList1"/>
    <dgm:cxn modelId="{92A46537-309F-4DA8-9624-1D4365B7960A}" type="presParOf" srcId="{32E21EED-7EB9-4CE6-82B7-A73D2DACAB46}" destId="{C06B139F-40E2-4AD7-A4D8-CCC9DA737E4D}" srcOrd="4" destOrd="0" presId="urn:microsoft.com/office/officeart/2005/8/layout/hList1"/>
    <dgm:cxn modelId="{B7684DBE-462C-4D5F-98CC-84B1E40C4A8D}" type="presParOf" srcId="{C06B139F-40E2-4AD7-A4D8-CCC9DA737E4D}" destId="{B4E6F013-2917-4402-8403-5F9EEE4895D6}" srcOrd="0" destOrd="0" presId="urn:microsoft.com/office/officeart/2005/8/layout/hList1"/>
    <dgm:cxn modelId="{C26B265B-EC62-4D4C-B592-3433D00742B4}" type="presParOf" srcId="{C06B139F-40E2-4AD7-A4D8-CCC9DA737E4D}" destId="{C568F667-F877-4F04-AF26-744C86B25FD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8DF92-1BFC-41D6-BBBD-2F9644E21C99}">
      <dsp:nvSpPr>
        <dsp:cNvPr id="0" name=""/>
        <dsp:cNvSpPr/>
      </dsp:nvSpPr>
      <dsp:spPr>
        <a:xfrm>
          <a:off x="90009" y="601844"/>
          <a:ext cx="3486845" cy="6522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/>
            <a:t>Диалог для определения стратегической задачи</a:t>
          </a:r>
          <a:endParaRPr lang="en-US" sz="1800" kern="1200" dirty="0"/>
        </a:p>
      </dsp:txBody>
      <dsp:txXfrm>
        <a:off x="90009" y="601844"/>
        <a:ext cx="3486845" cy="652255"/>
      </dsp:txXfrm>
    </dsp:sp>
    <dsp:sp modelId="{2C6089FF-C545-416A-B638-714C03D31D10}">
      <dsp:nvSpPr>
        <dsp:cNvPr id="0" name=""/>
        <dsp:cNvSpPr/>
      </dsp:nvSpPr>
      <dsp:spPr>
        <a:xfrm>
          <a:off x="145138" y="1256539"/>
          <a:ext cx="3444362" cy="274348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dirty="0"/>
            <a:t>1. </a:t>
          </a:r>
          <a:r>
            <a:rPr lang="ru-RU" sz="1800" kern="1200" dirty="0"/>
            <a:t>Определение стратегических вопросов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dirty="0"/>
            <a:t>2. </a:t>
          </a:r>
          <a:r>
            <a:rPr lang="ru-RU" sz="1800" kern="1200" dirty="0" err="1"/>
            <a:t>Основные результаты для стейкхолдеров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/>
            <a:t>3. </a:t>
          </a:r>
          <a:r>
            <a:rPr lang="ru-RU" sz="1800" kern="1200"/>
            <a:t>Выявление возможных</a:t>
          </a:r>
          <a:r>
            <a:rPr lang="ru-RU" sz="1800" kern="1200" baseline="0"/>
            <a:t> </a:t>
          </a:r>
          <a:r>
            <a:rPr lang="ru-RU" sz="1800" kern="1200"/>
            <a:t>вариантов развития событий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/>
            <a:t>4. </a:t>
          </a:r>
          <a:r>
            <a:rPr lang="ru-RU" sz="1800" kern="1200"/>
            <a:t>Проработка сценариев</a:t>
          </a:r>
          <a:r>
            <a:rPr lang="nl-NL" sz="1800" kern="1200"/>
            <a:t> </a:t>
          </a:r>
          <a:endParaRPr lang="en-US" sz="1800" kern="1200"/>
        </a:p>
      </dsp:txBody>
      <dsp:txXfrm>
        <a:off x="145138" y="1256539"/>
        <a:ext cx="3444362" cy="2743485"/>
      </dsp:txXfrm>
    </dsp:sp>
    <dsp:sp modelId="{D1D3D5F0-91C2-4625-8FDB-C7775173FA52}">
      <dsp:nvSpPr>
        <dsp:cNvPr id="0" name=""/>
        <dsp:cNvSpPr/>
      </dsp:nvSpPr>
      <dsp:spPr>
        <a:xfrm>
          <a:off x="3920480" y="650737"/>
          <a:ext cx="3080742" cy="652255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Фаза исследований</a:t>
          </a:r>
          <a:endParaRPr lang="en-US" sz="1800" kern="1200"/>
        </a:p>
      </dsp:txBody>
      <dsp:txXfrm>
        <a:off x="3920480" y="650737"/>
        <a:ext cx="3080742" cy="652255"/>
      </dsp:txXfrm>
    </dsp:sp>
    <dsp:sp modelId="{2B93721A-35CF-4DB8-A67C-D5CA40AC9722}">
      <dsp:nvSpPr>
        <dsp:cNvPr id="0" name=""/>
        <dsp:cNvSpPr/>
      </dsp:nvSpPr>
      <dsp:spPr>
        <a:xfrm>
          <a:off x="3920480" y="1302993"/>
          <a:ext cx="3080742" cy="2397606"/>
        </a:xfrm>
        <a:prstGeom prst="rect">
          <a:avLst/>
        </a:prstGeom>
        <a:solidFill>
          <a:schemeClr val="accent2">
            <a:tint val="40000"/>
            <a:alpha val="90000"/>
            <a:hueOff val="-424614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4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dirty="0"/>
            <a:t>5. </a:t>
          </a:r>
          <a:r>
            <a:rPr lang="ru-RU" sz="1800" kern="1200" dirty="0" err="1"/>
            <a:t>Построение</a:t>
          </a:r>
          <a:r>
            <a:rPr lang="ru-RU" sz="1800" kern="1200" baseline="0" dirty="0" err="1"/>
            <a:t> симуляционной </a:t>
          </a:r>
          <a:r>
            <a:rPr lang="ru-RU" sz="1800" kern="1200" dirty="0" err="1"/>
            <a:t>модели</a:t>
          </a:r>
          <a:endParaRPr lang="en-US" sz="1800" kern="1200" dirty="0"/>
        </a:p>
      </dsp:txBody>
      <dsp:txXfrm>
        <a:off x="3920480" y="1302993"/>
        <a:ext cx="3080742" cy="2397606"/>
      </dsp:txXfrm>
    </dsp:sp>
    <dsp:sp modelId="{B4E6F013-2917-4402-8403-5F9EEE4895D6}">
      <dsp:nvSpPr>
        <dsp:cNvPr id="0" name=""/>
        <dsp:cNvSpPr/>
      </dsp:nvSpPr>
      <dsp:spPr>
        <a:xfrm>
          <a:off x="7432526" y="650737"/>
          <a:ext cx="3080742" cy="652255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Анализ</a:t>
          </a:r>
          <a:r>
            <a:rPr lang="ru-RU" sz="1800" kern="1200" baseline="0"/>
            <a:t> результатов</a:t>
          </a:r>
          <a:endParaRPr lang="en-US" sz="1800" kern="1200"/>
        </a:p>
      </dsp:txBody>
      <dsp:txXfrm>
        <a:off x="7432526" y="650737"/>
        <a:ext cx="3080742" cy="652255"/>
      </dsp:txXfrm>
    </dsp:sp>
    <dsp:sp modelId="{C568F667-F877-4F04-AF26-744C86B25FDA}">
      <dsp:nvSpPr>
        <dsp:cNvPr id="0" name=""/>
        <dsp:cNvSpPr/>
      </dsp:nvSpPr>
      <dsp:spPr>
        <a:xfrm>
          <a:off x="7432526" y="1302993"/>
          <a:ext cx="3080742" cy="2397606"/>
        </a:xfrm>
        <a:prstGeom prst="rect">
          <a:avLst/>
        </a:prstGeom>
        <a:solidFill>
          <a:schemeClr val="accent2">
            <a:tint val="40000"/>
            <a:alpha val="90000"/>
            <a:hueOff val="-849227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7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/>
            <a:t>6. </a:t>
          </a:r>
          <a:r>
            <a:rPr lang="ru-RU" sz="1800" kern="1200"/>
            <a:t>Анализ вариантов и оценка приоритетов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/>
            <a:t>7. </a:t>
          </a:r>
          <a:r>
            <a:rPr lang="ru-RU" sz="1800" kern="1200"/>
            <a:t>Анализ вариантов, оценка</a:t>
          </a:r>
          <a:r>
            <a:rPr lang="ru-RU" sz="1800" kern="1200" baseline="0"/>
            <a:t> </a:t>
          </a:r>
          <a:r>
            <a:rPr lang="ru-RU" sz="1800" kern="1200"/>
            <a:t>готовности</a:t>
          </a:r>
          <a:r>
            <a:rPr lang="ru-RU" sz="1800" kern="1200" baseline="0"/>
            <a:t> к риску</a:t>
          </a:r>
          <a:endParaRPr lang="en-US" sz="1800" kern="1200"/>
        </a:p>
      </dsp:txBody>
      <dsp:txXfrm>
        <a:off x="7432526" y="1302993"/>
        <a:ext cx="3080742" cy="2397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2E8E12B-8699-4DF5-91C0-0F9529A68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AE10BD0A-B12B-42B8-AC6B-34BD511DB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0FB9CA8B-8F6A-4486-BDBB-6E5FECEE6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904C-1CF6-4D53-B0F7-E3196DC69CA5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B5198DDB-62F1-445B-8609-D8C4E80D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3F9459EC-40C4-472C-BE6D-B114772E9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BD8B-6A99-4E59-8E0A-65AA4F860C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27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22E3B65-891D-4F3D-97F8-DA33D3FF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9F062421-E62E-4853-BE9A-752899E3B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8C116774-9478-4A6D-8425-E17DB0428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904C-1CF6-4D53-B0F7-E3196DC69CA5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B8B3222F-3E11-400C-A26E-7A58DE5B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F2B8C66B-441A-4A03-B51D-77AF772F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BD8B-6A99-4E59-8E0A-65AA4F860C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91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89307E3A-47AD-4DFE-AFC4-A1DF9C8BCA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2FB770AB-F726-4FA6-8858-A27F999AD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9DCF55CE-090A-4762-A775-00471637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904C-1CF6-4D53-B0F7-E3196DC69CA5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6FD8D91-2AD8-4CC8-B61A-C23378F3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11F5113-4924-46CE-A38C-7AF875E2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BD8B-6A99-4E59-8E0A-65AA4F860C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66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DB009AD-3EFD-4176-8225-F9FBB992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38F43CD3-1CA9-40EE-857D-872E29F68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0395E8F8-0838-4D17-8056-99F6D4F0A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904C-1CF6-4D53-B0F7-E3196DC69CA5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FFB40241-2EFE-40B6-AA65-07B98B50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AB8EE27D-3703-4B05-BA73-4F4E810F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BD8B-6A99-4E59-8E0A-65AA4F860C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30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DA700EA-C92B-4E09-942A-7153BD8E0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3DC87B4D-AE3B-44D7-A2C2-A5811FE94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64EEC7D3-4421-4A3D-BE36-AF0D4572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904C-1CF6-4D53-B0F7-E3196DC69CA5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CF3A687C-4286-4032-B684-C07CC85C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03ECED9B-28E0-43DF-9846-F99C6AC1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BD8B-6A99-4E59-8E0A-65AA4F860C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67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204B85D-339B-400B-B862-AC49193E6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5CF48957-2574-4BBB-95B2-7879D3ADD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35F7B94C-9D56-47C8-8C01-B2E410B7B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6F6F04DC-6DBA-4DCB-A5AB-57B02515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904C-1CF6-4D53-B0F7-E3196DC69CA5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0D27BD31-645A-4775-904A-95E9E585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EE1E6609-7E14-4208-81A4-57A417AF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BD8B-6A99-4E59-8E0A-65AA4F860C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50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FB973D8-D1C7-4F00-B41C-795E9228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B3E5AE96-91E5-433A-B709-47F7F2567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01C4F0CA-D1B6-4D69-8E1B-E00E68D22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B5AA9771-4647-4FE8-86CF-4812011FD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356E9BA7-F2B9-4E53-B598-D2D194AFD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93208428-8ECE-4663-9BF2-EF7D1B9F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904C-1CF6-4D53-B0F7-E3196DC69CA5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8724462D-87BE-48FE-86C0-7B1C08ED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71685C9C-1D5F-43CE-A88E-8E943B8D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BD8B-6A99-4E59-8E0A-65AA4F860C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35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FAB3196-00A7-4B67-BA10-2E0B9E04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AB4ACE2E-752B-467B-A2CB-90E54596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904C-1CF6-4D53-B0F7-E3196DC69CA5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7F0618FE-B781-4AC9-89BA-4849FCABF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5B40F98D-A6DA-402C-87E8-2A9E4846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BD8B-6A99-4E59-8E0A-65AA4F860C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92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536C179A-142E-4B6D-9C84-93B49A9D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904C-1CF6-4D53-B0F7-E3196DC69CA5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69812364-71EF-40F8-98AE-B1997BB0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57D6A372-17C9-47E4-B83B-55541741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BD8B-6A99-4E59-8E0A-65AA4F860C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134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48BCCDB-D979-4C41-B4BD-F8B93985F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DE3C87CF-F2A8-40C9-A45D-BA7FBBC8E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F4B74B0C-EC29-4612-AA7D-9792B28CA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B06F8B93-6367-41D7-97E9-C1AA5A95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904C-1CF6-4D53-B0F7-E3196DC69CA5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A25B062A-116D-4B49-AEB2-71FD360E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93A4A38F-665C-48E9-9714-F2E79D633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BD8B-6A99-4E59-8E0A-65AA4F860C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84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1FB77AA-6A5D-48A5-9096-D1CA36A2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6EDFEA5A-0BCC-49EF-83FB-5DFAB4BDB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C512CB63-0123-49CF-A9AB-8832B590F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4D901AB4-2070-4C46-876C-FE91EEF0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904C-1CF6-4D53-B0F7-E3196DC69CA5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0D09BC9B-C5B6-4C5A-ABC3-5C08448B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B2DE15DB-775C-4DDC-A90C-E7318277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BD8B-6A99-4E59-8E0A-65AA4F860C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95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EF7D456A-7DEF-4CE8-AC82-86AB82C7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5A8947E6-8649-4E3A-B9CA-B4B71E700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214EC1E4-088D-4004-81BC-792C49120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F904C-1CF6-4D53-B0F7-E3196DC69CA5}" type="datetimeFigureOut">
              <a:rPr lang="nl-NL" smtClean="0"/>
              <a:t>28-06-18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26207CA-D7C1-4B2C-B9E3-D29B1707F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A18A41E8-324F-461B-B08A-279E4E38F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BD8B-6A99-4E59-8E0A-65AA4F860C2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35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mp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gpushforward.net/wp-content/uploads/2011/09/sroi_practical_guide_context_international_cooperation.pdf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Beschrijving is gegenereerd met zeer hoge betrouwbaarheid">
            <a:extLst>
              <a:ext uri="{FF2B5EF4-FFF2-40B4-BE49-F238E27FC236}">
                <a16:creationId xmlns="" xmlns:a16="http://schemas.microsoft.com/office/drawing/2014/main" id="{07041720-CB6F-4157-97AF-E8EA5C07F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1" y="432619"/>
            <a:ext cx="10936771" cy="458183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="" xmlns:a16="http://schemas.microsoft.com/office/drawing/2014/main" id="{B3936C7F-31B8-43B5-BC6D-ABF1B15F13E5}"/>
              </a:ext>
            </a:extLst>
          </p:cNvPr>
          <p:cNvSpPr txBox="1"/>
          <p:nvPr/>
        </p:nvSpPr>
        <p:spPr>
          <a:xfrm>
            <a:off x="919270" y="2015613"/>
            <a:ext cx="49090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Проф</a:t>
            </a:r>
            <a:r>
              <a:rPr lang="nl-NL" sz="3200" dirty="0"/>
              <a:t>. </a:t>
            </a:r>
            <a:r>
              <a:rPr lang="ru-RU" sz="3200" dirty="0"/>
              <a:t>д-р</a:t>
            </a:r>
            <a:r>
              <a:rPr lang="nl-NL" sz="3200" dirty="0"/>
              <a:t>. </a:t>
            </a:r>
            <a:r>
              <a:rPr lang="ru-RU" sz="3200" dirty="0"/>
              <a:t>Герд Юнне</a:t>
            </a:r>
          </a:p>
          <a:p>
            <a:pPr algn="ctr"/>
            <a:r>
              <a:rPr lang="ru-RU" sz="3200" dirty="0"/>
              <a:t>2-й Форум социального бизнеса Беларуси, 28 июня 2018 г.</a:t>
            </a:r>
            <a:endParaRPr lang="nl-NL" sz="3200" dirty="0"/>
          </a:p>
        </p:txBody>
      </p:sp>
      <p:pic>
        <p:nvPicPr>
          <p:cNvPr id="5122" name="Picture 2" descr="Afbeeldingsresultaat voor Context International cooperation">
            <a:extLst>
              <a:ext uri="{FF2B5EF4-FFF2-40B4-BE49-F238E27FC236}">
                <a16:creationId xmlns="" xmlns:a16="http://schemas.microsoft.com/office/drawing/2014/main" id="{1A3CF4C6-9DB4-40D5-8AAC-70EC608FE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" y="518959"/>
            <a:ext cx="2759877" cy="8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2257" y="4759890"/>
            <a:ext cx="4521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>
                <a:solidFill>
                  <a:schemeClr val="accent2"/>
                </a:solidFill>
              </a:rPr>
              <a:t>Социальная прибыль от инвестиций</a:t>
            </a:r>
          </a:p>
        </p:txBody>
      </p:sp>
    </p:spTree>
    <p:extLst>
      <p:ext uri="{BB962C8B-B14F-4D97-AF65-F5344CB8AC3E}">
        <p14:creationId xmlns:p14="http://schemas.microsoft.com/office/powerpoint/2010/main" val="249915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4682257D-1BF6-49D8-A137-7AF1CC1E0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</a:t>
            </a:r>
            <a:r>
              <a:rPr lang="ru-RU" dirty="0" err="1"/>
              <a:t>Проработка сценариев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="" xmlns:a16="http://schemas.microsoft.com/office/drawing/2014/main" id="{66D54E82-FA4F-481D-BD79-BD37F660E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310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“</a:t>
            </a:r>
            <a:r>
              <a:rPr lang="ru-RU" b="1" dirty="0"/>
              <a:t>Ввод внешних переменных</a:t>
            </a:r>
            <a:r>
              <a:rPr lang="nl-NL" b="1" dirty="0"/>
              <a:t>”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ru-RU" dirty="0" err="1"/>
              <a:t>Будущая процентная ставка</a:t>
            </a:r>
          </a:p>
          <a:p>
            <a:r>
              <a:rPr lang="ru-RU" dirty="0"/>
              <a:t>Скорость глобального потепления</a:t>
            </a:r>
            <a:endParaRPr lang="nl-NL" dirty="0"/>
          </a:p>
          <a:p>
            <a:r>
              <a:rPr lang="ru-RU" dirty="0"/>
              <a:t>Цена на солнечные батареи</a:t>
            </a:r>
          </a:p>
          <a:p>
            <a:r>
              <a:rPr lang="ru-RU" dirty="0"/>
              <a:t>Санкции на экспорт</a:t>
            </a:r>
            <a:endParaRPr lang="nl-NL" dirty="0"/>
          </a:p>
          <a:p>
            <a:r>
              <a:rPr lang="ru-RU" dirty="0" err="1"/>
              <a:t>Государственные инвестиции </a:t>
            </a:r>
          </a:p>
          <a:p>
            <a:r>
              <a:rPr lang="ru-RU" dirty="0"/>
              <a:t>Реакция потребителей</a:t>
            </a:r>
            <a:endParaRPr lang="nl-NL" dirty="0"/>
          </a:p>
          <a:p>
            <a:r>
              <a:rPr lang="ru-RU" dirty="0" err="1"/>
              <a:t>Результаты выборов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218" name="Picture 2" descr="Afbeeldingsresultaat voor scenarios">
            <a:extLst>
              <a:ext uri="{FF2B5EF4-FFF2-40B4-BE49-F238E27FC236}">
                <a16:creationId xmlns="" xmlns:a16="http://schemas.microsoft.com/office/drawing/2014/main" id="{75415EA3-FD9C-4053-B9B7-4B3FE09E1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81" y="0"/>
            <a:ext cx="533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0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fbeeldingsresultaat voor input output mechanism">
            <a:extLst>
              <a:ext uri="{FF2B5EF4-FFF2-40B4-BE49-F238E27FC236}">
                <a16:creationId xmlns="" xmlns:a16="http://schemas.microsoft.com/office/drawing/2014/main" id="{A65E1FB4-D189-4363-867D-F41E0F4E8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D62C6A31-9F27-4126-B820-AA405A703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Autofit/>
          </a:bodyPr>
          <a:lstStyle/>
          <a:p>
            <a:pPr algn="ctr"/>
            <a:r>
              <a:rPr lang="nl-NL" sz="3600"/>
              <a:t>5. </a:t>
            </a:r>
            <a:r>
              <a:rPr lang="ru-RU" sz="3600"/>
              <a:t>Построение симуляционной модели</a:t>
            </a:r>
            <a:endParaRPr lang="nl-NL" sz="36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390CB6CC-F1C9-475A-9B6B-1027F6D66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248" y="3310055"/>
            <a:ext cx="5712446" cy="3440427"/>
          </a:xfrm>
        </p:spPr>
        <p:txBody>
          <a:bodyPr anchor="ctr">
            <a:normAutofit/>
          </a:bodyPr>
          <a:lstStyle/>
          <a:p>
            <a:r>
              <a:rPr lang="nl-NL" dirty="0"/>
              <a:t>  </a:t>
            </a:r>
            <a:r>
              <a:rPr lang="ru-RU" dirty="0" err="1"/>
              <a:t>использование</a:t>
            </a:r>
            <a:endParaRPr lang="nl-NL" dirty="0"/>
          </a:p>
          <a:p>
            <a:pPr lvl="1"/>
            <a:r>
              <a:rPr lang="ru-RU" sz="2800" dirty="0" err="1"/>
              <a:t>Вторичных данных</a:t>
            </a:r>
            <a:endParaRPr lang="nl-NL" sz="2800" dirty="0"/>
          </a:p>
          <a:p>
            <a:pPr lvl="1"/>
            <a:r>
              <a:rPr lang="ru-RU" sz="2800" dirty="0" err="1"/>
              <a:t>Первичных данных</a:t>
            </a:r>
            <a:endParaRPr lang="nl-NL" sz="2800" dirty="0"/>
          </a:p>
          <a:p>
            <a:pPr lvl="1"/>
            <a:r>
              <a:rPr lang="ru-RU" sz="2800" dirty="0" err="1"/>
              <a:t>Исторических данных</a:t>
            </a:r>
            <a:endParaRPr lang="nl-NL" sz="2800" dirty="0"/>
          </a:p>
          <a:p>
            <a:pPr lvl="1"/>
            <a:r>
              <a:rPr lang="ru-RU" sz="2800" dirty="0"/>
              <a:t>Экспертных мнений</a:t>
            </a:r>
            <a:endParaRPr lang="nl-NL" sz="2800" dirty="0"/>
          </a:p>
          <a:p>
            <a:pPr lvl="1"/>
            <a:r>
              <a:rPr lang="ru-RU" sz="2800" dirty="0"/>
              <a:t>Симуляций Монте-Карло</a:t>
            </a:r>
            <a:r>
              <a:rPr lang="nl-NL" sz="28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520686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AB84D7E8-4ECB-42D7-ADBF-01689B0F24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EC2B3892-F7A7-4364-A1B6-97CEE995C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</a:t>
            </a:r>
            <a:r>
              <a:rPr lang="ru-RU" sz="6000"/>
              <a:t>Оценка стратегических приоритетов</a:t>
            </a:r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AD43E310-D184-4033-9974-E9FD60CCC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1258" y="4059244"/>
            <a:ext cx="3498881" cy="26515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Каждой</a:t>
            </a:r>
            <a:r>
              <a:rPr lang="ru-RU" sz="2400" dirty="0"/>
              <a:t> </a:t>
            </a:r>
            <a:r>
              <a:rPr lang="ru-RU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теме присваивается</a:t>
            </a:r>
            <a:r>
              <a:rPr lang="ru-RU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определенный вес, в соответствии </a:t>
            </a:r>
            <a:r>
              <a:rPr lang="ru-RU" sz="2400"/>
              <a:t>с которым каждый вариант получает определенное число баллов</a:t>
            </a:r>
            <a:r>
              <a:rPr lang="ru-RU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504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beeldingsresultaat voor head in lion's mouth">
            <a:extLst>
              <a:ext uri="{FF2B5EF4-FFF2-40B4-BE49-F238E27FC236}">
                <a16:creationId xmlns="" xmlns:a16="http://schemas.microsoft.com/office/drawing/2014/main" id="{2B70EA59-A4D9-4130-8D95-0BDC7526E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4180" b="1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="" xmlns:a16="http://schemas.microsoft.com/office/drawing/2014/main" id="{A076E7B9-E043-40E5-987F-04AE32D0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-495936"/>
            <a:ext cx="3377183" cy="432204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7. </a:t>
            </a:r>
            <a:r>
              <a:rPr lang="ru-RU"/>
              <a:t>Анализ вариантов с точки зрения готовности к риску</a:t>
            </a:r>
            <a:endParaRPr lang="en-US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EDC5C93D-2A4B-4D24-8198-CF548C795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07" y="3826111"/>
            <a:ext cx="4002990" cy="303188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2200"/>
              <a:t>Пессимистичному, оптимистичому и нейтральному вариантам развития событий присваивается определенный вес, в соответствии с которым каждый вариант получает </a:t>
            </a:r>
            <a:r>
              <a:rPr lang="ru-RU" sz="2000"/>
              <a:t>определенное </a:t>
            </a:r>
            <a:r>
              <a:rPr lang="ru-RU" sz="2200"/>
              <a:t>число баллов.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52024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C51B2B6-BBF0-4516-A8E4-049CCD9DF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2825" cy="1325563"/>
          </a:xfrm>
        </p:spPr>
        <p:txBody>
          <a:bodyPr/>
          <a:lstStyle/>
          <a:p>
            <a:r>
              <a:rPr lang="ru-RU" dirty="0" err="1"/>
              <a:t>Пример</a:t>
            </a:r>
            <a:r>
              <a:rPr lang="nl-NL" dirty="0"/>
              <a:t>: </a:t>
            </a:r>
            <a:r>
              <a:rPr lang="ru-RU" dirty="0" err="1"/>
              <a:t>Сеть действий в интересах беженцев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159FD966-246A-4168-BFE4-69A699A76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7171"/>
            <a:ext cx="10515600" cy="4351338"/>
          </a:xfrm>
        </p:spPr>
        <p:txBody>
          <a:bodyPr/>
          <a:lstStyle/>
          <a:p>
            <a:r>
              <a:rPr lang="ru-RU" dirty="0"/>
              <a:t>Этот инструмент применялся для распределения по муниципалитетам Нидерландов беженцев, прибывших в Европу. Всем стейкхолдерам была предоставлена возможность высказать свою позицию в обсуждениях, затем эти мнения перевели на язык цифр. Эти факты и цифры учитывались при принятии политики в ряде муниципалитетов</a:t>
            </a:r>
            <a:r>
              <a:rPr lang="en-US" dirty="0"/>
              <a:t>.</a:t>
            </a:r>
            <a:endParaRPr lang="nl-NL" dirty="0"/>
          </a:p>
        </p:txBody>
      </p:sp>
      <p:pic>
        <p:nvPicPr>
          <p:cNvPr id="13314" name="Picture 2" descr="Afbeeldingsresultaat voor Refugee boats">
            <a:extLst>
              <a:ext uri="{FF2B5EF4-FFF2-40B4-BE49-F238E27FC236}">
                <a16:creationId xmlns="" xmlns:a16="http://schemas.microsoft.com/office/drawing/2014/main" id="{ABCDB496-278F-4A7F-930E-6F69CDC1E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19"/>
          <a:stretch/>
        </p:blipFill>
        <p:spPr bwMode="auto">
          <a:xfrm>
            <a:off x="180975" y="4041058"/>
            <a:ext cx="11830050" cy="256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616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fbeeldingsresultaat voor Healthcare employment">
            <a:extLst>
              <a:ext uri="{FF2B5EF4-FFF2-40B4-BE49-F238E27FC236}">
                <a16:creationId xmlns="" xmlns:a16="http://schemas.microsoft.com/office/drawing/2014/main" id="{0F25B225-692E-44CB-8E40-C09758AE9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r="13650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578B011E-981D-4271-8276-850DD79B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ru-RU" sz="3700" err="1"/>
              <a:t>Пример</a:t>
            </a:r>
            <a:r>
              <a:rPr lang="nl-NL" sz="3700"/>
              <a:t>: </a:t>
            </a:r>
            <a:r>
              <a:rPr lang="ru-RU" sz="3700"/>
              <a:t>Как уменьшить текучку кадров</a:t>
            </a:r>
            <a:endParaRPr lang="nl-NL" sz="37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2961168-5C09-439D-A3FC-DC432F8A3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63" y="2305870"/>
            <a:ext cx="3959434" cy="391795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В фонде</a:t>
            </a:r>
            <a:r>
              <a:rPr lang="en-US" sz="2400" dirty="0"/>
              <a:t> IZZ </a:t>
            </a:r>
            <a:r>
              <a:rPr lang="ru-RU" sz="2400" dirty="0"/>
              <a:t>процесс стратегического принятия решений применяется для оказания поддержки целому ряду учреждений системы здравоохранения: с его помощью определяют, какие шаги позволят создать более приятную атмосферу на рабочем месте, повысить его эффективность и привлекательность</a:t>
            </a:r>
            <a:r>
              <a:rPr lang="en-US" sz="2400" dirty="0"/>
              <a:t>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895222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fbeeldingsresultaat voor Process as important as results">
            <a:extLst>
              <a:ext uri="{FF2B5EF4-FFF2-40B4-BE49-F238E27FC236}">
                <a16:creationId xmlns="" xmlns:a16="http://schemas.microsoft.com/office/drawing/2014/main" id="{A3EE9556-18FB-4B4D-BD2C-259622186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" b="622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="" xmlns:a16="http://schemas.microsoft.com/office/drawing/2014/main" id="{2A7344B1-1DFE-4042-906E-7BF9F5FDDC06}"/>
              </a:ext>
            </a:extLst>
          </p:cNvPr>
          <p:cNvSpPr txBox="1"/>
          <p:nvPr/>
        </p:nvSpPr>
        <p:spPr>
          <a:xfrm>
            <a:off x="8455742" y="-4817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4EB05BCB-74BC-4ECE-933F-7CE6CA2DFE6E}"/>
              </a:ext>
            </a:extLst>
          </p:cNvPr>
          <p:cNvSpPr txBox="1"/>
          <p:nvPr/>
        </p:nvSpPr>
        <p:spPr>
          <a:xfrm>
            <a:off x="1193369" y="219752"/>
            <a:ext cx="10151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/>
              <a:t>Процесс важен не меньше, чем результат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43014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C1511476-50B0-43D3-A40B-598F3E508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" r="9235"/>
          <a:stretch/>
        </p:blipFill>
        <p:spPr>
          <a:xfrm>
            <a:off x="-7932" y="10"/>
            <a:ext cx="4635571" cy="6857990"/>
          </a:xfrm>
          <a:prstGeom prst="rect">
            <a:avLst/>
          </a:prstGeom>
          <a:effectLst/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DFE5B969-B688-4EE8-8EBE-23EFAB3A2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819" y="96531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ru-RU" dirty="0" err="1"/>
              <a:t>Оценка социального воздействия: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CDBA3FB-A138-43C6-989C-DB241281D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821" y="5603020"/>
            <a:ext cx="6586489" cy="1402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hlinkClick r:id="rId3"/>
              </a:rPr>
              <a:t>http://bigpushforward.net/wp-content/uploads/2011/09/sroi_practical_guide_context_international_cooperation.pdf</a:t>
            </a:r>
            <a:r>
              <a:rPr lang="en-US" u="sng" dirty="0"/>
              <a:t> </a:t>
            </a:r>
            <a:endParaRPr lang="nl-NL" dirty="0"/>
          </a:p>
        </p:txBody>
      </p:sp>
      <p:pic>
        <p:nvPicPr>
          <p:cNvPr id="3074" name="Picture 2" descr="Afbeeldingsresultaat voor Social impact">
            <a:extLst>
              <a:ext uri="{FF2B5EF4-FFF2-40B4-BE49-F238E27FC236}">
                <a16:creationId xmlns="" xmlns:a16="http://schemas.microsoft.com/office/drawing/2014/main" id="{A5C577D1-A3ED-48B5-8E5A-5A1233E85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13" y="17145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89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DA4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CDBA3FB-A138-43C6-989C-DB241281D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523" y="2438400"/>
            <a:ext cx="10494397" cy="3785419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2000" dirty="0"/>
              <a:t>Обзор </a:t>
            </a:r>
            <a:r>
              <a:rPr lang="en-US" sz="2000" dirty="0"/>
              <a:t>(</a:t>
            </a:r>
            <a:r>
              <a:rPr lang="ru-RU" sz="2000" dirty="0"/>
              <a:t>почему, когда, что, где</a:t>
            </a:r>
            <a:r>
              <a:rPr lang="en-US" sz="2000" dirty="0"/>
              <a:t>)</a:t>
            </a:r>
          </a:p>
          <a:p>
            <a:pPr marL="457200" indent="-457200">
              <a:buAutoNum type="arabicPeriod"/>
            </a:pPr>
            <a:r>
              <a:rPr lang="ru-RU" sz="2000" dirty="0"/>
              <a:t>Определение стейкхолдеров (заинтересованных лиц)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3.     </a:t>
            </a:r>
            <a:r>
              <a:rPr lang="ru-RU" sz="2000" dirty="0"/>
              <a:t>Теория изменений </a:t>
            </a:r>
            <a:r>
              <a:rPr lang="en-US" sz="2000" dirty="0"/>
              <a:t>(</a:t>
            </a:r>
            <a:r>
              <a:rPr lang="ru-RU" sz="2000" dirty="0"/>
              <a:t>предполагаемые причинно-следственные связи, сравнение с аналогичными ситуациями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4.     </a:t>
            </a:r>
            <a:r>
              <a:rPr lang="ru-RU" sz="2000" dirty="0"/>
              <a:t>Определение ресурсов (издержки)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5.     </a:t>
            </a:r>
            <a:r>
              <a:rPr lang="ru-RU" sz="2000" dirty="0"/>
              <a:t>Определение результатов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6.     </a:t>
            </a:r>
            <a:r>
              <a:rPr lang="ru-RU" sz="2000" dirty="0"/>
              <a:t>Сопоставление с ценностями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7.     </a:t>
            </a:r>
            <a:r>
              <a:rPr lang="ru-RU" sz="2000" dirty="0"/>
              <a:t>Подсчет соотношения прибыли по социальным инвестициям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8.     </a:t>
            </a:r>
            <a:r>
              <a:rPr lang="ru-RU" sz="2000" dirty="0"/>
              <a:t>Проверка результатов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9.     </a:t>
            </a:r>
            <a:r>
              <a:rPr lang="ru-RU" sz="2000" dirty="0"/>
              <a:t>Отчеты по сценариям</a:t>
            </a:r>
            <a:endParaRPr lang="en-US" sz="2000" dirty="0"/>
          </a:p>
          <a:p>
            <a:endParaRPr lang="nl-NL" sz="2000" dirty="0"/>
          </a:p>
        </p:txBody>
      </p:sp>
      <p:pic>
        <p:nvPicPr>
          <p:cNvPr id="2050" name="Picture 2" descr="Afbeeldingsresultaat voor nine steps">
            <a:extLst>
              <a:ext uri="{FF2B5EF4-FFF2-40B4-BE49-F238E27FC236}">
                <a16:creationId xmlns="" xmlns:a16="http://schemas.microsoft.com/office/drawing/2014/main" id="{5EC29940-5920-461C-9D11-F6D711F2E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34" y="112983"/>
            <a:ext cx="6161514" cy="208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6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Down Arrow 7">
            <a:extLst>
              <a:ext uri="{FF2B5EF4-FFF2-40B4-BE49-F238E27FC236}">
                <a16:creationId xmlns=""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2" descr="Afbeeldingsresultaat voor Annemieke Roobeek Responsible business">
            <a:extLst>
              <a:ext uri="{FF2B5EF4-FFF2-40B4-BE49-F238E27FC236}">
                <a16:creationId xmlns="" xmlns:a16="http://schemas.microsoft.com/office/drawing/2014/main" id="{479D7D37-35C8-459F-B109-F32B9F4EC0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50"/>
          <a:stretch/>
        </p:blipFill>
        <p:spPr bwMode="auto">
          <a:xfrm>
            <a:off x="6285594" y="643466"/>
            <a:ext cx="3764143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7F60550D-7A78-43B3-A0D7-A3B857CD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600" dirty="0">
                <a:solidFill>
                  <a:srgbClr val="FFFFFF"/>
                </a:solidFill>
              </a:rPr>
              <a:t>Предварительная оценка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697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ebouw, persoon, foto, man&#10;&#10;Beschrijving is gegenereerd met zeer hoge betrouwbaarheid">
            <a:extLst>
              <a:ext uri="{FF2B5EF4-FFF2-40B4-BE49-F238E27FC236}">
                <a16:creationId xmlns="" xmlns:a16="http://schemas.microsoft.com/office/drawing/2014/main" id="{FB8AAFFD-10A5-4AE1-A4DD-A22F0252E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11" y="917992"/>
            <a:ext cx="7811177" cy="5022015"/>
          </a:xfrm>
          <a:prstGeom prst="rect">
            <a:avLst/>
          </a:prstGeom>
        </p:spPr>
      </p:pic>
      <p:pic>
        <p:nvPicPr>
          <p:cNvPr id="7" name="Afbeelding 6" descr="Afbeelding met gebouw, persoon, buiten&#10;&#10;Beschrijving is gegenereerd met zeer hoge betrouwbaarheid">
            <a:extLst>
              <a:ext uri="{FF2B5EF4-FFF2-40B4-BE49-F238E27FC236}">
                <a16:creationId xmlns="" xmlns:a16="http://schemas.microsoft.com/office/drawing/2014/main" id="{C3064BB1-7E62-4395-89DF-5FD99A2A1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6" y="1801989"/>
            <a:ext cx="10470787" cy="325402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="" xmlns:a16="http://schemas.microsoft.com/office/drawing/2014/main" id="{3B54AE1D-CD30-4167-82FD-1997B8FAC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06" y="675317"/>
            <a:ext cx="4895850" cy="93345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="" xmlns:a16="http://schemas.microsoft.com/office/drawing/2014/main" id="{AF30335D-FFB4-4BD2-B4F7-421F891809C3}"/>
              </a:ext>
            </a:extLst>
          </p:cNvPr>
          <p:cNvSpPr txBox="1"/>
          <p:nvPr/>
        </p:nvSpPr>
        <p:spPr>
          <a:xfrm>
            <a:off x="426154" y="4982353"/>
            <a:ext cx="352851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600" dirty="0"/>
              <a:t>22 </a:t>
            </a:r>
            <a:r>
              <a:rPr lang="ru-RU" sz="3600" dirty="0" err="1"/>
              <a:t>июня </a:t>
            </a:r>
            <a:r>
              <a:rPr lang="nl-NL" sz="3600" dirty="0"/>
              <a:t>2018</a:t>
            </a:r>
            <a:r>
              <a:rPr lang="ru-RU" sz="3600" dirty="0"/>
              <a:t> г.</a:t>
            </a:r>
            <a:endParaRPr lang="nl-NL" sz="3600" dirty="0"/>
          </a:p>
          <a:p>
            <a:endParaRPr lang="nl-NL" sz="3600" dirty="0"/>
          </a:p>
        </p:txBody>
      </p:sp>
      <p:sp>
        <p:nvSpPr>
          <p:cNvPr id="8" name="Tekstvak 7">
            <a:extLst>
              <a:ext uri="{FF2B5EF4-FFF2-40B4-BE49-F238E27FC236}">
                <a16:creationId xmlns="" xmlns:a16="http://schemas.microsoft.com/office/drawing/2014/main" id="{8EF7C8D5-7DBD-49F7-AB6C-08F54B4302B5}"/>
              </a:ext>
            </a:extLst>
          </p:cNvPr>
          <p:cNvSpPr txBox="1"/>
          <p:nvPr/>
        </p:nvSpPr>
        <p:spPr>
          <a:xfrm>
            <a:off x="3737114" y="4505299"/>
            <a:ext cx="8454886" cy="33547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/>
              <a:t>Система стратегического принятия решений, при котором </a:t>
            </a:r>
            <a:r>
              <a:rPr lang="ru-RU" sz="3600" dirty="0"/>
              <a:t>со</a:t>
            </a:r>
            <a:r>
              <a:rPr lang="ru-RU" sz="3600" dirty="0"/>
              <a:t>блюдается баланс трех факторов: люди, планета, прибыль </a:t>
            </a:r>
            <a:r>
              <a:rPr lang="nl-NL" sz="3600" dirty="0"/>
              <a:t>(PPP)</a:t>
            </a:r>
          </a:p>
          <a:p>
            <a:endParaRPr lang="nl-NL" sz="3600" dirty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012487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F2A349A-A361-408F-808C-DDB8E75A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Подготовка к действиям: </a:t>
            </a:r>
            <a:r>
              <a:rPr lang="nl-NL" dirty="0"/>
              <a:t>3 </a:t>
            </a:r>
            <a:r>
              <a:rPr lang="ru-RU" dirty="0" err="1"/>
              <a:t>фазы</a:t>
            </a:r>
            <a:r>
              <a:rPr lang="nl-NL" dirty="0"/>
              <a:t>, 7 </a:t>
            </a:r>
            <a:r>
              <a:rPr lang="ru-RU" dirty="0"/>
              <a:t>шагов</a:t>
            </a:r>
            <a:endParaRPr lang="nl-NL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="" xmlns:a16="http://schemas.microsoft.com/office/drawing/2014/main" id="{F6631393-DDD5-4454-96AC-64643973C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2069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489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1ED49C0-C230-48B1-8F37-185E07CB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</a:t>
            </a:r>
            <a:r>
              <a:rPr lang="ru-RU" dirty="0" err="1"/>
              <a:t>Определение стратегических вопросов</a:t>
            </a:r>
            <a:endParaRPr lang="nl-NL" dirty="0"/>
          </a:p>
        </p:txBody>
      </p:sp>
      <p:pic>
        <p:nvPicPr>
          <p:cNvPr id="6148" name="Picture 4" descr="decision.jpg">
            <a:extLst>
              <a:ext uri="{FF2B5EF4-FFF2-40B4-BE49-F238E27FC236}">
                <a16:creationId xmlns="" xmlns:a16="http://schemas.microsoft.com/office/drawing/2014/main" id="{EF91D224-539B-4D3D-A300-100BABBD8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990066"/>
            <a:ext cx="36957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896D946F-E391-4F71-B0E6-E61B55CDD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32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nl-NL" dirty="0"/>
              <a:t> </a:t>
            </a:r>
            <a:r>
              <a:rPr lang="ru-RU" dirty="0" err="1"/>
              <a:t>В отношении чего принимается решение</a:t>
            </a:r>
            <a:r>
              <a:rPr lang="nl-NL" dirty="0"/>
              <a:t>?</a:t>
            </a:r>
          </a:p>
          <a:p>
            <a:pPr marL="457200" lvl="1" indent="0">
              <a:buNone/>
            </a:pPr>
            <a:r>
              <a:rPr lang="nl-NL" dirty="0"/>
              <a:t>(</a:t>
            </a:r>
            <a:r>
              <a:rPr lang="ru-RU" dirty="0"/>
              <a:t>например: Как</a:t>
            </a:r>
            <a:r>
              <a:rPr lang="en-GB" dirty="0"/>
              <a:t> </a:t>
            </a:r>
            <a:r>
              <a:rPr lang="ru-RU" dirty="0"/>
              <a:t>обеспечивать проф.адаптируемость</a:t>
            </a:r>
            <a:r>
              <a:rPr lang="nl-NL" dirty="0"/>
              <a:t>? </a:t>
            </a:r>
            <a:r>
              <a:rPr lang="ru-RU" dirty="0"/>
              <a:t>Какой вид энергии использовать</a:t>
            </a:r>
            <a:r>
              <a:rPr lang="nl-NL" dirty="0"/>
              <a:t>?)</a:t>
            </a:r>
          </a:p>
          <a:p>
            <a:r>
              <a:rPr lang="ru-RU" dirty="0" err="1"/>
              <a:t>Кто принимает решение</a:t>
            </a:r>
            <a:r>
              <a:rPr lang="nl-NL" dirty="0"/>
              <a:t>? </a:t>
            </a:r>
          </a:p>
          <a:p>
            <a:r>
              <a:rPr lang="ru-RU" dirty="0" err="1"/>
              <a:t>Кто относится к группе стейкхолдеров</a:t>
            </a:r>
            <a:r>
              <a:rPr lang="nl-NL" dirty="0"/>
              <a:t>?</a:t>
            </a:r>
          </a:p>
          <a:p>
            <a:pPr marL="457200" lvl="1" indent="0">
              <a:buNone/>
            </a:pPr>
            <a:r>
              <a:rPr lang="nl-NL" dirty="0"/>
              <a:t>(</a:t>
            </a:r>
            <a:r>
              <a:rPr lang="ru-RU" dirty="0" err="1"/>
              <a:t>клиенты, пациенты, соседи, сотрудники, 			          акционеры,</a:t>
            </a:r>
            <a:r>
              <a:rPr lang="nl-NL" dirty="0"/>
              <a:t> </a:t>
            </a:r>
            <a:r>
              <a:rPr lang="ru-RU" dirty="0"/>
              <a:t>неформальные лидеры</a:t>
            </a:r>
            <a:r>
              <a:rPr lang="nl-NL" dirty="0"/>
              <a:t>, </a:t>
            </a:r>
            <a:r>
              <a:rPr lang="ru-RU" dirty="0"/>
              <a:t>законодатели</a:t>
            </a:r>
            <a:r>
              <a:rPr lang="nl-NL" dirty="0"/>
              <a:t>, </a:t>
            </a:r>
            <a:r>
              <a:rPr lang="ru-RU" dirty="0"/>
              <a:t>	 </a:t>
            </a:r>
            <a:r>
              <a:rPr lang="ru-RU" dirty="0" err="1"/>
              <a:t>налогоплательщики</a:t>
            </a:r>
            <a:r>
              <a:rPr lang="nl-NL" dirty="0"/>
              <a:t>….)</a:t>
            </a:r>
          </a:p>
          <a:p>
            <a:r>
              <a:rPr lang="ru-RU" dirty="0" err="1"/>
              <a:t>Какое воздействие это может оказать и на кого</a:t>
            </a:r>
            <a:r>
              <a:rPr lang="nl-NL" dirty="0"/>
              <a:t>? </a:t>
            </a:r>
          </a:p>
          <a:p>
            <a:pPr marL="457200" lvl="1" indent="0">
              <a:buNone/>
            </a:pPr>
            <a:r>
              <a:rPr lang="nl-NL" dirty="0"/>
              <a:t>(</a:t>
            </a:r>
            <a:r>
              <a:rPr lang="ru-RU" dirty="0" err="1"/>
              <a:t>доход</a:t>
            </a:r>
            <a:r>
              <a:rPr lang="nl-NL" dirty="0"/>
              <a:t>, </a:t>
            </a:r>
            <a:r>
              <a:rPr lang="ru-RU" dirty="0" err="1"/>
              <a:t>занятость</a:t>
            </a:r>
            <a:r>
              <a:rPr lang="nl-NL" dirty="0"/>
              <a:t>, </a:t>
            </a:r>
            <a:r>
              <a:rPr lang="ru-RU" dirty="0"/>
              <a:t>здоровье</a:t>
            </a:r>
            <a:r>
              <a:rPr lang="nl-NL" dirty="0"/>
              <a:t>, </a:t>
            </a:r>
            <a:r>
              <a:rPr lang="ru-RU" dirty="0" err="1"/>
              <a:t>загрязнение</a:t>
            </a:r>
            <a:r>
              <a:rPr lang="nl-NL" dirty="0"/>
              <a:t>, </a:t>
            </a:r>
            <a:r>
              <a:rPr lang="ru-RU" dirty="0" err="1"/>
              <a:t>образование</a:t>
            </a:r>
            <a:r>
              <a:rPr lang="nl-NL" dirty="0"/>
              <a:t>,                                    </a:t>
            </a:r>
            <a:r>
              <a:rPr lang="ru-RU" dirty="0" err="1"/>
              <a:t>безопасность</a:t>
            </a:r>
            <a:r>
              <a:rPr lang="nl-NL" dirty="0"/>
              <a:t>….)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08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54F4FCE8-028B-4F61-8EB3-77B33CD3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9990" cy="1325563"/>
          </a:xfrm>
        </p:spPr>
        <p:txBody>
          <a:bodyPr/>
          <a:lstStyle/>
          <a:p>
            <a:r>
              <a:rPr lang="nl-NL" dirty="0"/>
              <a:t>2. </a:t>
            </a:r>
            <a:r>
              <a:rPr lang="ru-RU" dirty="0" err="1"/>
              <a:t>Выявление ключевых результатов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0482B4B2-A8A9-4EAC-ABDD-1C9CDCFDB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3346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Пример </a:t>
            </a:r>
            <a:r>
              <a:rPr lang="nl-NL" dirty="0"/>
              <a:t>(</a:t>
            </a:r>
            <a:r>
              <a:rPr lang="ru-RU" dirty="0"/>
              <a:t>перечислите все</a:t>
            </a:r>
            <a:r>
              <a:rPr lang="nl-NL" dirty="0"/>
              <a:t>,</a:t>
            </a:r>
            <a:r>
              <a:rPr lang="ru-RU" dirty="0"/>
              <a:t> а затем проранжируйте</a:t>
            </a:r>
            <a:r>
              <a:rPr lang="nl-NL" dirty="0"/>
              <a:t>)</a:t>
            </a:r>
          </a:p>
          <a:p>
            <a:r>
              <a:rPr lang="ru-RU" dirty="0" err="1"/>
              <a:t>Сточные воды</a:t>
            </a:r>
            <a:endParaRPr lang="nl-NL" dirty="0"/>
          </a:p>
          <a:p>
            <a:r>
              <a:rPr lang="ru-RU" dirty="0" err="1"/>
              <a:t>Снижение риска возникновения 		 рака легких</a:t>
            </a:r>
            <a:endParaRPr lang="nl-NL" dirty="0"/>
          </a:p>
          <a:p>
            <a:r>
              <a:rPr lang="ru-RU" dirty="0" err="1"/>
              <a:t>Срок окупаемости инвестиций</a:t>
            </a:r>
            <a:endParaRPr lang="en-GB" dirty="0" err="1"/>
          </a:p>
          <a:p>
            <a:r>
              <a:rPr lang="ru-RU" dirty="0" err="1"/>
              <a:t>Снижение текучки кадров</a:t>
            </a:r>
            <a:endParaRPr lang="nl-NL" dirty="0"/>
          </a:p>
          <a:p>
            <a:r>
              <a:rPr lang="ru-RU" dirty="0" err="1"/>
              <a:t>Увеличение продаж</a:t>
            </a:r>
            <a:endParaRPr lang="nl-NL" dirty="0"/>
          </a:p>
          <a:p>
            <a:r>
              <a:rPr lang="ru-RU" dirty="0" err="1"/>
              <a:t>Улучшение качества воздуха</a:t>
            </a:r>
            <a:endParaRPr lang="nl-NL" dirty="0"/>
          </a:p>
          <a:p>
            <a:r>
              <a:rPr lang="ru-RU" dirty="0"/>
              <a:t>Лояльность сотрудников</a:t>
            </a:r>
            <a:r>
              <a:rPr lang="nl-NL" dirty="0"/>
              <a:t>…..</a:t>
            </a:r>
          </a:p>
          <a:p>
            <a:endParaRPr lang="nl-NL" dirty="0"/>
          </a:p>
        </p:txBody>
      </p:sp>
      <p:pic>
        <p:nvPicPr>
          <p:cNvPr id="11266" name="Picture 2" descr="Afbeeldingsresultaat voor Output">
            <a:extLst>
              <a:ext uri="{FF2B5EF4-FFF2-40B4-BE49-F238E27FC236}">
                <a16:creationId xmlns="" xmlns:a16="http://schemas.microsoft.com/office/drawing/2014/main" id="{8B28BCB6-A894-4AE6-BFC8-596D3F4A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879372"/>
            <a:ext cx="4238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al 4">
            <a:extLst>
              <a:ext uri="{FF2B5EF4-FFF2-40B4-BE49-F238E27FC236}">
                <a16:creationId xmlns="" xmlns:a16="http://schemas.microsoft.com/office/drawing/2014/main" id="{91A116E5-B9ED-42CF-86E6-81F898B37543}"/>
              </a:ext>
            </a:extLst>
          </p:cNvPr>
          <p:cNvSpPr/>
          <p:nvPr/>
        </p:nvSpPr>
        <p:spPr>
          <a:xfrm>
            <a:off x="8046719" y="2544096"/>
            <a:ext cx="2409245" cy="22584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="" xmlns:a16="http://schemas.microsoft.com/office/drawing/2014/main" id="{6D3FC786-5C04-473F-AC08-A1F1D7AB912A}"/>
              </a:ext>
            </a:extLst>
          </p:cNvPr>
          <p:cNvSpPr txBox="1"/>
          <p:nvPr/>
        </p:nvSpPr>
        <p:spPr>
          <a:xfrm>
            <a:off x="6321287" y="5180735"/>
            <a:ext cx="5032513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i="1" dirty="0" err="1"/>
              <a:t>Ключевые индикаторы производительности </a:t>
            </a:r>
            <a:r>
              <a:rPr lang="nl-NL" sz="2800" i="1" dirty="0"/>
              <a:t>(</a:t>
            </a:r>
            <a:r>
              <a:rPr lang="nl-NL" sz="2800" i="1" dirty="0" err="1"/>
              <a:t>KPIs</a:t>
            </a:r>
            <a:r>
              <a:rPr lang="nl-NL" sz="28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340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Gerelateerde afbeelding">
            <a:extLst>
              <a:ext uri="{FF2B5EF4-FFF2-40B4-BE49-F238E27FC236}">
                <a16:creationId xmlns="" xmlns:a16="http://schemas.microsoft.com/office/drawing/2014/main" id="{D20946E9-85CE-4EFE-9655-2DF07B285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" r="6785" b="3"/>
          <a:stretch/>
        </p:blipFill>
        <p:spPr bwMode="auto">
          <a:xfrm>
            <a:off x="7556409" y="640082"/>
            <a:ext cx="3995928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="" xmlns:a16="http://schemas.microsoft.com/office/drawing/2014/main" id="{4757CCD4-6D46-44AF-9FAF-BA35D4744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 fontScale="90000"/>
          </a:bodyPr>
          <a:lstStyle/>
          <a:p>
            <a:r>
              <a:rPr lang="nl-NL" dirty="0"/>
              <a:t>3.    </a:t>
            </a:r>
            <a:r>
              <a:rPr lang="ru-RU" dirty="0"/>
              <a:t>Определение вариантов возможных решений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1B343F68-A9CA-4E46-B086-71DDB4655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/>
              <a:t>Ввод внутренних переменных </a:t>
            </a:r>
            <a:r>
              <a:rPr lang="nl-NL" sz="2000" dirty="0"/>
              <a:t>(</a:t>
            </a:r>
            <a:r>
              <a:rPr lang="ru-RU" sz="2000"/>
              <a:t>примеры</a:t>
            </a:r>
            <a:r>
              <a:rPr lang="nl-NL" sz="2000" dirty="0"/>
              <a:t>)</a:t>
            </a:r>
          </a:p>
          <a:p>
            <a:r>
              <a:rPr lang="ru-RU" sz="2000" dirty="0"/>
              <a:t>Инвестиции в станки</a:t>
            </a:r>
            <a:endParaRPr lang="nl-NL" sz="2000" dirty="0"/>
          </a:p>
          <a:p>
            <a:r>
              <a:rPr lang="ru-RU" sz="2000" dirty="0"/>
              <a:t>Инвестиции в образование</a:t>
            </a:r>
            <a:endParaRPr lang="nl-NL" sz="2000" dirty="0"/>
          </a:p>
          <a:p>
            <a:r>
              <a:rPr lang="ru-RU" sz="2000" dirty="0"/>
              <a:t>Изменения в графике работы</a:t>
            </a:r>
            <a:endParaRPr lang="nl-NL" sz="2000" dirty="0"/>
          </a:p>
          <a:p>
            <a:r>
              <a:rPr lang="ru-RU" sz="2000"/>
              <a:t>Перевод мощностей в новые помещения</a:t>
            </a:r>
            <a:endParaRPr lang="nl-NL" sz="2000" dirty="0"/>
          </a:p>
          <a:p>
            <a:r>
              <a:rPr lang="ru-RU" sz="2000" dirty="0"/>
              <a:t>Выход на новые рынки</a:t>
            </a:r>
            <a:endParaRPr lang="nl-NL" sz="2000" dirty="0"/>
          </a:p>
          <a:p>
            <a:r>
              <a:rPr lang="ru-RU" sz="2000"/>
              <a:t>Выбор другого поставщика</a:t>
            </a:r>
            <a:endParaRPr lang="nl-NL" sz="2000" dirty="0"/>
          </a:p>
          <a:p>
            <a:r>
              <a:rPr lang="ru-RU" sz="2000"/>
              <a:t>Введение практики переработки продукта</a:t>
            </a:r>
            <a:endParaRPr lang="nl-NL" sz="2000" dirty="0"/>
          </a:p>
          <a:p>
            <a:r>
              <a:rPr lang="ru-RU" sz="2000"/>
              <a:t>Удешевление продукта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478788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493</Words>
  <Application>Microsoft Macintosh PowerPoint</Application>
  <PresentationFormat>Широкоэкранный</PresentationFormat>
  <Paragraphs>83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Arial</vt:lpstr>
      <vt:lpstr>Kantoorthema</vt:lpstr>
      <vt:lpstr>Презентация PowerPoint</vt:lpstr>
      <vt:lpstr>Оценка социального воздействия:</vt:lpstr>
      <vt:lpstr>Презентация PowerPoint</vt:lpstr>
      <vt:lpstr>Предварительная оценка</vt:lpstr>
      <vt:lpstr>Презентация PowerPoint</vt:lpstr>
      <vt:lpstr>Подготовка к действиям: 3 фазы, 7 шагов</vt:lpstr>
      <vt:lpstr>1. Определение стратегических вопросов</vt:lpstr>
      <vt:lpstr>2. Выявление ключевых результатов</vt:lpstr>
      <vt:lpstr>3.    Определение вариантов возможных решений</vt:lpstr>
      <vt:lpstr>4. Проработка сценариев</vt:lpstr>
      <vt:lpstr>5. Построение симуляционной модели</vt:lpstr>
      <vt:lpstr>6. Оценка стратегических приоритетов</vt:lpstr>
      <vt:lpstr>7. Анализ вариантов с точки зрения готовности к риску</vt:lpstr>
      <vt:lpstr>Пример: Сеть действий в интересах беженцев</vt:lpstr>
      <vt:lpstr>Пример: Как уменьшить текучку кадров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Gerd Junne</dc:creator>
  <cp:lastModifiedBy>Пользователь Microsoft Office</cp:lastModifiedBy>
  <cp:revision>43</cp:revision>
  <cp:lastPrinted>2018-06-24T12:19:25Z</cp:lastPrinted>
  <dcterms:created xsi:type="dcterms:W3CDTF">2018-06-24T10:01:02Z</dcterms:created>
  <dcterms:modified xsi:type="dcterms:W3CDTF">2018-06-28T03:51:19Z</dcterms:modified>
</cp:coreProperties>
</file>