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mp" ContentType="image/png"/>
  <Default Extension="jp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0" r:id="rId3"/>
    <p:sldId id="284" r:id="rId4"/>
    <p:sldId id="277" r:id="rId5"/>
    <p:sldId id="279" r:id="rId6"/>
    <p:sldId id="285" r:id="rId7"/>
    <p:sldId id="286" r:id="rId8"/>
    <p:sldId id="288" r:id="rId9"/>
    <p:sldId id="287" r:id="rId10"/>
    <p:sldId id="282" r:id="rId11"/>
    <p:sldId id="278" r:id="rId12"/>
    <p:sldId id="289" r:id="rId13"/>
  </p:sldIdLst>
  <p:sldSz cx="12192000" cy="6858000"/>
  <p:notesSz cx="6889750" cy="1002188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5" autoAdjust="0"/>
    <p:restoredTop sz="95807"/>
  </p:normalViewPr>
  <p:slideViewPr>
    <p:cSldViewPr snapToGrid="0">
      <p:cViewPr>
        <p:scale>
          <a:sx n="75" d="100"/>
          <a:sy n="75" d="100"/>
        </p:scale>
        <p:origin x="1432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D9C13BC-B836-452C-8CFA-6738CC269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2AF6FD45-3E9F-4C52-9897-698BE53F9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1CACE327-AE77-45D9-8AEE-3152CF016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30A8-44CD-46F8-AA56-16F0675D5971}" type="datetimeFigureOut">
              <a:rPr lang="nl-NL" smtClean="0"/>
              <a:t>28-06-18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8D0F06EC-1115-4823-9C53-2BD5B1164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C6AFCC0E-EA07-4D5E-B585-C0F8B5680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3B76-A9D9-4158-AEB0-69EA7472AA7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838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E90F8D9-A375-468B-A847-DD950FE4F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7FBFB356-6BDE-4DB7-87FC-D15E267C6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284049B5-1B85-47B3-9D95-12D569D3D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30A8-44CD-46F8-AA56-16F0675D5971}" type="datetimeFigureOut">
              <a:rPr lang="nl-NL" smtClean="0"/>
              <a:t>28-06-18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C58A3866-4802-41C5-A196-C3F698F1F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3F821421-5FD7-4522-A47E-A23C67CD8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3B76-A9D9-4158-AEB0-69EA7472AA7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578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xmlns="" id="{C4554F79-420C-4E59-9743-BFA7280FBB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74FADD16-9F92-4A13-A823-6056EAF4C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25F6B4F5-7E7F-4F36-87AF-514124AA7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30A8-44CD-46F8-AA56-16F0675D5971}" type="datetimeFigureOut">
              <a:rPr lang="nl-NL" smtClean="0"/>
              <a:t>28-06-18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BD8645D0-818B-4E12-9FE7-66C44AA34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D82E30F5-E60E-4CE5-9AFE-7475CCA0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3B76-A9D9-4158-AEB0-69EA7472AA7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950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03058A0-B5F7-4494-9777-3403AB099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C277B554-2E48-4436-9034-DED19471D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C67B7A83-0A97-48BA-951D-F0770055D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30A8-44CD-46F8-AA56-16F0675D5971}" type="datetimeFigureOut">
              <a:rPr lang="nl-NL" smtClean="0"/>
              <a:t>28-06-18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6C376EBB-CF44-4FFE-AA76-4D97D84A8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FA22FE1C-A2C3-4FAD-9DDA-5E27ACBA8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3B76-A9D9-4158-AEB0-69EA7472AA7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1165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714078C-6585-4190-ACE3-4522FDE4D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3A201EC7-B8BE-4841-A97D-418BA0901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3F5B5846-F37C-46C4-9240-C7D37A566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30A8-44CD-46F8-AA56-16F0675D5971}" type="datetimeFigureOut">
              <a:rPr lang="nl-NL" smtClean="0"/>
              <a:t>28-06-18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C7C937D7-8164-421C-8E72-2BE2D3E4B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A9772213-A45D-442E-8E2E-4E3BADBD4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3B76-A9D9-4158-AEB0-69EA7472AA7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5072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48CEF3D-ACDA-4F36-B3A4-C6156E06A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C6D8A979-79A8-44BB-9F64-462A811D23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D3803925-837E-4F30-BC83-68C67F932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FF8FDF2B-E084-4CA0-B38D-E67C82143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30A8-44CD-46F8-AA56-16F0675D5971}" type="datetimeFigureOut">
              <a:rPr lang="nl-NL" smtClean="0"/>
              <a:t>28-06-18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6965FE2A-B2D6-4F25-B7E5-F5ADF96A7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3535C1B4-BE9D-4182-BDBE-D8F081A84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3B76-A9D9-4158-AEB0-69EA7472AA7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4593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A0AD8C9-374E-4E2C-A946-4B141D944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2BABCC15-EB61-4476-A733-5E9828968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F8508CF7-10E9-41A8-BC1D-72340785A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814383D4-730A-48F4-9C64-A018DD187B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71117BC6-9569-44CD-A9F4-4F4852ED51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xmlns="" id="{2675FF35-2249-41F8-BBFC-D94CFCD29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30A8-44CD-46F8-AA56-16F0675D5971}" type="datetimeFigureOut">
              <a:rPr lang="nl-NL" smtClean="0"/>
              <a:t>28-06-18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xmlns="" id="{C2EDCE99-AAEF-4558-A0D2-07135CDA4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xmlns="" id="{4CD5862A-0EFE-42D7-90BA-19C6C8456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3B76-A9D9-4158-AEB0-69EA7472AA7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8525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8790FCF-AE8E-406A-8F98-C0D968D55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1DADE1EC-F56F-4DD9-A762-03CE40D5F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30A8-44CD-46F8-AA56-16F0675D5971}" type="datetimeFigureOut">
              <a:rPr lang="nl-NL" smtClean="0"/>
              <a:t>28-06-18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F2DD7915-0D39-4453-A6AB-E1C15C7D0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CAF7245E-A30B-44C5-95EB-F7077D14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3B76-A9D9-4158-AEB0-69EA7472AA7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006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963786AB-F571-4F9F-A3B8-5B6D50964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30A8-44CD-46F8-AA56-16F0675D5971}" type="datetimeFigureOut">
              <a:rPr lang="nl-NL" smtClean="0"/>
              <a:t>28-06-18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3CDA84D6-DABD-4677-8B59-F71F04F2E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DFA92CCE-FB93-49AC-A4CF-82E1A645D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3B76-A9D9-4158-AEB0-69EA7472AA7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461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443E1B1-3FB8-4ED1-8835-164C895A8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ED65172C-AF91-4850-BA38-3FDBE405C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382B145B-FAFA-47AE-8B53-E2699CBBB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0A947976-C16E-493D-9BE7-73061AAB7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30A8-44CD-46F8-AA56-16F0675D5971}" type="datetimeFigureOut">
              <a:rPr lang="nl-NL" smtClean="0"/>
              <a:t>28-06-18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8170D352-6A2F-4DEB-B1FE-B974C8028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D386F254-48B7-40AC-A61D-AA682E93E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3B76-A9D9-4158-AEB0-69EA7472AA7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7747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D74C7D2-43B5-42F1-B4D8-607C0A1EC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="" id="{A7B39EA8-934D-49E7-804A-16C2123BC7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E2C31354-8D6C-447E-A8C7-4119E1997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496E94DD-A152-43D9-B382-73A106AB3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30A8-44CD-46F8-AA56-16F0675D5971}" type="datetimeFigureOut">
              <a:rPr lang="nl-NL" smtClean="0"/>
              <a:t>28-06-18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EDA32DC9-024B-4991-A985-00BC571EA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3F7C461A-4E2E-4EEC-B07D-8DC8F7FE6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3B76-A9D9-4158-AEB0-69EA7472AA7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851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B823471C-2374-4DCD-86BB-BD4C05F8D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122D504A-8697-465B-A0ED-DF00851D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4641C8E6-13B3-4B86-8C41-41328F94DA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E30A8-44CD-46F8-AA56-16F0675D5971}" type="datetimeFigureOut">
              <a:rPr lang="nl-NL" smtClean="0"/>
              <a:t>28-06-18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07D6313F-4F2A-4518-A2F9-7919911BF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D63DC551-7546-45C3-AA42-197190EDF7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A3B76-A9D9-4158-AEB0-69EA7472AA7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233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m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xmlns="" id="{B1F617F3-3F21-422B-9A68-FA811A5C8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82" y="772160"/>
            <a:ext cx="10709194" cy="53848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96EFF451-069A-45A3-A72B-CFC9F8C4955A}"/>
              </a:ext>
            </a:extLst>
          </p:cNvPr>
          <p:cNvSpPr txBox="1"/>
          <p:nvPr/>
        </p:nvSpPr>
        <p:spPr>
          <a:xfrm>
            <a:off x="772160" y="3708400"/>
            <a:ext cx="10607716" cy="23391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nl-NL" dirty="0"/>
          </a:p>
          <a:p>
            <a:pPr algn="ctr"/>
            <a:r>
              <a:rPr lang="ru-RU" sz="3200" b="1" dirty="0" err="1"/>
              <a:t>Менторство для стартапов </a:t>
            </a:r>
            <a:r>
              <a:rPr lang="nl-NL" sz="3200" b="1" dirty="0"/>
              <a:t>- </a:t>
            </a:r>
            <a:r>
              <a:rPr lang="ru-RU" sz="3200" b="1" dirty="0"/>
              <a:t>пять уроков</a:t>
            </a:r>
            <a:endParaRPr lang="nl-NL" sz="3200" b="1" dirty="0"/>
          </a:p>
          <a:p>
            <a:pPr algn="ctr"/>
            <a:endParaRPr lang="nl-NL" sz="3200" b="1" dirty="0"/>
          </a:p>
          <a:p>
            <a:pPr algn="ctr"/>
            <a:r>
              <a:rPr lang="ru-RU" sz="3200" dirty="0"/>
              <a:t>Проф</a:t>
            </a:r>
            <a:r>
              <a:rPr lang="nl-NL" sz="3200" dirty="0"/>
              <a:t>. </a:t>
            </a:r>
            <a:r>
              <a:rPr lang="ru-RU" sz="3200" dirty="0"/>
              <a:t>д-р</a:t>
            </a:r>
            <a:r>
              <a:rPr lang="nl-NL" sz="3200" dirty="0"/>
              <a:t>. </a:t>
            </a:r>
            <a:r>
              <a:rPr lang="ru-RU" sz="3200" dirty="0"/>
              <a:t>Герд Юнне</a:t>
            </a:r>
          </a:p>
          <a:p>
            <a:pPr algn="ctr"/>
            <a:r>
              <a:rPr lang="ru-RU" sz="3200" dirty="0"/>
              <a:t>2-й Форум социального бизнеса Беларуси, 28 июня 2018 г.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210442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cash is king">
            <a:extLst>
              <a:ext uri="{FF2B5EF4-FFF2-40B4-BE49-F238E27FC236}">
                <a16:creationId xmlns:a16="http://schemas.microsoft.com/office/drawing/2014/main" xmlns="" id="{95685249-4B7E-4613-9389-80FACA1D41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" r="1921" b="1"/>
          <a:stretch/>
        </p:blipFill>
        <p:spPr bwMode="auto">
          <a:xfrm>
            <a:off x="7552944" y="10"/>
            <a:ext cx="463600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5BE64134-2F6C-499E-8678-ADE4B766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79" y="1504383"/>
            <a:ext cx="6274590" cy="3849244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sz="6000" dirty="0"/>
              <a:t>Урок </a:t>
            </a:r>
            <a:r>
              <a:rPr lang="en-US" sz="6000" dirty="0"/>
              <a:t>4:  </a:t>
            </a:r>
            <a:r>
              <a:rPr lang="ru-RU" sz="6000" dirty="0"/>
              <a:t>Преодолеть страх построения</a:t>
            </a:r>
            <a:r>
              <a:rPr lang="ru-RU" sz="6000" dirty="0"/>
              <a:t> прогнозов </a:t>
            </a:r>
            <a:r>
              <a:rPr lang="ru-RU" sz="6000" dirty="0"/>
              <a:t>в  отношении движения денежных средств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42815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mentoring startups">
            <a:extLst>
              <a:ext uri="{FF2B5EF4-FFF2-40B4-BE49-F238E27FC236}">
                <a16:creationId xmlns:a16="http://schemas.microsoft.com/office/drawing/2014/main" xmlns="" id="{8AD5C210-0661-4164-A182-9CFD876F0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303" y="938366"/>
            <a:ext cx="7471902" cy="498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A8F62F8B-AAD7-4F95-98F8-F857110BCC6F}"/>
              </a:ext>
            </a:extLst>
          </p:cNvPr>
          <p:cNvSpPr txBox="1"/>
          <p:nvPr/>
        </p:nvSpPr>
        <p:spPr>
          <a:xfrm>
            <a:off x="550605" y="1012722"/>
            <a:ext cx="41983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Трава не будет расти быстрее, если пытаться вытянуть ее из земли. Ее нужно поливать</a:t>
            </a:r>
            <a:r>
              <a:rPr lang="nl-NL" sz="4800" dirty="0"/>
              <a:t>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927E97FF-6ED0-4996-B800-66996ECF4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933" y="0"/>
            <a:ext cx="12749107" cy="1325563"/>
          </a:xfrm>
        </p:spPr>
        <p:txBody>
          <a:bodyPr/>
          <a:lstStyle/>
          <a:p>
            <a:r>
              <a:rPr lang="nl-NL" dirty="0"/>
              <a:t> </a:t>
            </a:r>
            <a:r>
              <a:rPr lang="ru-RU" dirty="0" err="1"/>
              <a:t>Урок </a:t>
            </a:r>
            <a:r>
              <a:rPr lang="nl-NL" dirty="0"/>
              <a:t>5:  </a:t>
            </a:r>
            <a:r>
              <a:rPr lang="ru-RU" dirty="0"/>
              <a:t>Быть наставником для наставников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3911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entorship">
            <a:extLst>
              <a:ext uri="{FF2B5EF4-FFF2-40B4-BE49-F238E27FC236}">
                <a16:creationId xmlns:a16="http://schemas.microsoft.com/office/drawing/2014/main" xmlns="" id="{C0616010-41E7-43C0-B9FE-F38412C87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22" y="0"/>
            <a:ext cx="111197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459BB438-27F5-4EEB-939C-AC2E27DCB033}"/>
              </a:ext>
            </a:extLst>
          </p:cNvPr>
          <p:cNvSpPr txBox="1"/>
          <p:nvPr/>
        </p:nvSpPr>
        <p:spPr>
          <a:xfrm>
            <a:off x="919480" y="2529840"/>
            <a:ext cx="10353040" cy="156966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>
                <a:solidFill>
                  <a:schemeClr val="bg1"/>
                </a:solidFill>
                <a:latin typeface="HGMaruGothicMPRO" panose="020B0400000000000000" pitchFamily="34" charset="-128"/>
                <a:ea typeface="HGMaruGothicMPRO" panose="020B0400000000000000" pitchFamily="34" charset="-128"/>
              </a:rPr>
              <a:t>СПАСИБО!</a:t>
            </a:r>
            <a:endParaRPr lang="nl-NL" sz="9600" dirty="0">
              <a:solidFill>
                <a:schemeClr val="bg1"/>
              </a:solidFill>
              <a:latin typeface="HGMaruGothicMPRO" panose="020B0400000000000000" pitchFamily="34" charset="-128"/>
              <a:ea typeface="HGMaruGothicMPRO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0007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persoon, staand, poseren, vasthouden&#10;&#10;Beschrijving is gegenereerd met zeer hoge betrouwbaarheid">
            <a:extLst>
              <a:ext uri="{FF2B5EF4-FFF2-40B4-BE49-F238E27FC236}">
                <a16:creationId xmlns:a16="http://schemas.microsoft.com/office/drawing/2014/main" xmlns="" id="{8E3087F7-54D4-491B-9C8E-56148E0C5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93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99A41C2-F657-4C8D-984F-BEF2336DB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Привлечение как местных, так и иностранных наставников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FE876FAA-094A-4899-8CFF-AEC204A0C5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dirty="0" err="1"/>
              <a:t>Местные </a:t>
            </a:r>
            <a:r>
              <a:rPr lang="ru-RU" sz="3200" dirty="0"/>
              <a:t>менторы</a:t>
            </a:r>
            <a:endParaRPr lang="nl-NL" sz="3200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979C17FA-14E9-4E90-B4F7-3EBCAA5AF3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  <a:p>
            <a:r>
              <a:rPr lang="ru-RU" sz="3200" dirty="0" err="1"/>
              <a:t>Знают местный контекст</a:t>
            </a:r>
            <a:endParaRPr lang="nl-NL" sz="3200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3F37C78D-707C-48E3-A05C-5D044A4F9D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ru-RU" sz="3200" dirty="0"/>
              <a:t>Менторы из числа диаспоры</a:t>
            </a:r>
            <a:endParaRPr lang="nl-NL" sz="320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2F5C2308-52F2-449B-AE98-09DBA87A8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86544"/>
            <a:ext cx="5183188" cy="3684588"/>
          </a:xfrm>
        </p:spPr>
        <p:txBody>
          <a:bodyPr/>
          <a:lstStyle/>
          <a:p>
            <a:endParaRPr lang="nl-NL" dirty="0"/>
          </a:p>
          <a:p>
            <a:r>
              <a:rPr lang="ru-RU" sz="3200" dirty="0" err="1"/>
              <a:t>Могут предлагать свежие идеи и международные связи</a:t>
            </a:r>
            <a:endParaRPr lang="nl-NL" sz="3200" dirty="0"/>
          </a:p>
        </p:txBody>
      </p:sp>
      <p:pic>
        <p:nvPicPr>
          <p:cNvPr id="4098" name="Picture 2" descr="SGU Student Group Mentors and Supports Local Childrenâs Home">
            <a:extLst>
              <a:ext uri="{FF2B5EF4-FFF2-40B4-BE49-F238E27FC236}">
                <a16:creationId xmlns:a16="http://schemas.microsoft.com/office/drawing/2014/main" xmlns="" id="{6149C196-B93B-46BC-9D9A-234ABC08A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70" y="4233225"/>
            <a:ext cx="3241677" cy="162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local mentors">
            <a:extLst>
              <a:ext uri="{FF2B5EF4-FFF2-40B4-BE49-F238E27FC236}">
                <a16:creationId xmlns:a16="http://schemas.microsoft.com/office/drawing/2014/main" xmlns="" id="{684E0A81-8D22-4AF4-B749-3C9A37C078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5" b="16853"/>
          <a:stretch/>
        </p:blipFill>
        <p:spPr bwMode="auto">
          <a:xfrm>
            <a:off x="6497638" y="4233224"/>
            <a:ext cx="3413452" cy="162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207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980729"/>
            <a:ext cx="8654764" cy="497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26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xmlns="" id="{EA647065-8435-47E0-9A6C-0E22E5D9CF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064001"/>
              </p:ext>
            </p:extLst>
          </p:nvPr>
        </p:nvGraphicFramePr>
        <p:xfrm>
          <a:off x="838199" y="1388533"/>
          <a:ext cx="7391400" cy="5478602"/>
        </p:xfrm>
        <a:graphic>
          <a:graphicData uri="http://schemas.openxmlformats.org/drawingml/2006/table">
            <a:tbl>
              <a:tblPr/>
              <a:tblGrid>
                <a:gridCol w="5820782">
                  <a:extLst>
                    <a:ext uri="{9D8B030D-6E8A-4147-A177-3AD203B41FA5}">
                      <a16:colId xmlns:a16="http://schemas.microsoft.com/office/drawing/2014/main" xmlns="" val="2837573867"/>
                    </a:ext>
                  </a:extLst>
                </a:gridCol>
                <a:gridCol w="785309">
                  <a:extLst>
                    <a:ext uri="{9D8B030D-6E8A-4147-A177-3AD203B41FA5}">
                      <a16:colId xmlns:a16="http://schemas.microsoft.com/office/drawing/2014/main" xmlns="" val="1481048812"/>
                    </a:ext>
                  </a:extLst>
                </a:gridCol>
                <a:gridCol w="785309">
                  <a:extLst>
                    <a:ext uri="{9D8B030D-6E8A-4147-A177-3AD203B41FA5}">
                      <a16:colId xmlns:a16="http://schemas.microsoft.com/office/drawing/2014/main" xmlns="" val="482843135"/>
                    </a:ext>
                  </a:extLst>
                </a:gridCol>
              </a:tblGrid>
              <a:tr h="5478602">
                <a:tc>
                  <a:txBody>
                    <a:bodyPr/>
                    <a:lstStyle/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3200" dirty="0">
                          <a:effectLst/>
                        </a:rPr>
                        <a:t>Помогает прояснять впечатления и чувства,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3200" dirty="0">
                          <a:effectLst/>
                        </a:rPr>
                        <a:t>Помогает</a:t>
                      </a:r>
                      <a:r>
                        <a:rPr lang="ru-RU" sz="3200" baseline="0" dirty="0">
                          <a:effectLst/>
                        </a:rPr>
                        <a:t> структурировать идеи и приоритеты</a:t>
                      </a:r>
                      <a:r>
                        <a:rPr lang="en-US" sz="3200" dirty="0">
                          <a:effectLst/>
                        </a:rPr>
                        <a:t>,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3200" dirty="0">
                          <a:effectLst/>
                        </a:rPr>
                        <a:t>Помогает не</a:t>
                      </a:r>
                      <a:r>
                        <a:rPr lang="ru-RU" sz="3200" baseline="0" dirty="0">
                          <a:effectLst/>
                        </a:rPr>
                        <a:t> сбиваться с курса,</a:t>
                      </a:r>
                      <a:endParaRPr lang="en-US" sz="3200" dirty="0">
                        <a:effectLst/>
                      </a:endParaRP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3200" dirty="0">
                          <a:effectLst/>
                        </a:rPr>
                        <a:t>Расширяет круг возможностей</a:t>
                      </a:r>
                      <a:r>
                        <a:rPr lang="en-US" sz="3200" dirty="0">
                          <a:effectLst/>
                        </a:rPr>
                        <a:t>,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3200" dirty="0">
                          <a:effectLst/>
                        </a:rPr>
                        <a:t>Учит мыслить,</a:t>
                      </a:r>
                      <a:r>
                        <a:rPr lang="ru-RU" sz="3200" baseline="0" dirty="0">
                          <a:effectLst/>
                        </a:rPr>
                        <a:t> исходя из различных вариантов развития ситуации</a:t>
                      </a:r>
                      <a:endParaRPr lang="en-US" sz="3200" dirty="0">
                        <a:effectLst/>
                      </a:endParaRP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600" dirty="0">
                          <a:effectLst/>
                        </a:rPr>
                        <a:t/>
                      </a:r>
                      <a:br>
                        <a:rPr lang="en-US" sz="600" dirty="0">
                          <a:effectLst/>
                        </a:rPr>
                      </a:br>
                      <a:endParaRPr lang="en-US" sz="600" dirty="0">
                        <a:effectLst/>
                      </a:endParaRPr>
                    </a:p>
                  </a:txBody>
                  <a:tcPr marL="31305" marR="31305" marT="15652" marB="156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>
                          <a:effectLst/>
                        </a:rPr>
                        <a:t>  </a:t>
                      </a:r>
                    </a:p>
                  </a:txBody>
                  <a:tcPr marL="31305" marR="31305" marT="15652" marB="156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600" dirty="0">
                          <a:effectLst/>
                        </a:rPr>
                        <a:t/>
                      </a:r>
                      <a:br>
                        <a:rPr lang="nl-NL" sz="600" dirty="0">
                          <a:effectLst/>
                        </a:rPr>
                      </a:br>
                      <a:r>
                        <a:rPr lang="nl-NL" sz="600" dirty="0">
                          <a:effectLst/>
                        </a:rPr>
                        <a:t/>
                      </a:r>
                      <a:br>
                        <a:rPr lang="nl-NL" sz="600" dirty="0">
                          <a:effectLst/>
                        </a:rPr>
                      </a:br>
                      <a:endParaRPr lang="nl-NL" sz="600" dirty="0">
                        <a:effectLst/>
                      </a:endParaRPr>
                    </a:p>
                  </a:txBody>
                  <a:tcPr marL="31305" marR="31305" marT="15652" marB="156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74906093"/>
                  </a:ext>
                </a:extLst>
              </a:tr>
            </a:tbl>
          </a:graphicData>
        </a:graphic>
      </p:graphicFrame>
      <p:pic>
        <p:nvPicPr>
          <p:cNvPr id="2049" name="Picture 1" descr=" ">
            <a:extLst>
              <a:ext uri="{FF2B5EF4-FFF2-40B4-BE49-F238E27FC236}">
                <a16:creationId xmlns:a16="http://schemas.microsoft.com/office/drawing/2014/main" xmlns="" id="{588D9BA1-F05F-4A5E-A243-818B70AE7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866" y="2040311"/>
            <a:ext cx="4635821" cy="404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xmlns="" id="{6069F03F-8725-4B0A-9075-7FDAC7838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    </a:t>
            </a:r>
            <a:r>
              <a:rPr lang="ru-RU" dirty="0"/>
              <a:t>Ментор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7298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58F8B6C-2D26-4C8A-98EB-32BC199F9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Менторство помогает улучшать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8B136BDA-3740-4527-9665-73427B4A5B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Ведение документации</a:t>
            </a:r>
            <a:endParaRPr lang="nl-NL" sz="3200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048D6405-69E2-44F1-896E-1365350645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 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E3AAE0C6-79F9-4FF1-A75D-36B06F2F2C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be-BY" sz="3200" dirty="0"/>
              <a:t>Составление</a:t>
            </a:r>
            <a:r>
              <a:rPr lang="ru-RU" sz="3200" dirty="0"/>
              <a:t> отчетов</a:t>
            </a:r>
            <a:endParaRPr lang="nl-NL" sz="320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80941B66-15D1-4150-9FFC-5C39CC62216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 </a:t>
            </a:r>
          </a:p>
        </p:txBody>
      </p:sp>
      <p:pic>
        <p:nvPicPr>
          <p:cNvPr id="5122" name="Picture 2" descr="Afbeeldingsresultaat voor Record keeping">
            <a:extLst>
              <a:ext uri="{FF2B5EF4-FFF2-40B4-BE49-F238E27FC236}">
                <a16:creationId xmlns:a16="http://schemas.microsoft.com/office/drawing/2014/main" xmlns="" id="{5A252732-86D9-41AE-AC95-F810647C98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91" b="5791"/>
          <a:stretch/>
        </p:blipFill>
        <p:spPr bwMode="auto">
          <a:xfrm>
            <a:off x="836612" y="2683405"/>
            <a:ext cx="5259388" cy="350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beeldingsresultaat voor Reporting">
            <a:extLst>
              <a:ext uri="{FF2B5EF4-FFF2-40B4-BE49-F238E27FC236}">
                <a16:creationId xmlns:a16="http://schemas.microsoft.com/office/drawing/2014/main" xmlns="" id="{064A511E-6CE6-42AA-ACE3-38C6A752B3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3" b="4100"/>
          <a:stretch/>
        </p:blipFill>
        <p:spPr bwMode="auto">
          <a:xfrm>
            <a:off x="6609080" y="2859619"/>
            <a:ext cx="3672840" cy="333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388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9581594-FF2B-4AD6-8DD9-C0321EC05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Урок </a:t>
            </a:r>
            <a:r>
              <a:rPr lang="nl-NL" dirty="0"/>
              <a:t>1: </a:t>
            </a:r>
            <a:r>
              <a:rPr lang="ru-RU" dirty="0"/>
              <a:t>Укрепление доверия</a:t>
            </a:r>
            <a:br>
              <a:rPr lang="ru-RU" dirty="0"/>
            </a:br>
            <a:r>
              <a:rPr lang="ru-RU" dirty="0"/>
              <a:t>Больше времени для знакомства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A3BEF51-E881-4633-BF3A-2E110E8CCD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25DEE6D1-CD33-4D58-AE49-165C5EBF7D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 </a:t>
            </a:r>
          </a:p>
        </p:txBody>
      </p:sp>
      <p:pic>
        <p:nvPicPr>
          <p:cNvPr id="6146" name="Picture 2" descr="Afbeeldingsresultaat voor Develop trust">
            <a:extLst>
              <a:ext uri="{FF2B5EF4-FFF2-40B4-BE49-F238E27FC236}">
                <a16:creationId xmlns:a16="http://schemas.microsoft.com/office/drawing/2014/main" xmlns="" id="{A77E4C48-791C-4621-9DD9-600AABE61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26043"/>
            <a:ext cx="5181600" cy="309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fbeeldingsresultaat voor Knowing each other">
            <a:extLst>
              <a:ext uri="{FF2B5EF4-FFF2-40B4-BE49-F238E27FC236}">
                <a16:creationId xmlns:a16="http://schemas.microsoft.com/office/drawing/2014/main" xmlns="" id="{A78F6A57-616E-456B-BC97-AF41734A9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2648998"/>
            <a:ext cx="4257040" cy="307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853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67BBD22-E7D4-4597-9133-9D4B6FE3A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Урок 2</a:t>
            </a:r>
            <a:r>
              <a:rPr lang="nl-NL" dirty="0"/>
              <a:t>:  </a:t>
            </a:r>
            <a:r>
              <a:rPr lang="ru-RU" dirty="0" err="1"/>
              <a:t>Содействие построению команды</a:t>
            </a:r>
            <a:endParaRPr lang="nl-NL" dirty="0"/>
          </a:p>
        </p:txBody>
      </p:sp>
      <p:pic>
        <p:nvPicPr>
          <p:cNvPr id="7170" name="Picture 2" descr="team members">
            <a:extLst>
              <a:ext uri="{FF2B5EF4-FFF2-40B4-BE49-F238E27FC236}">
                <a16:creationId xmlns:a16="http://schemas.microsoft.com/office/drawing/2014/main" xmlns="" id="{6F628E2C-2DAB-4EF4-B782-2AC31B7C2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608" y="1690688"/>
            <a:ext cx="8187632" cy="501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88533" y="1862667"/>
            <a:ext cx="235373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/>
              <a:t>Развитие видения и миссии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60607" y="2868251"/>
            <a:ext cx="18816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/>
              <a:t>Репрезентация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60606" y="3826771"/>
            <a:ext cx="18816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/>
              <a:t>Производство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0605" y="4563146"/>
            <a:ext cx="188165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/>
              <a:t>Маркетинг, продажи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51064" y="1740641"/>
            <a:ext cx="18816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/>
              <a:t>Финансирование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52480" y="2868251"/>
            <a:ext cx="18816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/>
              <a:t>Коммуникация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52480" y="3689379"/>
            <a:ext cx="18816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/>
              <a:t>Проектирование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52480" y="4508744"/>
            <a:ext cx="24848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/>
              <a:t>Подбор персонала</a:t>
            </a:r>
          </a:p>
        </p:txBody>
      </p:sp>
    </p:spTree>
    <p:extLst>
      <p:ext uri="{BB962C8B-B14F-4D97-AF65-F5344CB8AC3E}">
        <p14:creationId xmlns:p14="http://schemas.microsoft.com/office/powerpoint/2010/main" val="1692137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xmlns="" id="{957854D8-3EAC-44FE-BB84-F050D93E4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Урок </a:t>
            </a:r>
            <a:r>
              <a:rPr lang="nl-NL" dirty="0"/>
              <a:t>3:  </a:t>
            </a:r>
            <a:r>
              <a:rPr lang="ru-RU" dirty="0"/>
              <a:t>Добиться</a:t>
            </a:r>
            <a:r>
              <a:rPr lang="ru-RU" dirty="0"/>
              <a:t> того</a:t>
            </a:r>
            <a:r>
              <a:rPr lang="ru-RU" dirty="0"/>
              <a:t>, чтобы участники начали тестировать идеи</a:t>
            </a:r>
            <a:endParaRPr lang="nl-NL" dirty="0"/>
          </a:p>
        </p:txBody>
      </p:sp>
      <p:pic>
        <p:nvPicPr>
          <p:cNvPr id="8194" name="Picture 2" descr="Afbeeldingsresultaat voor Cold water fear">
            <a:extLst>
              <a:ext uri="{FF2B5EF4-FFF2-40B4-BE49-F238E27FC236}">
                <a16:creationId xmlns:a16="http://schemas.microsoft.com/office/drawing/2014/main" xmlns="" id="{5FF62B7B-DC19-449C-9725-1BF4D59B3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870" y="1983740"/>
            <a:ext cx="5829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fbeeldingsresultaat voor from seed to tree">
            <a:extLst>
              <a:ext uri="{FF2B5EF4-FFF2-40B4-BE49-F238E27FC236}">
                <a16:creationId xmlns:a16="http://schemas.microsoft.com/office/drawing/2014/main" xmlns="" id="{A0E6565E-EC72-4774-BD72-3DB98DA21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61" y="1983740"/>
            <a:ext cx="3835400" cy="392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83177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</TotalTime>
  <Words>166</Words>
  <Application>Microsoft Macintosh PowerPoint</Application>
  <PresentationFormat>Широкоэкранный</PresentationFormat>
  <Paragraphs>43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Calibri Light</vt:lpstr>
      <vt:lpstr>HGMaruGothicMPRO</vt:lpstr>
      <vt:lpstr>Arial</vt:lpstr>
      <vt:lpstr>Kantoorthema</vt:lpstr>
      <vt:lpstr>Презентация PowerPoint</vt:lpstr>
      <vt:lpstr>Презентация PowerPoint</vt:lpstr>
      <vt:lpstr>Привлечение как местных, так и иностранных наставников</vt:lpstr>
      <vt:lpstr>Презентация PowerPoint</vt:lpstr>
      <vt:lpstr>      Ментор</vt:lpstr>
      <vt:lpstr>Менторство помогает улучшать</vt:lpstr>
      <vt:lpstr>Урок 1: Укрепление доверия Больше времени для знакомства</vt:lpstr>
      <vt:lpstr>Урок 2:  Содействие построению команды</vt:lpstr>
      <vt:lpstr>Урок 3:  Добиться того, чтобы участники начали тестировать идеи</vt:lpstr>
      <vt:lpstr>Урок 4:  Преодолеть страх построения прогнозов в  отношении движения денежных средств</vt:lpstr>
      <vt:lpstr> Урок 5:  Быть наставником для наставников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Mentoring start-ups</dc:title>
  <dc:creator>Gerd Junne</dc:creator>
  <cp:lastModifiedBy>Пользователь Microsoft Office</cp:lastModifiedBy>
  <cp:revision>22</cp:revision>
  <cp:lastPrinted>2018-06-24T11:28:34Z</cp:lastPrinted>
  <dcterms:created xsi:type="dcterms:W3CDTF">2018-06-24T11:13:45Z</dcterms:created>
  <dcterms:modified xsi:type="dcterms:W3CDTF">2018-06-28T03:45:53Z</dcterms:modified>
</cp:coreProperties>
</file>