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0" r:id="rId3"/>
    <p:sldId id="271" r:id="rId4"/>
    <p:sldId id="275" r:id="rId5"/>
    <p:sldId id="276" r:id="rId6"/>
    <p:sldId id="274" r:id="rId7"/>
    <p:sldId id="277" r:id="rId8"/>
    <p:sldId id="272" r:id="rId9"/>
    <p:sldId id="280" r:id="rId10"/>
    <p:sldId id="273" r:id="rId11"/>
    <p:sldId id="281" r:id="rId12"/>
    <p:sldId id="279" r:id="rId13"/>
    <p:sldId id="287" r:id="rId14"/>
    <p:sldId id="286" r:id="rId15"/>
    <p:sldId id="282" r:id="rId16"/>
    <p:sldId id="295" r:id="rId17"/>
    <p:sldId id="288" r:id="rId18"/>
    <p:sldId id="289" r:id="rId19"/>
    <p:sldId id="290" r:id="rId20"/>
    <p:sldId id="291" r:id="rId21"/>
    <p:sldId id="292" r:id="rId22"/>
    <p:sldId id="293" r:id="rId23"/>
    <p:sldId id="294" r:id="rId24"/>
    <p:sldId id="296" r:id="rId25"/>
    <p:sldId id="298" r:id="rId26"/>
    <p:sldId id="299" r:id="rId27"/>
    <p:sldId id="283"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9EC"/>
    <a:srgbClr val="DAEDF5"/>
    <a:srgbClr val="0977BC"/>
    <a:srgbClr val="F6A833"/>
    <a:srgbClr val="398DDE"/>
    <a:srgbClr val="02A19B"/>
    <a:srgbClr val="D2026B"/>
    <a:srgbClr val="FF681C"/>
    <a:srgbClr val="6A3A5D"/>
    <a:srgbClr val="107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2"/>
    <p:restoredTop sz="69022"/>
  </p:normalViewPr>
  <p:slideViewPr>
    <p:cSldViewPr snapToGrid="0" snapToObjects="1">
      <p:cViewPr>
        <p:scale>
          <a:sx n="85" d="100"/>
          <a:sy n="85" d="100"/>
        </p:scale>
        <p:origin x="1528" y="-248"/>
      </p:cViewPr>
      <p:guideLst/>
    </p:cSldViewPr>
  </p:slideViewPr>
  <p:notesTextViewPr>
    <p:cViewPr>
      <p:scale>
        <a:sx n="1" d="1"/>
        <a:sy n="1" d="1"/>
      </p:scale>
      <p:origin x="0" y="0"/>
    </p:cViewPr>
  </p:notesTextViewPr>
  <p:notesViewPr>
    <p:cSldViewPr snapToGrid="0" snapToObjects="1">
      <p:cViewPr varScale="1">
        <p:scale>
          <a:sx n="75" d="100"/>
          <a:sy n="75" d="100"/>
        </p:scale>
        <p:origin x="2656" y="16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8FC86-3084-AE48-980A-ADEB3DB00109}" type="datetimeFigureOut">
              <a:rPr lang="en-US" smtClean="0"/>
              <a:t>6/28/18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8A6BC-9E28-374E-836E-77C5E2353371}" type="slidenum">
              <a:rPr lang="en-US" smtClean="0"/>
              <a:t>‹#›</a:t>
            </a:fld>
            <a:endParaRPr lang="en-US"/>
          </a:p>
        </p:txBody>
      </p:sp>
    </p:spTree>
    <p:extLst>
      <p:ext uri="{BB962C8B-B14F-4D97-AF65-F5344CB8AC3E}">
        <p14:creationId xmlns:p14="http://schemas.microsoft.com/office/powerpoint/2010/main" val="125589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1</a:t>
            </a:fld>
            <a:endParaRPr lang="en-US"/>
          </a:p>
        </p:txBody>
      </p:sp>
    </p:spTree>
    <p:extLst>
      <p:ext uri="{BB962C8B-B14F-4D97-AF65-F5344CB8AC3E}">
        <p14:creationId xmlns:p14="http://schemas.microsoft.com/office/powerpoint/2010/main" val="142534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me</a:t>
            </a:r>
          </a:p>
          <a:p>
            <a:r>
              <a:rPr lang="en-US" dirty="0"/>
              <a:t>Work in UK and LT</a:t>
            </a:r>
          </a:p>
          <a:p>
            <a:r>
              <a:rPr lang="en-US" dirty="0"/>
              <a:t>Observations – in danger of putting the cart before the horse</a:t>
            </a:r>
          </a:p>
          <a:p>
            <a:r>
              <a:rPr lang="en-US" dirty="0"/>
              <a:t>Talk about definitions, types of investment and uses</a:t>
            </a:r>
          </a:p>
          <a:p>
            <a:r>
              <a:rPr lang="en-US" dirty="0"/>
              <a:t>Will focus on UK context</a:t>
            </a:r>
          </a:p>
          <a:p>
            <a:r>
              <a:rPr lang="en-US" dirty="0"/>
              <a:t>Conclude with some slides talking about ‘the right of money at the right time’</a:t>
            </a:r>
          </a:p>
          <a:p>
            <a:r>
              <a:rPr lang="en-US" dirty="0"/>
              <a:t>Why is impact investment important?</a:t>
            </a:r>
          </a:p>
          <a:p>
            <a:pPr marL="685800" lvl="1" indent="-228600">
              <a:buAutoNum type="arabicParenR"/>
            </a:pPr>
            <a:r>
              <a:rPr lang="en-GB" sz="1200" kern="1200" dirty="0">
                <a:solidFill>
                  <a:schemeClr val="tx1"/>
                </a:solidFill>
                <a:effectLst/>
                <a:latin typeface="+mn-lt"/>
                <a:ea typeface="+mn-ea"/>
                <a:cs typeface="+mn-cs"/>
              </a:rPr>
              <a:t>It attracts new money</a:t>
            </a:r>
          </a:p>
          <a:p>
            <a:pPr marL="685800" lvl="1" indent="-228600">
              <a:buAutoNum type="arabicParenR"/>
            </a:pPr>
            <a:r>
              <a:rPr lang="en-GB" sz="1200" kern="1200" dirty="0">
                <a:solidFill>
                  <a:schemeClr val="tx1"/>
                </a:solidFill>
                <a:effectLst/>
                <a:latin typeface="+mn-lt"/>
                <a:ea typeface="+mn-ea"/>
                <a:cs typeface="+mn-cs"/>
              </a:rPr>
              <a:t>It recycles the money we have</a:t>
            </a:r>
          </a:p>
          <a:p>
            <a:pPr marL="685800" lvl="1" indent="-228600">
              <a:buAutoNum type="arabicParenR"/>
            </a:pPr>
            <a:r>
              <a:rPr lang="en-GB" sz="1200" kern="1200" dirty="0">
                <a:solidFill>
                  <a:schemeClr val="tx1"/>
                </a:solidFill>
                <a:effectLst/>
                <a:latin typeface="+mn-lt"/>
                <a:ea typeface="+mn-ea"/>
                <a:cs typeface="+mn-cs"/>
              </a:rPr>
              <a:t>More organisations can use it - can play a role in supporting the growth of new organisations, and in helping existing charities and social enterprises to keep going and do more good.</a:t>
            </a:r>
          </a:p>
          <a:p>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2</a:t>
            </a:fld>
            <a:endParaRPr lang="en-US"/>
          </a:p>
        </p:txBody>
      </p:sp>
    </p:spTree>
    <p:extLst>
      <p:ext uri="{BB962C8B-B14F-4D97-AF65-F5344CB8AC3E}">
        <p14:creationId xmlns:p14="http://schemas.microsoft.com/office/powerpoint/2010/main" val="417579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wouldn’t be a conference on social entrepreneurship if we didn’t have a definition… or two!</a:t>
            </a:r>
          </a:p>
          <a:p>
            <a:endParaRPr lang="en-GB" dirty="0"/>
          </a:p>
          <a:p>
            <a:r>
              <a:rPr lang="en-GB" dirty="0"/>
              <a:t>There’s a variety of terms being used: 'social investment', 'impact investment', and sometimes even 'social impact investment' (not to mention ‘positive’, ‘conscious’, ‘responsible’, etc.). It's generally assumed they're interchangeable, that it's just a matter of cultural preference which one you choose.</a:t>
            </a:r>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3</a:t>
            </a:fld>
            <a:endParaRPr lang="en-US"/>
          </a:p>
        </p:txBody>
      </p:sp>
    </p:spTree>
    <p:extLst>
      <p:ext uri="{BB962C8B-B14F-4D97-AF65-F5344CB8AC3E}">
        <p14:creationId xmlns:p14="http://schemas.microsoft.com/office/powerpoint/2010/main" val="20989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investing that is at its heart philanthropic rather than commercial. To be a social ‘investment’ some degree of financial return is essential, even if this means a high risk of getting only the initial investment amount back; but social impact is the priority. </a:t>
            </a:r>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4</a:t>
            </a:fld>
            <a:endParaRPr lang="en-US"/>
          </a:p>
        </p:txBody>
      </p:sp>
    </p:spTree>
    <p:extLst>
      <p:ext uri="{BB962C8B-B14F-4D97-AF65-F5344CB8AC3E}">
        <p14:creationId xmlns:p14="http://schemas.microsoft.com/office/powerpoint/2010/main" val="69475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5</a:t>
            </a:fld>
            <a:endParaRPr lang="en-US"/>
          </a:p>
        </p:txBody>
      </p:sp>
    </p:spTree>
    <p:extLst>
      <p:ext uri="{BB962C8B-B14F-4D97-AF65-F5344CB8AC3E}">
        <p14:creationId xmlns:p14="http://schemas.microsoft.com/office/powerpoint/2010/main" val="281390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Secured loans</a:t>
            </a:r>
          </a:p>
          <a:p>
            <a:r>
              <a:rPr lang="en-GB" sz="1200" kern="1200" dirty="0">
                <a:solidFill>
                  <a:schemeClr val="tx1"/>
                </a:solidFill>
                <a:effectLst/>
                <a:latin typeface="+mn-lt"/>
                <a:ea typeface="+mn-ea"/>
                <a:cs typeface="+mn-cs"/>
              </a:rPr>
              <a:t>These work like mortgages on a house: an investor provides  your organisation with a loan against an asset (often a building or equipment) as </a:t>
            </a:r>
          </a:p>
          <a:p>
            <a:r>
              <a:rPr lang="en-GB" sz="1200" kern="1200" dirty="0">
                <a:solidFill>
                  <a:schemeClr val="tx1"/>
                </a:solidFill>
                <a:effectLst/>
                <a:latin typeface="+mn-lt"/>
                <a:ea typeface="+mn-ea"/>
                <a:cs typeface="+mn-cs"/>
              </a:rPr>
              <a:t>‘collateral’. You repay the loan on an agreed basis (e.g. regular monthly payments)  often including interest on top of the capital repayments. If you don’t repay the loan, the investor may have the right to take possession of the asset and sell it to recover the debt.</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Pros</a:t>
            </a:r>
            <a:r>
              <a:rPr lang="en-GB" sz="1200" kern="1200" dirty="0">
                <a:solidFill>
                  <a:schemeClr val="tx1"/>
                </a:solidFill>
                <a:effectLst/>
                <a:latin typeface="+mn-lt"/>
                <a:ea typeface="+mn-ea"/>
                <a:cs typeface="+mn-cs"/>
              </a:rPr>
              <a:t>: Interest rates may be lower than unsecured loans</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Cons</a:t>
            </a:r>
            <a:r>
              <a:rPr lang="en-GB" sz="1200" kern="1200" dirty="0">
                <a:solidFill>
                  <a:schemeClr val="tx1"/>
                </a:solidFill>
                <a:effectLst/>
                <a:latin typeface="+mn-lt"/>
                <a:ea typeface="+mn-ea"/>
                <a:cs typeface="+mn-cs"/>
              </a:rPr>
              <a:t>: Risk of losing your building or asset if you can’t repay the loan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Social</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consideration</a:t>
            </a:r>
            <a:r>
              <a:rPr lang="en-GB" sz="1200" kern="1200" dirty="0">
                <a:solidFill>
                  <a:schemeClr val="tx1"/>
                </a:solidFill>
                <a:effectLst/>
                <a:latin typeface="+mn-lt"/>
                <a:ea typeface="+mn-ea"/>
                <a:cs typeface="+mn-cs"/>
              </a:rPr>
              <a:t>: Can social investors offer you a better deal than a high street bank? </a:t>
            </a:r>
          </a:p>
          <a:p>
            <a:endParaRPr lang="en-US" dirty="0"/>
          </a:p>
          <a:p>
            <a:r>
              <a:rPr lang="en-GB" sz="1200" b="1" kern="1200" dirty="0">
                <a:solidFill>
                  <a:schemeClr val="tx1"/>
                </a:solidFill>
                <a:effectLst/>
                <a:latin typeface="+mn-lt"/>
                <a:ea typeface="+mn-ea"/>
                <a:cs typeface="+mn-cs"/>
              </a:rPr>
              <a:t>Unsecured loans </a:t>
            </a:r>
          </a:p>
          <a:p>
            <a:r>
              <a:rPr lang="en-GB" sz="1200" kern="1200" dirty="0">
                <a:solidFill>
                  <a:schemeClr val="tx1"/>
                </a:solidFill>
                <a:effectLst/>
                <a:latin typeface="+mn-lt"/>
                <a:ea typeface="+mn-ea"/>
                <a:cs typeface="+mn-cs"/>
              </a:rPr>
              <a:t>An investor provides your organisation with a loan that isn’t secured against an asset. You repay it on an agreed basis, often with an agreed amount of interest on top. If you don’t repay the loan, the investor can take you to court to recover the debt.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Pros</a:t>
            </a:r>
            <a:r>
              <a:rPr lang="en-GB" sz="1200" kern="1200" dirty="0">
                <a:solidFill>
                  <a:schemeClr val="tx1"/>
                </a:solidFill>
                <a:effectLst/>
                <a:latin typeface="+mn-lt"/>
                <a:ea typeface="+mn-ea"/>
                <a:cs typeface="+mn-cs"/>
              </a:rPr>
              <a:t>: You don’t need to own an asset to get one.</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Cons</a:t>
            </a:r>
            <a:r>
              <a:rPr lang="en-GB" sz="1200" kern="1200" dirty="0">
                <a:solidFill>
                  <a:schemeClr val="tx1"/>
                </a:solidFill>
                <a:effectLst/>
                <a:latin typeface="+mn-lt"/>
                <a:ea typeface="+mn-ea"/>
                <a:cs typeface="+mn-cs"/>
              </a:rPr>
              <a:t>: Interest rates are likely to be higher than a secured loan, as it is more risky.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Social consideration</a:t>
            </a:r>
            <a:r>
              <a:rPr lang="en-GB" sz="1200" kern="1200" dirty="0">
                <a:solidFill>
                  <a:schemeClr val="tx1"/>
                </a:solidFill>
                <a:effectLst/>
                <a:latin typeface="+mn-lt"/>
                <a:ea typeface="+mn-ea"/>
                <a:cs typeface="+mn-cs"/>
              </a:rPr>
              <a:t>: Is the investment helping you create more social value and do more good?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Quasi-equity</a:t>
            </a:r>
          </a:p>
          <a:p>
            <a:r>
              <a:rPr lang="en-GB" sz="1200" kern="1200" dirty="0">
                <a:solidFill>
                  <a:schemeClr val="tx1"/>
                </a:solidFill>
                <a:effectLst/>
                <a:latin typeface="+mn-lt"/>
                <a:ea typeface="+mn-ea"/>
                <a:cs typeface="+mn-cs"/>
              </a:rPr>
              <a:t>This is a debt-based product which is more flexible than a normal loan and acts a bit like equity (hence the name), with some similarities to an investor buying shares in a business. Rather than paying back a set amount each month, your repayments are based on the performance of the business – such as profit or turnover. This model can be particularly useful if your organisation is a charity or Community Interest Company Limited by Guarantee, which cannot sell shares and take equity investment (see below).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Pros</a:t>
            </a:r>
            <a:r>
              <a:rPr lang="en-GB" sz="1200" kern="1200" dirty="0">
                <a:solidFill>
                  <a:schemeClr val="tx1"/>
                </a:solidFill>
                <a:effectLst/>
                <a:latin typeface="+mn-lt"/>
                <a:ea typeface="+mn-ea"/>
                <a:cs typeface="+mn-cs"/>
              </a:rPr>
              <a:t>: You don’t have to repay money you haven’t got, the investor may provide additional help and support because they only get their money back if the business succeeds</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Cons</a:t>
            </a:r>
            <a:r>
              <a:rPr lang="en-GB" sz="1200" kern="1200" dirty="0">
                <a:solidFill>
                  <a:schemeClr val="tx1"/>
                </a:solidFill>
                <a:effectLst/>
                <a:latin typeface="+mn-lt"/>
                <a:ea typeface="+mn-ea"/>
                <a:cs typeface="+mn-cs"/>
              </a:rPr>
              <a:t>: Deals can be complicated to set up; if the business is very successful you may end up paying more back than you would have done with a standard loan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Social consideration</a:t>
            </a:r>
            <a:r>
              <a:rPr lang="en-GB" sz="1200" kern="1200" dirty="0">
                <a:solidFill>
                  <a:schemeClr val="tx1"/>
                </a:solidFill>
                <a:effectLst/>
                <a:latin typeface="+mn-lt"/>
                <a:ea typeface="+mn-ea"/>
                <a:cs typeface="+mn-cs"/>
              </a:rPr>
              <a:t>: Will the market your organisation works in remain consistent to allow it to deliver consistent profit or turnover over time?</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Charity bonds and crowd-funded loans </a:t>
            </a:r>
          </a:p>
          <a:p>
            <a:r>
              <a:rPr lang="en-GB" sz="1200" kern="1200" dirty="0">
                <a:solidFill>
                  <a:schemeClr val="tx1"/>
                </a:solidFill>
                <a:effectLst/>
                <a:latin typeface="+mn-lt"/>
                <a:ea typeface="+mn-ea"/>
                <a:cs typeface="+mn-cs"/>
              </a:rPr>
              <a:t>Is a loan is a debt to one investor. Bonds are loans made from lots of investors. You can ask a crowd of supporters to contribute towards an overall total loan, through a crowd-funding website or charity bond. This could be a straight unsecured loan or a quasi-equity loan and may also provide non-financial rewards</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Pros</a:t>
            </a:r>
            <a:r>
              <a:rPr lang="en-GB" sz="1200" kern="1200" dirty="0">
                <a:solidFill>
                  <a:schemeClr val="tx1"/>
                </a:solidFill>
                <a:effectLst/>
                <a:latin typeface="+mn-lt"/>
                <a:ea typeface="+mn-ea"/>
                <a:cs typeface="+mn-cs"/>
              </a:rPr>
              <a:t>: proves support for your organisation, opens up opportunity to general public</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Cons</a:t>
            </a:r>
            <a:r>
              <a:rPr lang="en-GB" sz="1200" kern="1200" dirty="0">
                <a:solidFill>
                  <a:schemeClr val="tx1"/>
                </a:solidFill>
                <a:effectLst/>
                <a:latin typeface="+mn-lt"/>
                <a:ea typeface="+mn-ea"/>
                <a:cs typeface="+mn-cs"/>
              </a:rPr>
              <a:t>: it can take a lot of time and effort to generate relatively small amounts of money, some organisations are more crowd-friendly than others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Social consideration</a:t>
            </a:r>
            <a:r>
              <a:rPr lang="en-GB" sz="1200" kern="1200" dirty="0">
                <a:solidFill>
                  <a:schemeClr val="tx1"/>
                </a:solidFill>
                <a:effectLst/>
                <a:latin typeface="+mn-lt"/>
                <a:ea typeface="+mn-ea"/>
                <a:cs typeface="+mn-cs"/>
              </a:rPr>
              <a:t>: Are there enough people who care about the social change  that you want to bring about?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Equity</a:t>
            </a:r>
          </a:p>
          <a:p>
            <a:r>
              <a:rPr lang="en-GB" sz="1200" kern="1200" dirty="0">
                <a:solidFill>
                  <a:schemeClr val="tx1"/>
                </a:solidFill>
                <a:effectLst/>
                <a:latin typeface="+mn-lt"/>
                <a:ea typeface="+mn-ea"/>
                <a:cs typeface="+mn-cs"/>
              </a:rPr>
              <a:t>An investor put some money in your organisation in exchange for part-ownership of the business. The investor gets a right to share in any dividends which are paid out from profits. They may also sell their shares in the business to someone else as the business grows and those shares become valuable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6</a:t>
            </a:fld>
            <a:endParaRPr lang="en-US"/>
          </a:p>
        </p:txBody>
      </p:sp>
    </p:spTree>
    <p:extLst>
      <p:ext uri="{BB962C8B-B14F-4D97-AF65-F5344CB8AC3E}">
        <p14:creationId xmlns:p14="http://schemas.microsoft.com/office/powerpoint/2010/main" val="298535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7</a:t>
            </a:fld>
            <a:endParaRPr lang="en-US"/>
          </a:p>
        </p:txBody>
      </p:sp>
    </p:spTree>
    <p:extLst>
      <p:ext uri="{BB962C8B-B14F-4D97-AF65-F5344CB8AC3E}">
        <p14:creationId xmlns:p14="http://schemas.microsoft.com/office/powerpoint/2010/main" val="120689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9</a:t>
            </a:fld>
            <a:endParaRPr lang="en-US"/>
          </a:p>
        </p:txBody>
      </p:sp>
    </p:spTree>
    <p:extLst>
      <p:ext uri="{BB962C8B-B14F-4D97-AF65-F5344CB8AC3E}">
        <p14:creationId xmlns:p14="http://schemas.microsoft.com/office/powerpoint/2010/main" val="308262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Growing and developing market place since 1990s</a:t>
            </a:r>
          </a:p>
          <a:p>
            <a:r>
              <a:rPr lang="en-US" dirty="0"/>
              <a:t>BSC ‘wholesaler’ – 2012, £600M, dormant accounts </a:t>
            </a:r>
          </a:p>
          <a:p>
            <a:r>
              <a:rPr lang="en-US" dirty="0"/>
              <a:t>SIFIS</a:t>
            </a:r>
          </a:p>
          <a:p>
            <a:r>
              <a:rPr lang="en-US" dirty="0"/>
              <a:t>Support intermediaries – SIB (ICRF, Big Potential), </a:t>
            </a:r>
          </a:p>
          <a:p>
            <a:endParaRPr lang="en-US" dirty="0"/>
          </a:p>
        </p:txBody>
      </p:sp>
      <p:sp>
        <p:nvSpPr>
          <p:cNvPr id="4" name="Slide Number Placeholder 3"/>
          <p:cNvSpPr>
            <a:spLocks noGrp="1"/>
          </p:cNvSpPr>
          <p:nvPr>
            <p:ph type="sldNum" sz="quarter" idx="10"/>
          </p:nvPr>
        </p:nvSpPr>
        <p:spPr/>
        <p:txBody>
          <a:bodyPr/>
          <a:lstStyle/>
          <a:p>
            <a:fld id="{FD88A6BC-9E28-374E-836E-77C5E2353371}" type="slidenum">
              <a:rPr lang="en-US" smtClean="0"/>
              <a:t>11</a:t>
            </a:fld>
            <a:endParaRPr lang="en-US"/>
          </a:p>
        </p:txBody>
      </p:sp>
    </p:spTree>
    <p:extLst>
      <p:ext uri="{BB962C8B-B14F-4D97-AF65-F5344CB8AC3E}">
        <p14:creationId xmlns:p14="http://schemas.microsoft.com/office/powerpoint/2010/main" val="60507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03F129-2F01-2444-8E85-41BAB2ACB8C4}"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54304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3F129-2F01-2444-8E85-41BAB2ACB8C4}"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20603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3F129-2F01-2444-8E85-41BAB2ACB8C4}"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101260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3F129-2F01-2444-8E85-41BAB2ACB8C4}"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16164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03F129-2F01-2444-8E85-41BAB2ACB8C4}"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24011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03F129-2F01-2444-8E85-41BAB2ACB8C4}"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47355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03F129-2F01-2444-8E85-41BAB2ACB8C4}" type="datetimeFigureOut">
              <a:rPr lang="en-US" smtClean="0"/>
              <a:t>6/28/18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43099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3F129-2F01-2444-8E85-41BAB2ACB8C4}" type="datetimeFigureOut">
              <a:rPr lang="en-US" smtClean="0"/>
              <a:t>6/28/18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23477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3F129-2F01-2444-8E85-41BAB2ACB8C4}" type="datetimeFigureOut">
              <a:rPr lang="en-US" smtClean="0"/>
              <a:t>6/28/18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92483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03F129-2F01-2444-8E85-41BAB2ACB8C4}"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28625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03F129-2F01-2444-8E85-41BAB2ACB8C4}"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CC446-DC27-814F-9082-77847A4AA867}" type="slidenum">
              <a:rPr lang="en-US" smtClean="0"/>
              <a:t>‹#›</a:t>
            </a:fld>
            <a:endParaRPr lang="en-US"/>
          </a:p>
        </p:txBody>
      </p:sp>
    </p:spTree>
    <p:extLst>
      <p:ext uri="{BB962C8B-B14F-4D97-AF65-F5344CB8AC3E}">
        <p14:creationId xmlns:p14="http://schemas.microsoft.com/office/powerpoint/2010/main" val="660599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3F129-2F01-2444-8E85-41BAB2ACB8C4}" type="datetimeFigureOut">
              <a:rPr lang="en-US" smtClean="0"/>
              <a:t>6/28/18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CC446-DC27-814F-9082-77847A4AA867}" type="slidenum">
              <a:rPr lang="en-US" smtClean="0"/>
              <a:t>‹#›</a:t>
            </a:fld>
            <a:endParaRPr lang="en-US"/>
          </a:p>
        </p:txBody>
      </p:sp>
    </p:spTree>
    <p:extLst>
      <p:ext uri="{BB962C8B-B14F-4D97-AF65-F5344CB8AC3E}">
        <p14:creationId xmlns:p14="http://schemas.microsoft.com/office/powerpoint/2010/main" val="1160340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7.png"/><Relationship Id="rId5" Type="http://schemas.openxmlformats.org/officeDocument/2006/relationships/hyperlink" Target="https://assets.publishing.service.gov.uk/government/uploads/system/uploads/attachment_data/file/659079/Executive_Summary_-_Growing_a_Culture_of_Social_Impact_Investing_in_the_UK.pdf"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5" Type="http://schemas.openxmlformats.org/officeDocument/2006/relationships/image" Target="../media/image8.tiff"/><Relationship Id="rId6" Type="http://schemas.openxmlformats.org/officeDocument/2006/relationships/hyperlink" Target="NULL"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5" Type="http://schemas.openxmlformats.org/officeDocument/2006/relationships/image" Target="../media/image4.jpeg"/><Relationship Id="rId6" Type="http://schemas.openxmlformats.org/officeDocument/2006/relationships/image" Target="http://floridarealestatelawandinvestmentblog.com/wp-content/uploads/2018/04/00238049-637x353.jp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hyperlink" Target="http://www.tulba.co.uk/" TargetMode="External"/><Relationship Id="rId4" Type="http://schemas.openxmlformats.org/officeDocument/2006/relationships/image" Target="../media/image1.png"/><Relationship Id="rId5" Type="http://schemas.openxmlformats.org/officeDocument/2006/relationships/image" Target="../media/image3.tiff"/><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hyperlink" Target="mailto:phil@tulba.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5" Type="http://schemas.openxmlformats.org/officeDocument/2006/relationships/hyperlink" Target="https://www.pioneerspost.com/news-views/20150907/defining-moment-what-social-investment"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5" Type="http://schemas.openxmlformats.org/officeDocument/2006/relationships/hyperlink" Target="https://www.pioneerspost.com/news-views/20150907/defining-moment-what-social-investment"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93000">
              <a:srgbClr val="F3F3F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1918" y="1889396"/>
            <a:ext cx="7570666" cy="1305550"/>
          </a:xfrm>
        </p:spPr>
        <p:txBody>
          <a:bodyPr>
            <a:normAutofit fontScale="90000"/>
          </a:bodyPr>
          <a:lstStyle/>
          <a:p>
            <a:r>
              <a:rPr lang="en-US" dirty="0">
                <a:latin typeface="Helvetica" pitchFamily="2" charset="0"/>
              </a:rPr>
              <a:t/>
            </a:r>
            <a:br>
              <a:rPr lang="en-US" dirty="0">
                <a:latin typeface="Helvetica" pitchFamily="2" charset="0"/>
              </a:rPr>
            </a:br>
            <a:r>
              <a:rPr lang="en-US" dirty="0">
                <a:latin typeface="Helvetica" pitchFamily="2" charset="0"/>
              </a:rPr>
              <a:t/>
            </a:r>
            <a:br>
              <a:rPr lang="en-US" dirty="0">
                <a:latin typeface="Helvetica" pitchFamily="2" charset="0"/>
              </a:rPr>
            </a:br>
            <a:r>
              <a:rPr lang="en-US" dirty="0">
                <a:latin typeface="Helvetica" pitchFamily="2" charset="0"/>
              </a:rPr>
              <a:t>2-</a:t>
            </a:r>
            <a:r>
              <a:rPr lang="ru-RU" dirty="0">
                <a:latin typeface="Helvetica" pitchFamily="2" charset="0"/>
              </a:rPr>
              <a:t>й</a:t>
            </a:r>
            <a:r>
              <a:rPr lang="en-US" dirty="0">
                <a:latin typeface="Helvetica" pitchFamily="2" charset="0"/>
              </a:rPr>
              <a:t> </a:t>
            </a:r>
            <a:r>
              <a:rPr lang="ru-RU" dirty="0">
                <a:latin typeface="Helvetica" pitchFamily="2" charset="0"/>
              </a:rPr>
              <a:t>Форум социального бизнеса Беларуси</a:t>
            </a:r>
            <a:endParaRPr lang="en-US" i="1" dirty="0">
              <a:latin typeface="Helvetica" pitchFamily="2" charset="0"/>
            </a:endParaRPr>
          </a:p>
        </p:txBody>
      </p:sp>
      <p:sp>
        <p:nvSpPr>
          <p:cNvPr id="3" name="Subtitle 2"/>
          <p:cNvSpPr>
            <a:spLocks noGrp="1"/>
          </p:cNvSpPr>
          <p:nvPr>
            <p:ph type="subTitle" idx="1"/>
          </p:nvPr>
        </p:nvSpPr>
        <p:spPr>
          <a:xfrm>
            <a:off x="1043810" y="2471594"/>
            <a:ext cx="9144000" cy="2848579"/>
          </a:xfrm>
        </p:spPr>
        <p:txBody>
          <a:bodyPr>
            <a:normAutofit/>
          </a:bodyPr>
          <a:lstStyle/>
          <a:p>
            <a:endParaRPr lang="en-US" dirty="0"/>
          </a:p>
          <a:p>
            <a:endParaRPr lang="en-US" dirty="0"/>
          </a:p>
          <a:p>
            <a:endParaRPr lang="en-US" dirty="0"/>
          </a:p>
          <a:p>
            <a:r>
              <a:rPr lang="ru-RU" i="1" dirty="0">
                <a:latin typeface="Helvetica" pitchFamily="2" charset="0"/>
              </a:rPr>
              <a:t>Импакт-инвестирование в Великобритании</a:t>
            </a:r>
            <a:endParaRPr lang="en-US" dirty="0">
              <a:latin typeface="Helvetica" pitchFamily="2" charset="0"/>
            </a:endParaRPr>
          </a:p>
          <a:p>
            <a:r>
              <a:rPr lang="en-US" dirty="0">
                <a:latin typeface="Helvetica" pitchFamily="2" charset="0"/>
              </a:rPr>
              <a:t>2</a:t>
            </a:r>
            <a:r>
              <a:rPr lang="ru-RU" dirty="0">
                <a:latin typeface="Helvetica" pitchFamily="2" charset="0"/>
              </a:rPr>
              <a:t>8-го июня</a:t>
            </a:r>
            <a:r>
              <a:rPr lang="en-US" dirty="0">
                <a:latin typeface="Helvetica" pitchFamily="2" charset="0"/>
              </a:rPr>
              <a:t> 2018</a:t>
            </a:r>
            <a:r>
              <a:rPr lang="ru-RU" dirty="0">
                <a:latin typeface="Helvetica" pitchFamily="2" charset="0"/>
              </a:rPr>
              <a:t> г.</a:t>
            </a:r>
            <a:endParaRPr lang="en-US" dirty="0">
              <a:latin typeface="Helvetica" pitchFamily="2" charset="0"/>
            </a:endParaRPr>
          </a:p>
          <a:p>
            <a:r>
              <a:rPr lang="ru-RU" dirty="0">
                <a:latin typeface="Helvetica" pitchFamily="2" charset="0"/>
              </a:rPr>
              <a:t>Фил Тулба, директор</a:t>
            </a:r>
            <a:endParaRPr lang="en-US" dirty="0">
              <a:latin typeface="Helvetica"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584" y="194316"/>
            <a:ext cx="2302856" cy="1369377"/>
          </a:xfrm>
          <a:prstGeom prst="rect">
            <a:avLst/>
          </a:prstGeom>
        </p:spPr>
      </p:pic>
      <p:pic>
        <p:nvPicPr>
          <p:cNvPr id="13" name="Picture 15">
            <a:extLst>
              <a:ext uri="{FF2B5EF4-FFF2-40B4-BE49-F238E27FC236}">
                <a16:creationId xmlns="" xmlns:a16="http://schemas.microsoft.com/office/drawing/2014/main" id="{97D1B1BE-EA3F-DB43-B49E-0AA97D4F2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62" y="12128500"/>
            <a:ext cx="2907231" cy="1293107"/>
          </a:xfrm>
          <a:prstGeom prst="rect">
            <a:avLst/>
          </a:prstGeom>
        </p:spPr>
      </p:pic>
      <p:pic>
        <p:nvPicPr>
          <p:cNvPr id="6" name="Picture 5">
            <a:extLst>
              <a:ext uri="{FF2B5EF4-FFF2-40B4-BE49-F238E27FC236}">
                <a16:creationId xmlns="" xmlns:a16="http://schemas.microsoft.com/office/drawing/2014/main" id="{35EE32ED-25D6-634B-B4C2-1FB847FE3510}"/>
              </a:ext>
            </a:extLst>
          </p:cNvPr>
          <p:cNvPicPr>
            <a:picLocks noChangeAspect="1"/>
          </p:cNvPicPr>
          <p:nvPr/>
        </p:nvPicPr>
        <p:blipFill>
          <a:blip r:embed="rId5"/>
          <a:stretch>
            <a:fillRect/>
          </a:stretch>
        </p:blipFill>
        <p:spPr>
          <a:xfrm>
            <a:off x="131928" y="5902371"/>
            <a:ext cx="1779999" cy="792838"/>
          </a:xfrm>
          <a:prstGeom prst="rect">
            <a:avLst/>
          </a:prstGeom>
        </p:spPr>
      </p:pic>
    </p:spTree>
    <p:extLst>
      <p:ext uri="{BB962C8B-B14F-4D97-AF65-F5344CB8AC3E}">
        <p14:creationId xmlns:p14="http://schemas.microsoft.com/office/powerpoint/2010/main" val="4122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15350"/>
            <a:ext cx="3034827" cy="3032646"/>
          </a:xfrm>
        </p:spPr>
        <p:txBody>
          <a:bodyPr/>
          <a:lstStyle/>
          <a:p>
            <a:endParaRPr lang="en-US" sz="1600" dirty="0"/>
          </a:p>
          <a:p>
            <a:r>
              <a:rPr lang="en-GB" sz="2000" b="1" dirty="0">
                <a:latin typeface="Helvetica" pitchFamily="2" charset="0"/>
              </a:rPr>
              <a:t/>
            </a:r>
            <a:br>
              <a:rPr lang="en-GB" sz="2000" b="1" dirty="0">
                <a:latin typeface="Helvetica" pitchFamily="2" charset="0"/>
              </a:rPr>
            </a:br>
            <a:r>
              <a:rPr lang="ru-RU" sz="2000" b="1" dirty="0">
                <a:latin typeface="Helvetica" pitchFamily="2" charset="0"/>
              </a:rPr>
              <a:t>Создание культуры социального импакт-инвестирования в Великобритании </a:t>
            </a:r>
            <a:r>
              <a:rPr lang="en-GB" sz="2000" b="1" dirty="0">
                <a:latin typeface="Helvetica" pitchFamily="2" charset="0"/>
              </a:rPr>
              <a:t>– </a:t>
            </a:r>
            <a:r>
              <a:rPr lang="ru-RU" sz="2000" b="1" dirty="0">
                <a:latin typeface="Helvetica" pitchFamily="2" charset="0"/>
              </a:rPr>
              <a:t>правительство Соединенного Королевства</a:t>
            </a:r>
            <a:r>
              <a:rPr lang="en-GB" sz="2000" b="1" dirty="0">
                <a:latin typeface="Helvetica" pitchFamily="2" charset="0"/>
              </a:rPr>
              <a:t>, 2016</a:t>
            </a:r>
            <a:r>
              <a:rPr lang="ru-RU" sz="2000" b="1" dirty="0">
                <a:latin typeface="Helvetica" pitchFamily="2" charset="0"/>
              </a:rPr>
              <a:t> г.</a:t>
            </a:r>
            <a:endParaRPr lang="en-GB" sz="2000" b="1" dirty="0">
              <a:latin typeface="Helvetica" pitchFamily="2"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pic>
        <p:nvPicPr>
          <p:cNvPr id="2" name="Picture 1">
            <a:extLst>
              <a:ext uri="{FF2B5EF4-FFF2-40B4-BE49-F238E27FC236}">
                <a16:creationId xmlns="" xmlns:a16="http://schemas.microsoft.com/office/drawing/2014/main" id="{515051B7-49B0-EE48-A622-5DF475C9E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0646" y="149345"/>
            <a:ext cx="6634127" cy="6609760"/>
          </a:xfrm>
          <a:prstGeom prst="rect">
            <a:avLst/>
          </a:prstGeom>
        </p:spPr>
      </p:pic>
      <p:sp>
        <p:nvSpPr>
          <p:cNvPr id="10" name="TextBox 9">
            <a:extLst>
              <a:ext uri="{FF2B5EF4-FFF2-40B4-BE49-F238E27FC236}">
                <a16:creationId xmlns="" xmlns:a16="http://schemas.microsoft.com/office/drawing/2014/main" id="{716ECE59-55B4-544A-AA45-566500D1A46B}"/>
              </a:ext>
            </a:extLst>
          </p:cNvPr>
          <p:cNvSpPr txBox="1"/>
          <p:nvPr/>
        </p:nvSpPr>
        <p:spPr>
          <a:xfrm>
            <a:off x="8709285" y="5494880"/>
            <a:ext cx="3350787" cy="1200329"/>
          </a:xfrm>
          <a:prstGeom prst="rect">
            <a:avLst/>
          </a:prstGeom>
          <a:noFill/>
        </p:spPr>
        <p:txBody>
          <a:bodyPr wrap="square" rtlCol="0">
            <a:spAutoFit/>
          </a:bodyPr>
          <a:lstStyle/>
          <a:p>
            <a:r>
              <a:rPr lang="ru-RU" sz="1200" i="1" dirty="0">
                <a:latin typeface="Helvetica" pitchFamily="2" charset="0"/>
              </a:rPr>
              <a:t>Источник</a:t>
            </a:r>
            <a:r>
              <a:rPr lang="en-US" sz="1200" i="1" dirty="0">
                <a:latin typeface="Helvetica" pitchFamily="2" charset="0"/>
              </a:rPr>
              <a:t>: </a:t>
            </a:r>
            <a:r>
              <a:rPr lang="en-US" sz="1200" i="1" dirty="0">
                <a:latin typeface="Helvetica" pitchFamily="2" charset="0"/>
                <a:hlinkClick r:id="rId5"/>
              </a:rPr>
              <a:t>https://assets.publishing.service.gov.uk/government/uploads/system/uploads/attachment_data/file/659079/Executive_Summary_-_Growing_a_Culture_of_Social_Impact_Investing_in_the_UK.pdf</a:t>
            </a:r>
            <a:r>
              <a:rPr lang="en-US" sz="1200" i="1" dirty="0">
                <a:latin typeface="Helvetica" pitchFamily="2" charset="0"/>
              </a:rPr>
              <a:t>   </a:t>
            </a:r>
          </a:p>
        </p:txBody>
      </p:sp>
      <p:sp>
        <p:nvSpPr>
          <p:cNvPr id="6" name="TextBox 5"/>
          <p:cNvSpPr txBox="1"/>
          <p:nvPr/>
        </p:nvSpPr>
        <p:spPr>
          <a:xfrm>
            <a:off x="4320989" y="765752"/>
            <a:ext cx="1570697" cy="2062103"/>
          </a:xfrm>
          <a:prstGeom prst="rect">
            <a:avLst/>
          </a:prstGeom>
          <a:noFill/>
        </p:spPr>
        <p:txBody>
          <a:bodyPr wrap="square" rtlCol="0">
            <a:spAutoFit/>
          </a:bodyPr>
          <a:lstStyle/>
          <a:p>
            <a:r>
              <a:rPr lang="ru-RU" sz="1600">
                <a:solidFill>
                  <a:schemeClr val="bg1"/>
                </a:solidFill>
                <a:latin typeface="Arial Narrow" charset="0"/>
                <a:ea typeface="Arial Narrow" charset="0"/>
                <a:cs typeface="Arial Narrow" charset="0"/>
              </a:rPr>
              <a:t>Улучшить операционные  процессы в  плане сделок и потенциал для инвестирования в крупных масштабах</a:t>
            </a:r>
          </a:p>
        </p:txBody>
      </p:sp>
      <p:sp>
        <p:nvSpPr>
          <p:cNvPr id="8" name="TextBox 7"/>
          <p:cNvSpPr txBox="1"/>
          <p:nvPr/>
        </p:nvSpPr>
        <p:spPr>
          <a:xfrm>
            <a:off x="6573173" y="1239969"/>
            <a:ext cx="1943296" cy="1200329"/>
          </a:xfrm>
          <a:prstGeom prst="rect">
            <a:avLst/>
          </a:prstGeom>
          <a:noFill/>
        </p:spPr>
        <p:txBody>
          <a:bodyPr wrap="square" rtlCol="0">
            <a:spAutoFit/>
          </a:bodyPr>
          <a:lstStyle/>
          <a:p>
            <a:r>
              <a:rPr lang="ru-RU">
                <a:solidFill>
                  <a:schemeClr val="bg1"/>
                </a:solidFill>
                <a:latin typeface="Arial Narrow" charset="0"/>
                <a:ea typeface="Arial Narrow" charset="0"/>
                <a:cs typeface="Arial Narrow" charset="0"/>
              </a:rPr>
              <a:t>Повысить уровень компетентности и доверия в сфере финансовых услуг</a:t>
            </a:r>
          </a:p>
        </p:txBody>
      </p:sp>
      <p:sp>
        <p:nvSpPr>
          <p:cNvPr id="9" name="TextBox 8"/>
          <p:cNvSpPr txBox="1"/>
          <p:nvPr/>
        </p:nvSpPr>
        <p:spPr>
          <a:xfrm>
            <a:off x="7361119" y="3664147"/>
            <a:ext cx="2183654" cy="1200329"/>
          </a:xfrm>
          <a:prstGeom prst="rect">
            <a:avLst/>
          </a:prstGeom>
          <a:noFill/>
        </p:spPr>
        <p:txBody>
          <a:bodyPr wrap="square" rtlCol="0">
            <a:spAutoFit/>
          </a:bodyPr>
          <a:lstStyle/>
          <a:p>
            <a:r>
              <a:rPr lang="ru-RU">
                <a:solidFill>
                  <a:schemeClr val="bg1"/>
                </a:solidFill>
                <a:latin typeface="Arial Narrow" charset="0"/>
                <a:ea typeface="Arial Narrow" charset="0"/>
                <a:cs typeface="Arial Narrow" charset="0"/>
              </a:rPr>
              <a:t>Улучшить составление отчетов по нефинансовым показателям</a:t>
            </a:r>
          </a:p>
        </p:txBody>
      </p:sp>
      <p:sp>
        <p:nvSpPr>
          <p:cNvPr id="11" name="TextBox 10"/>
          <p:cNvSpPr txBox="1"/>
          <p:nvPr/>
        </p:nvSpPr>
        <p:spPr>
          <a:xfrm>
            <a:off x="5529808" y="5687653"/>
            <a:ext cx="2180757" cy="646331"/>
          </a:xfrm>
          <a:prstGeom prst="rect">
            <a:avLst/>
          </a:prstGeom>
          <a:noFill/>
        </p:spPr>
        <p:txBody>
          <a:bodyPr wrap="square" rtlCol="0">
            <a:spAutoFit/>
          </a:bodyPr>
          <a:lstStyle/>
          <a:p>
            <a:r>
              <a:rPr lang="ru-RU">
                <a:solidFill>
                  <a:schemeClr val="bg1"/>
                </a:solidFill>
                <a:latin typeface="Arial Narrow" charset="0"/>
                <a:ea typeface="Arial Narrow" charset="0"/>
                <a:cs typeface="Arial Narrow" charset="0"/>
              </a:rPr>
              <a:t>Упростить процедуру инвестиций</a:t>
            </a:r>
          </a:p>
        </p:txBody>
      </p:sp>
      <p:sp>
        <p:nvSpPr>
          <p:cNvPr id="12" name="TextBox 11"/>
          <p:cNvSpPr txBox="1"/>
          <p:nvPr/>
        </p:nvSpPr>
        <p:spPr>
          <a:xfrm>
            <a:off x="3200607" y="3380686"/>
            <a:ext cx="2208574" cy="1477328"/>
          </a:xfrm>
          <a:prstGeom prst="rect">
            <a:avLst/>
          </a:prstGeom>
          <a:noFill/>
        </p:spPr>
        <p:txBody>
          <a:bodyPr wrap="square" rtlCol="0">
            <a:spAutoFit/>
          </a:bodyPr>
          <a:lstStyle/>
          <a:p>
            <a:r>
              <a:rPr lang="ru-RU">
                <a:solidFill>
                  <a:schemeClr val="bg1"/>
                </a:solidFill>
                <a:latin typeface="Arial Narrow" charset="0"/>
                <a:ea typeface="Arial Narrow" charset="0"/>
                <a:cs typeface="Arial Narrow" charset="0"/>
              </a:rPr>
              <a:t>Развивать уже достигнутое, объединить инициативы в единую систему</a:t>
            </a:r>
          </a:p>
        </p:txBody>
      </p:sp>
    </p:spTree>
    <p:extLst>
      <p:ext uri="{BB962C8B-B14F-4D97-AF65-F5344CB8AC3E}">
        <p14:creationId xmlns:p14="http://schemas.microsoft.com/office/powerpoint/2010/main" val="172080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9963462" cy="4227906"/>
          </a:xfrm>
        </p:spPr>
        <p:txBody>
          <a:bodyPr/>
          <a:lstStyle/>
          <a:p>
            <a:pPr algn="l"/>
            <a:endParaRPr lang="en-US" sz="1600" dirty="0"/>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4"/>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860612" y="465211"/>
            <a:ext cx="8896603" cy="707886"/>
          </a:xfrm>
          <a:prstGeom prst="rect">
            <a:avLst/>
          </a:prstGeom>
          <a:noFill/>
        </p:spPr>
        <p:txBody>
          <a:bodyPr wrap="square" rtlCol="0">
            <a:spAutoFit/>
          </a:bodyPr>
          <a:lstStyle/>
          <a:p>
            <a:pPr algn="ctr"/>
            <a:r>
              <a:rPr lang="ru-RU" sz="4000" dirty="0">
                <a:latin typeface="Helvetica" pitchFamily="2" charset="0"/>
              </a:rPr>
              <a:t>Экосистема в Великобритании</a:t>
            </a:r>
            <a:endParaRPr lang="en-US" sz="2800" dirty="0">
              <a:latin typeface="Helvetica" pitchFamily="2" charset="0"/>
            </a:endParaRPr>
          </a:p>
        </p:txBody>
      </p:sp>
      <p:pic>
        <p:nvPicPr>
          <p:cNvPr id="2" name="Picture 1">
            <a:extLst>
              <a:ext uri="{FF2B5EF4-FFF2-40B4-BE49-F238E27FC236}">
                <a16:creationId xmlns="" xmlns:a16="http://schemas.microsoft.com/office/drawing/2014/main" id="{07C02BF8-DDBC-C94B-9217-F1CA92CE089B}"/>
              </a:ext>
            </a:extLst>
          </p:cNvPr>
          <p:cNvPicPr>
            <a:picLocks noChangeAspect="1"/>
          </p:cNvPicPr>
          <p:nvPr/>
        </p:nvPicPr>
        <p:blipFill>
          <a:blip r:embed="rId5"/>
          <a:stretch>
            <a:fillRect/>
          </a:stretch>
        </p:blipFill>
        <p:spPr>
          <a:xfrm>
            <a:off x="1923904" y="1215856"/>
            <a:ext cx="7524729" cy="4907432"/>
          </a:xfrm>
          <a:prstGeom prst="rect">
            <a:avLst/>
          </a:prstGeom>
        </p:spPr>
      </p:pic>
      <p:sp>
        <p:nvSpPr>
          <p:cNvPr id="6" name="TextBox 5">
            <a:extLst>
              <a:ext uri="{FF2B5EF4-FFF2-40B4-BE49-F238E27FC236}">
                <a16:creationId xmlns="" xmlns:a16="http://schemas.microsoft.com/office/drawing/2014/main" id="{EC8028DA-DD1F-0142-B9E0-12AAD3E71011}"/>
              </a:ext>
            </a:extLst>
          </p:cNvPr>
          <p:cNvSpPr txBox="1"/>
          <p:nvPr/>
        </p:nvSpPr>
        <p:spPr>
          <a:xfrm>
            <a:off x="7260336" y="6112245"/>
            <a:ext cx="4931664" cy="646331"/>
          </a:xfrm>
          <a:prstGeom prst="rect">
            <a:avLst/>
          </a:prstGeom>
          <a:noFill/>
        </p:spPr>
        <p:txBody>
          <a:bodyPr wrap="square" rtlCol="0">
            <a:spAutoFit/>
          </a:bodyPr>
          <a:lstStyle/>
          <a:p>
            <a:r>
              <a:rPr lang="en-US" sz="1200" i="1" dirty="0">
                <a:latin typeface="Helvetica" pitchFamily="2" charset="0"/>
              </a:rPr>
              <a:t>From: </a:t>
            </a:r>
            <a:r>
              <a:rPr lang="en-US" sz="1200" i="1" dirty="0">
                <a:latin typeface="Helvetica" pitchFamily="2" charset="0"/>
                <a:hlinkClick r:id="rId6" invalidUrl="http://www.bigpotential.org.uk/sites/default/files/slideshare/Social Investment Explained_Guide_SEUK-BIG.pdf"/>
              </a:rPr>
              <a:t>http://www.bigpotential.org.uk/sites/default/files/slideshare/Social%20Investment%20Explained_Guide_SEUK-BIG.pdf</a:t>
            </a:r>
            <a:r>
              <a:rPr lang="en-US" sz="1200" i="1" dirty="0">
                <a:latin typeface="Helvetica" pitchFamily="2" charset="0"/>
              </a:rPr>
              <a:t> </a:t>
            </a:r>
          </a:p>
        </p:txBody>
      </p:sp>
      <p:sp>
        <p:nvSpPr>
          <p:cNvPr id="8" name="TextBox 7"/>
          <p:cNvSpPr txBox="1"/>
          <p:nvPr/>
        </p:nvSpPr>
        <p:spPr>
          <a:xfrm>
            <a:off x="1923905" y="2573971"/>
            <a:ext cx="2915660" cy="523220"/>
          </a:xfrm>
          <a:prstGeom prst="rect">
            <a:avLst/>
          </a:prstGeom>
          <a:solidFill>
            <a:schemeClr val="bg1"/>
          </a:solidFill>
        </p:spPr>
        <p:txBody>
          <a:bodyPr wrap="square" rtlCol="0">
            <a:spAutoFit/>
          </a:bodyPr>
          <a:lstStyle/>
          <a:p>
            <a:r>
              <a:rPr lang="ru-RU" sz="2800">
                <a:solidFill>
                  <a:schemeClr val="bg1">
                    <a:lumMod val="50000"/>
                  </a:schemeClr>
                </a:solidFill>
              </a:rPr>
              <a:t> ПОСРЕДНИКИ   </a:t>
            </a:r>
          </a:p>
        </p:txBody>
      </p:sp>
      <p:sp>
        <p:nvSpPr>
          <p:cNvPr id="9" name="TextBox 8"/>
          <p:cNvSpPr txBox="1"/>
          <p:nvPr/>
        </p:nvSpPr>
        <p:spPr>
          <a:xfrm>
            <a:off x="1923903" y="4395561"/>
            <a:ext cx="2833908" cy="523220"/>
          </a:xfrm>
          <a:prstGeom prst="rect">
            <a:avLst/>
          </a:prstGeom>
          <a:solidFill>
            <a:schemeClr val="bg1"/>
          </a:solidFill>
        </p:spPr>
        <p:txBody>
          <a:bodyPr wrap="square" rtlCol="0">
            <a:spAutoFit/>
          </a:bodyPr>
          <a:lstStyle/>
          <a:p>
            <a:r>
              <a:rPr lang="ru-RU" sz="2800">
                <a:solidFill>
                  <a:schemeClr val="bg1">
                    <a:lumMod val="50000"/>
                  </a:schemeClr>
                </a:solidFill>
              </a:rPr>
              <a:t>ПОСРЕДНИКИ   </a:t>
            </a:r>
          </a:p>
        </p:txBody>
      </p:sp>
      <p:sp>
        <p:nvSpPr>
          <p:cNvPr id="10" name="TextBox 9"/>
          <p:cNvSpPr txBox="1"/>
          <p:nvPr/>
        </p:nvSpPr>
        <p:spPr>
          <a:xfrm>
            <a:off x="3917576" y="1410616"/>
            <a:ext cx="4921624" cy="830997"/>
          </a:xfrm>
          <a:prstGeom prst="rect">
            <a:avLst/>
          </a:prstGeom>
          <a:solidFill>
            <a:srgbClr val="F6A833"/>
          </a:solidFill>
        </p:spPr>
        <p:txBody>
          <a:bodyPr wrap="square" rtlCol="0">
            <a:spAutoFit/>
          </a:bodyPr>
          <a:lstStyle/>
          <a:p>
            <a:pPr algn="ctr"/>
            <a:r>
              <a:rPr lang="ru-RU" sz="2400" b="1"/>
              <a:t>ЛИЦА, ПРЕДОСТАВЛЯЮЩИЕ КАПИТАЛ + ФИНАНСЫ</a:t>
            </a:r>
          </a:p>
        </p:txBody>
      </p:sp>
      <p:sp>
        <p:nvSpPr>
          <p:cNvPr id="11" name="TextBox 10"/>
          <p:cNvSpPr txBox="1"/>
          <p:nvPr/>
        </p:nvSpPr>
        <p:spPr>
          <a:xfrm>
            <a:off x="4697504" y="3467467"/>
            <a:ext cx="3496237" cy="584775"/>
          </a:xfrm>
          <a:prstGeom prst="rect">
            <a:avLst/>
          </a:prstGeom>
          <a:solidFill>
            <a:srgbClr val="F6A833"/>
          </a:solidFill>
        </p:spPr>
        <p:txBody>
          <a:bodyPr wrap="square" rtlCol="0">
            <a:spAutoFit/>
          </a:bodyPr>
          <a:lstStyle/>
          <a:p>
            <a:pPr algn="ctr"/>
            <a:r>
              <a:rPr lang="ru-RU" sz="2400" b="1"/>
              <a:t>ПРОДУКТЫ + СРЕДСТВА</a:t>
            </a:r>
          </a:p>
          <a:p>
            <a:pPr algn="ctr"/>
            <a:endParaRPr lang="ru-RU" sz="800" b="1"/>
          </a:p>
        </p:txBody>
      </p:sp>
      <p:sp>
        <p:nvSpPr>
          <p:cNvPr id="12" name="TextBox 11"/>
          <p:cNvSpPr txBox="1"/>
          <p:nvPr/>
        </p:nvSpPr>
        <p:spPr>
          <a:xfrm>
            <a:off x="3668372" y="5316773"/>
            <a:ext cx="5744403" cy="954107"/>
          </a:xfrm>
          <a:prstGeom prst="rect">
            <a:avLst/>
          </a:prstGeom>
          <a:solidFill>
            <a:srgbClr val="F6A833"/>
          </a:solidFill>
        </p:spPr>
        <p:txBody>
          <a:bodyPr wrap="square" rtlCol="0">
            <a:spAutoFit/>
          </a:bodyPr>
          <a:lstStyle/>
          <a:p>
            <a:pPr algn="ctr"/>
            <a:r>
              <a:rPr lang="ru-RU" sz="2400" b="1"/>
              <a:t>БЛАГОТВОРИТЕЛЬНЫЕ ОРГАНИЗАЦИИ </a:t>
            </a:r>
            <a:r>
              <a:rPr lang="en-GB" sz="2400" b="1"/>
              <a:t>+</a:t>
            </a:r>
            <a:r>
              <a:rPr lang="ru-RU" sz="2400" b="1"/>
              <a:t> СОЦИАЛЬНЫЕ ПРЕДПРИЯТИЯ</a:t>
            </a:r>
          </a:p>
          <a:p>
            <a:pPr algn="ctr"/>
            <a:endParaRPr lang="ru-RU" sz="800" b="1"/>
          </a:p>
        </p:txBody>
      </p:sp>
    </p:spTree>
    <p:extLst>
      <p:ext uri="{BB962C8B-B14F-4D97-AF65-F5344CB8AC3E}">
        <p14:creationId xmlns:p14="http://schemas.microsoft.com/office/powerpoint/2010/main" val="295463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10249974" cy="4227906"/>
          </a:xfrm>
        </p:spPr>
        <p:txBody>
          <a:bodyPr>
            <a:normAutofit/>
          </a:bodyPr>
          <a:lstStyle/>
          <a:p>
            <a:pPr algn="l"/>
            <a:r>
              <a:rPr lang="ru-RU" sz="2000" b="1" dirty="0">
                <a:latin typeface="Helvetica" pitchFamily="2" charset="0"/>
              </a:rPr>
              <a:t>Социальные банки</a:t>
            </a:r>
            <a:endParaRPr lang="en-GB" sz="2000" b="1" dirty="0">
              <a:latin typeface="Helvetica" pitchFamily="2" charset="0"/>
            </a:endParaRPr>
          </a:p>
          <a:p>
            <a:pPr marL="342900" indent="-342900" algn="l">
              <a:buFont typeface="Arial" panose="020B0604020202020204" pitchFamily="34" charset="0"/>
              <a:buChar char="•"/>
            </a:pPr>
            <a:r>
              <a:rPr lang="ru-RU" sz="2000" dirty="0">
                <a:latin typeface="Helvetica" pitchFamily="2" charset="0"/>
              </a:rPr>
              <a:t>Такие как </a:t>
            </a:r>
            <a:r>
              <a:rPr lang="en-GB" sz="2000" dirty="0" err="1">
                <a:latin typeface="Helvetica" pitchFamily="2" charset="0"/>
              </a:rPr>
              <a:t>Triodos</a:t>
            </a:r>
            <a:r>
              <a:rPr lang="en-GB" sz="2000" dirty="0">
                <a:latin typeface="Helvetica" pitchFamily="2" charset="0"/>
              </a:rPr>
              <a:t>, Charity Bank</a:t>
            </a:r>
            <a:r>
              <a:rPr lang="ru-RU" sz="2000" dirty="0">
                <a:latin typeface="Helvetica" pitchFamily="2" charset="0"/>
              </a:rPr>
              <a:t> и </a:t>
            </a:r>
            <a:r>
              <a:rPr lang="en-GB" sz="2000" dirty="0">
                <a:latin typeface="Helvetica" pitchFamily="2" charset="0"/>
              </a:rPr>
              <a:t>Unity Trust</a:t>
            </a:r>
          </a:p>
          <a:p>
            <a:pPr marL="342900" indent="-342900" algn="l">
              <a:buFont typeface="Arial" panose="020B0604020202020204" pitchFamily="34" charset="0"/>
              <a:buChar char="•"/>
            </a:pPr>
            <a:r>
              <a:rPr lang="ru-RU" sz="2000" dirty="0">
                <a:latin typeface="Helvetica" pitchFamily="2" charset="0"/>
              </a:rPr>
              <a:t>Чаще всего инвестируют довольно крупные суммы в организации, которые имеют в собственности или приобретают здания или землю, к примеру: "</a:t>
            </a:r>
            <a:r>
              <a:rPr lang="en-GB" sz="2000" dirty="0">
                <a:latin typeface="Helvetica" pitchFamily="2" charset="0"/>
              </a:rPr>
              <a:t>Adrenaline Alley</a:t>
            </a:r>
            <a:r>
              <a:rPr lang="ru-RU" sz="2000" dirty="0">
                <a:latin typeface="Helvetica" pitchFamily="2" charset="0"/>
              </a:rPr>
              <a:t>",</a:t>
            </a:r>
            <a:r>
              <a:rPr lang="en-GB" sz="2000" dirty="0">
                <a:latin typeface="Helvetica" pitchFamily="2" charset="0"/>
              </a:rPr>
              <a:t> 900</a:t>
            </a:r>
            <a:r>
              <a:rPr lang="ru-RU" sz="2000" dirty="0">
                <a:latin typeface="Helvetica" pitchFamily="2" charset="0"/>
              </a:rPr>
              <a:t> тыс. фунтов от банка "</a:t>
            </a:r>
            <a:r>
              <a:rPr lang="en-GB" sz="2000" dirty="0">
                <a:latin typeface="Helvetica" pitchFamily="2" charset="0"/>
              </a:rPr>
              <a:t>Charity Bank</a:t>
            </a:r>
            <a:r>
              <a:rPr lang="ru-RU" sz="2000" dirty="0">
                <a:latin typeface="Helvetica" pitchFamily="2" charset="0"/>
              </a:rPr>
              <a:t>"</a:t>
            </a:r>
            <a:endParaRPr lang="en-GB" sz="2000" dirty="0">
              <a:latin typeface="Helvetica" pitchFamily="2" charset="0"/>
            </a:endParaRPr>
          </a:p>
          <a:p>
            <a:pPr marL="342900" indent="-342900" algn="l">
              <a:buFont typeface="Arial" panose="020B0604020202020204" pitchFamily="34" charset="0"/>
              <a:buChar char="•"/>
            </a:pPr>
            <a:endParaRPr lang="en-GB" sz="2000" dirty="0">
              <a:latin typeface="Helvetica" pitchFamily="2" charset="0"/>
            </a:endParaRPr>
          </a:p>
          <a:p>
            <a:pPr algn="l"/>
            <a:r>
              <a:rPr lang="ru-RU" sz="2000" b="1" dirty="0">
                <a:latin typeface="Helvetica" pitchFamily="2" charset="0"/>
              </a:rPr>
              <a:t>Специализированные</a:t>
            </a:r>
            <a:r>
              <a:rPr lang="en-GB" sz="2000" b="1" dirty="0">
                <a:latin typeface="Helvetica" pitchFamily="2" charset="0"/>
              </a:rPr>
              <a:t> </a:t>
            </a:r>
            <a:r>
              <a:rPr lang="ru-RU" sz="2000" b="1" dirty="0">
                <a:latin typeface="Helvetica" pitchFamily="2" charset="0"/>
              </a:rPr>
              <a:t>социальные инвесторы (по региону </a:t>
            </a:r>
            <a:r>
              <a:rPr lang="en-GB" sz="2000" b="1" dirty="0">
                <a:latin typeface="Helvetica" pitchFamily="2" charset="0"/>
              </a:rPr>
              <a:t>/ </a:t>
            </a:r>
            <a:r>
              <a:rPr lang="ru-RU" sz="2000" b="1" dirty="0">
                <a:latin typeface="Helvetica" pitchFamily="2" charset="0"/>
              </a:rPr>
              <a:t>по темам)</a:t>
            </a:r>
            <a:endParaRPr lang="en-GB" sz="2000" b="1" dirty="0">
              <a:latin typeface="Helvetica" pitchFamily="2" charset="0"/>
            </a:endParaRPr>
          </a:p>
          <a:p>
            <a:pPr marL="342900" indent="-342900" algn="l">
              <a:buFont typeface="Arial" panose="020B0604020202020204" pitchFamily="34" charset="0"/>
              <a:buChar char="•"/>
            </a:pPr>
            <a:r>
              <a:rPr lang="en-GB" sz="2000" dirty="0">
                <a:latin typeface="Helvetica" pitchFamily="2" charset="0"/>
              </a:rPr>
              <a:t>“Big Issue Invest”, “Key Fund”, “Social Investment Business Group (SIB)”, “Bridges Ventures” </a:t>
            </a:r>
            <a:r>
              <a:rPr lang="ru-RU" sz="2000" dirty="0">
                <a:latin typeface="Helvetica" pitchFamily="2" charset="0"/>
              </a:rPr>
              <a:t>и </a:t>
            </a:r>
            <a:r>
              <a:rPr lang="en-GB" sz="2000" dirty="0">
                <a:latin typeface="Helvetica" pitchFamily="2" charset="0"/>
              </a:rPr>
              <a:t>“CAF Venturesome”</a:t>
            </a:r>
          </a:p>
          <a:p>
            <a:pPr marL="342900" indent="-342900" algn="l">
              <a:buFont typeface="Arial" panose="020B0604020202020204" pitchFamily="34" charset="0"/>
              <a:buChar char="•"/>
            </a:pPr>
            <a:r>
              <a:rPr lang="ru-RU" sz="2000" dirty="0">
                <a:latin typeface="Helvetica" pitchFamily="2" charset="0"/>
              </a:rPr>
              <a:t>Предлагают инвестиции различных уровней посредством ряда фондов (например,</a:t>
            </a:r>
            <a:r>
              <a:rPr lang="en-GB" sz="2000" dirty="0">
                <a:latin typeface="Helvetica" pitchFamily="2" charset="0"/>
              </a:rPr>
              <a:t> SIB </a:t>
            </a:r>
            <a:r>
              <a:rPr lang="ru-RU" sz="2000" dirty="0">
                <a:latin typeface="Helvetica" pitchFamily="2" charset="0"/>
              </a:rPr>
              <a:t>и </a:t>
            </a:r>
            <a:r>
              <a:rPr lang="en-GB" sz="2000" dirty="0">
                <a:latin typeface="Helvetica" pitchFamily="2" charset="0"/>
              </a:rPr>
              <a:t>“Big Potential Advanced”</a:t>
            </a:r>
            <a:r>
              <a:rPr lang="ru-RU" sz="2000" dirty="0">
                <a:latin typeface="Helvetica" pitchFamily="2" charset="0"/>
              </a:rPr>
              <a:t>)</a:t>
            </a:r>
            <a:endParaRPr lang="en-GB" sz="2000" dirty="0">
              <a:latin typeface="Helvetica" pitchFamily="2" charset="0"/>
            </a:endParaRPr>
          </a:p>
          <a:p>
            <a:pPr algn="l"/>
            <a:endParaRPr lang="en-US" dirty="0">
              <a:latin typeface="Helvetica" pitchFamily="2" charset="0"/>
            </a:endParaRP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131928" y="619427"/>
            <a:ext cx="10285060" cy="707886"/>
          </a:xfrm>
          <a:prstGeom prst="rect">
            <a:avLst/>
          </a:prstGeom>
          <a:noFill/>
        </p:spPr>
        <p:txBody>
          <a:bodyPr wrap="square" rtlCol="0">
            <a:spAutoFit/>
          </a:bodyPr>
          <a:lstStyle/>
          <a:p>
            <a:pPr algn="ctr"/>
            <a:r>
              <a:rPr lang="ru-RU" sz="4000" dirty="0">
                <a:latin typeface="Helvetica" pitchFamily="2" charset="0"/>
              </a:rPr>
              <a:t>Основные субъекты в Великобритании</a:t>
            </a:r>
            <a:endParaRPr lang="en-US" sz="2800" dirty="0">
              <a:latin typeface="Helvetica" pitchFamily="2" charset="0"/>
            </a:endParaRPr>
          </a:p>
        </p:txBody>
      </p:sp>
    </p:spTree>
    <p:extLst>
      <p:ext uri="{BB962C8B-B14F-4D97-AF65-F5344CB8AC3E}">
        <p14:creationId xmlns:p14="http://schemas.microsoft.com/office/powerpoint/2010/main" val="350657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10249974" cy="4227906"/>
          </a:xfrm>
        </p:spPr>
        <p:txBody>
          <a:bodyPr>
            <a:normAutofit/>
          </a:bodyPr>
          <a:lstStyle/>
          <a:p>
            <a:pPr algn="l"/>
            <a:r>
              <a:rPr lang="ru-RU" sz="2000" b="1" dirty="0">
                <a:latin typeface="Helvetica" pitchFamily="2" charset="0"/>
              </a:rPr>
              <a:t>Широкий круг спонсоров</a:t>
            </a:r>
            <a:endParaRPr lang="en-GB" sz="2000" b="1" dirty="0">
              <a:latin typeface="Helvetica" pitchFamily="2" charset="0"/>
            </a:endParaRPr>
          </a:p>
          <a:p>
            <a:pPr marL="342900" indent="-342900" algn="l">
              <a:buFont typeface="Arial" panose="020B0604020202020204" pitchFamily="34" charset="0"/>
              <a:buChar char="•"/>
            </a:pPr>
            <a:r>
              <a:rPr lang="ru-RU" sz="2000" dirty="0">
                <a:latin typeface="Helvetica" pitchFamily="2" charset="0"/>
              </a:rPr>
              <a:t>Краудфандинговые веб-сайты, такие как </a:t>
            </a:r>
            <a:r>
              <a:rPr lang="en-GB" sz="2000" dirty="0" err="1">
                <a:latin typeface="Helvetica" pitchFamily="2" charset="0"/>
              </a:rPr>
              <a:t>BuzzBnk</a:t>
            </a:r>
            <a:r>
              <a:rPr lang="en-GB" sz="2000" dirty="0">
                <a:latin typeface="Helvetica" pitchFamily="2" charset="0"/>
              </a:rPr>
              <a:t>, </a:t>
            </a:r>
            <a:r>
              <a:rPr lang="en-GB" sz="2000" dirty="0" err="1">
                <a:latin typeface="Helvetica" pitchFamily="2" charset="0"/>
              </a:rPr>
              <a:t>CrowdMission</a:t>
            </a:r>
            <a:r>
              <a:rPr lang="en-GB" sz="2000" dirty="0">
                <a:latin typeface="Helvetica" pitchFamily="2" charset="0"/>
              </a:rPr>
              <a:t> </a:t>
            </a:r>
            <a:r>
              <a:rPr lang="ru-RU" sz="2000" dirty="0">
                <a:latin typeface="Helvetica" pitchFamily="2" charset="0"/>
              </a:rPr>
              <a:t>и </a:t>
            </a:r>
            <a:r>
              <a:rPr lang="en-GB" sz="2000" dirty="0">
                <a:latin typeface="Helvetica" pitchFamily="2" charset="0"/>
              </a:rPr>
              <a:t>Spacehive – </a:t>
            </a:r>
            <a:r>
              <a:rPr lang="ru-RU" sz="2000" dirty="0">
                <a:latin typeface="Helvetica" pitchFamily="2" charset="0"/>
              </a:rPr>
              <a:t>платформа для гражданских и общественных проектов</a:t>
            </a:r>
          </a:p>
          <a:p>
            <a:pPr marL="342900" indent="-342900" algn="l">
              <a:buFont typeface="Arial" panose="020B0604020202020204" pitchFamily="34" charset="0"/>
              <a:buChar char="•"/>
            </a:pPr>
            <a:r>
              <a:rPr lang="ru-RU" sz="2000" dirty="0">
                <a:latin typeface="Helvetica" pitchFamily="2" charset="0"/>
              </a:rPr>
              <a:t>Общественная продажа акций при поддержке таких веб-платформ, как </a:t>
            </a:r>
            <a:r>
              <a:rPr lang="en-GB" sz="2000" dirty="0" err="1">
                <a:latin typeface="Helvetica" pitchFamily="2" charset="0"/>
              </a:rPr>
              <a:t>Microgenius</a:t>
            </a:r>
            <a:endParaRPr lang="en-GB" sz="2000" dirty="0">
              <a:latin typeface="Helvetica" pitchFamily="2" charset="0"/>
            </a:endParaRPr>
          </a:p>
          <a:p>
            <a:pPr marL="342900" indent="-342900" algn="l">
              <a:buFont typeface="Arial" panose="020B0604020202020204" pitchFamily="34" charset="0"/>
              <a:buChar char="•"/>
            </a:pPr>
            <a:r>
              <a:rPr lang="ru-RU" sz="2000" dirty="0">
                <a:latin typeface="Helvetica" pitchFamily="2" charset="0"/>
              </a:rPr>
              <a:t>Более масштабные возможности для инвестирования: такие платформы, как </a:t>
            </a:r>
            <a:r>
              <a:rPr lang="en-GB" sz="2000" dirty="0" err="1">
                <a:latin typeface="Helvetica" pitchFamily="2" charset="0"/>
              </a:rPr>
              <a:t>Ethex</a:t>
            </a:r>
            <a:r>
              <a:rPr lang="en-GB" sz="2000" dirty="0">
                <a:latin typeface="Helvetica" pitchFamily="2" charset="0"/>
              </a:rPr>
              <a:t> </a:t>
            </a:r>
            <a:r>
              <a:rPr lang="ru-RU" sz="2000" dirty="0">
                <a:latin typeface="Helvetica" pitchFamily="2" charset="0"/>
              </a:rPr>
              <a:t>и такие посредники, как </a:t>
            </a:r>
            <a:r>
              <a:rPr lang="en-GB" sz="2000" dirty="0" err="1">
                <a:latin typeface="Helvetica" pitchFamily="2" charset="0"/>
              </a:rPr>
              <a:t>Allia</a:t>
            </a:r>
            <a:r>
              <a:rPr lang="en-GB" sz="2000" dirty="0">
                <a:latin typeface="Helvetica" pitchFamily="2" charset="0"/>
              </a:rPr>
              <a:t> </a:t>
            </a:r>
            <a:r>
              <a:rPr lang="ru-RU" sz="2000" dirty="0">
                <a:latin typeface="Helvetica" pitchFamily="2" charset="0"/>
              </a:rPr>
              <a:t>или </a:t>
            </a:r>
            <a:r>
              <a:rPr lang="en-GB" sz="2000" dirty="0">
                <a:latin typeface="Helvetica" pitchFamily="2" charset="0"/>
              </a:rPr>
              <a:t>Investing for Good</a:t>
            </a:r>
            <a:r>
              <a:rPr lang="ru-RU" sz="2000" dirty="0">
                <a:latin typeface="Helvetica" pitchFamily="2" charset="0"/>
              </a:rPr>
              <a:t>, позволяют социальным организациям выставлять на продажу облигации и акции</a:t>
            </a:r>
            <a:endParaRPr lang="en-GB" sz="2000" dirty="0">
              <a:latin typeface="Helvetica" pitchFamily="2" charset="0"/>
            </a:endParaRPr>
          </a:p>
          <a:p>
            <a:pPr algn="l"/>
            <a:endParaRPr lang="en-US" sz="1600"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6" name="TextBox 5">
            <a:extLst>
              <a:ext uri="{FF2B5EF4-FFF2-40B4-BE49-F238E27FC236}">
                <a16:creationId xmlns="" xmlns:a16="http://schemas.microsoft.com/office/drawing/2014/main" id="{863D5D13-5310-1C4F-BFE0-6B4296539E92}"/>
              </a:ext>
            </a:extLst>
          </p:cNvPr>
          <p:cNvSpPr txBox="1"/>
          <p:nvPr/>
        </p:nvSpPr>
        <p:spPr>
          <a:xfrm>
            <a:off x="-286871" y="619427"/>
            <a:ext cx="11403105" cy="707886"/>
          </a:xfrm>
          <a:prstGeom prst="rect">
            <a:avLst/>
          </a:prstGeom>
          <a:noFill/>
        </p:spPr>
        <p:txBody>
          <a:bodyPr wrap="square" rtlCol="0">
            <a:spAutoFit/>
          </a:bodyPr>
          <a:lstStyle/>
          <a:p>
            <a:pPr algn="ctr"/>
            <a:r>
              <a:rPr lang="ru-RU" sz="4000" dirty="0">
                <a:latin typeface="Helvetica" pitchFamily="2" charset="0"/>
              </a:rPr>
              <a:t>Основные субъекты в Великобритании</a:t>
            </a:r>
            <a:endParaRPr lang="en-US" sz="2800" dirty="0">
              <a:latin typeface="Helvetica" pitchFamily="2" charset="0"/>
            </a:endParaRPr>
          </a:p>
        </p:txBody>
      </p:sp>
    </p:spTree>
    <p:extLst>
      <p:ext uri="{BB962C8B-B14F-4D97-AF65-F5344CB8AC3E}">
        <p14:creationId xmlns:p14="http://schemas.microsoft.com/office/powerpoint/2010/main" val="225562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10249974" cy="4227906"/>
          </a:xfrm>
        </p:spPr>
        <p:txBody>
          <a:bodyPr>
            <a:normAutofit/>
          </a:bodyPr>
          <a:lstStyle/>
          <a:p>
            <a:pPr algn="l"/>
            <a:r>
              <a:rPr lang="ru-RU" sz="2000" b="1" dirty="0">
                <a:latin typeface="Helvetica" pitchFamily="2" charset="0"/>
              </a:rPr>
              <a:t>Ангел-инвесторы</a:t>
            </a:r>
            <a:endParaRPr lang="en-GB" sz="2000" b="1" dirty="0">
              <a:latin typeface="Helvetica" pitchFamily="2" charset="0"/>
            </a:endParaRPr>
          </a:p>
          <a:p>
            <a:pPr marL="342900" indent="-342900" algn="l">
              <a:buFont typeface="Arial" panose="020B0604020202020204" pitchFamily="34" charset="0"/>
              <a:buChar char="•"/>
            </a:pPr>
            <a:r>
              <a:rPr lang="ru-RU" sz="2000" dirty="0">
                <a:latin typeface="Helvetica" pitchFamily="2" charset="0"/>
              </a:rPr>
              <a:t>Состоятельные частные инвесторы-«ангелы», которые готовы предоставлять инвестиции стартапам </a:t>
            </a:r>
            <a:r>
              <a:rPr lang="en-GB" sz="2000" dirty="0">
                <a:latin typeface="Helvetica" pitchFamily="2" charset="0"/>
              </a:rPr>
              <a:t>/ </a:t>
            </a:r>
            <a:r>
              <a:rPr lang="ru-RU" sz="2000" dirty="0">
                <a:latin typeface="Helvetica" pitchFamily="2" charset="0"/>
              </a:rPr>
              <a:t>на ранней стадии развития бизнеса, когда риски более высоки</a:t>
            </a:r>
          </a:p>
          <a:p>
            <a:pPr marL="342900" indent="-342900" algn="l">
              <a:buFont typeface="Arial" panose="020B0604020202020204" pitchFamily="34" charset="0"/>
              <a:buChar char="•"/>
            </a:pPr>
            <a:r>
              <a:rPr lang="ru-RU" sz="2000" dirty="0">
                <a:latin typeface="Helvetica" pitchFamily="2" charset="0"/>
              </a:rPr>
              <a:t>Часто тесно работают в сотрудничестве с командой менеджеров</a:t>
            </a:r>
            <a:endParaRPr lang="en-GB" sz="2000" dirty="0">
              <a:latin typeface="Helvetica" pitchFamily="2" charset="0"/>
            </a:endParaRPr>
          </a:p>
          <a:p>
            <a:pPr algn="l"/>
            <a:r>
              <a:rPr lang="ru-RU" sz="2000" b="1" dirty="0">
                <a:latin typeface="Helvetica" pitchFamily="2" charset="0"/>
              </a:rPr>
              <a:t>Трасты и фонды</a:t>
            </a:r>
            <a:endParaRPr lang="en-GB" sz="2000" b="1" dirty="0">
              <a:latin typeface="Helvetica" pitchFamily="2" charset="0"/>
            </a:endParaRPr>
          </a:p>
          <a:p>
            <a:pPr marL="342900" indent="-342900" algn="l">
              <a:buFont typeface="Arial" panose="020B0604020202020204" pitchFamily="34" charset="0"/>
              <a:buChar char="•"/>
            </a:pPr>
            <a:r>
              <a:rPr lang="ru-RU" sz="2000" dirty="0">
                <a:latin typeface="Helvetica" pitchFamily="2" charset="0"/>
              </a:rPr>
              <a:t>Все большее число благотворительных трастов и фондов занимаются социальными инвестициями, причем они как вкладывают в новых субъектов, так и поддерживают уже имеющихся грантополучателей</a:t>
            </a:r>
          </a:p>
          <a:p>
            <a:pPr marL="342900" indent="-342900" algn="l">
              <a:buFont typeface="Arial" panose="020B0604020202020204" pitchFamily="34" charset="0"/>
              <a:buChar char="•"/>
            </a:pPr>
            <a:r>
              <a:rPr lang="ru-RU" sz="2000" dirty="0">
                <a:latin typeface="Helvetica" pitchFamily="2" charset="0"/>
              </a:rPr>
              <a:t>Деятельность в дополнение к уже налаженным процедурам предоставления грантов; может быть ориентирована на идеи </a:t>
            </a:r>
            <a:r>
              <a:rPr lang="en-GB" sz="2000" dirty="0">
                <a:latin typeface="Helvetica" pitchFamily="2" charset="0"/>
              </a:rPr>
              <a:t>/ </a:t>
            </a:r>
            <a:r>
              <a:rPr lang="ru-RU" sz="2000" dirty="0">
                <a:latin typeface="Helvetica" pitchFamily="2" charset="0"/>
              </a:rPr>
              <a:t>продукты на ранних стадиях разработки или на новые услуги</a:t>
            </a:r>
            <a:endParaRPr lang="en-GB" dirty="0">
              <a:latin typeface="Helvetica" pitchFamily="2" charset="0"/>
            </a:endParaRPr>
          </a:p>
          <a:p>
            <a:pPr algn="l"/>
            <a:endParaRPr lang="en-US" sz="1600"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86871" y="619427"/>
            <a:ext cx="11403105" cy="707886"/>
          </a:xfrm>
          <a:prstGeom prst="rect">
            <a:avLst/>
          </a:prstGeom>
          <a:noFill/>
        </p:spPr>
        <p:txBody>
          <a:bodyPr wrap="square" rtlCol="0">
            <a:spAutoFit/>
          </a:bodyPr>
          <a:lstStyle/>
          <a:p>
            <a:pPr algn="ctr"/>
            <a:r>
              <a:rPr lang="ru-RU" sz="4000" dirty="0">
                <a:latin typeface="Helvetica" pitchFamily="2" charset="0"/>
              </a:rPr>
              <a:t>Основные субъекты в Великобритании</a:t>
            </a:r>
            <a:endParaRPr lang="en-US" sz="2800" dirty="0">
              <a:latin typeface="Helvetica" pitchFamily="2" charset="0"/>
            </a:endParaRPr>
          </a:p>
        </p:txBody>
      </p:sp>
    </p:spTree>
    <p:extLst>
      <p:ext uri="{BB962C8B-B14F-4D97-AF65-F5344CB8AC3E}">
        <p14:creationId xmlns:p14="http://schemas.microsoft.com/office/powerpoint/2010/main" val="135668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8" name="Straight Arrow Connector 7">
            <a:extLst>
              <a:ext uri="{FF2B5EF4-FFF2-40B4-BE49-F238E27FC236}">
                <a16:creationId xmlns="" xmlns:a16="http://schemas.microsoft.com/office/drawing/2014/main" id="{5A3A43AE-9F4A-634B-B077-497A6D244126}"/>
              </a:ext>
            </a:extLst>
          </p:cNvPr>
          <p:cNvCxnSpPr/>
          <p:nvPr/>
        </p:nvCxnSpPr>
        <p:spPr>
          <a:xfrm flipV="1">
            <a:off x="4527756" y="2050473"/>
            <a:ext cx="3965080" cy="2588064"/>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44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 xmlns:a16="http://schemas.microsoft.com/office/drawing/2014/main" id="{4BC77E55-4C58-4D41-937F-22B4841D0B6B}"/>
              </a:ext>
            </a:extLst>
          </p:cNvPr>
          <p:cNvSpPr/>
          <p:nvPr/>
        </p:nvSpPr>
        <p:spPr>
          <a:xfrm>
            <a:off x="4553378" y="2081719"/>
            <a:ext cx="4338536" cy="3440043"/>
          </a:xfrm>
          <a:custGeom>
            <a:avLst/>
            <a:gdLst>
              <a:gd name="connsiteX0" fmla="*/ 0 w 4338536"/>
              <a:gd name="connsiteY0" fmla="*/ 2587557 h 3440043"/>
              <a:gd name="connsiteX1" fmla="*/ 914400 w 4338536"/>
              <a:gd name="connsiteY1" fmla="*/ 3287949 h 3440043"/>
              <a:gd name="connsiteX2" fmla="*/ 4338536 w 4338536"/>
              <a:gd name="connsiteY2" fmla="*/ 0 h 3440043"/>
            </a:gdLst>
            <a:ahLst/>
            <a:cxnLst>
              <a:cxn ang="0">
                <a:pos x="connsiteX0" y="connsiteY0"/>
              </a:cxn>
              <a:cxn ang="0">
                <a:pos x="connsiteX1" y="connsiteY1"/>
              </a:cxn>
              <a:cxn ang="0">
                <a:pos x="connsiteX2" y="connsiteY2"/>
              </a:cxn>
            </a:cxnLst>
            <a:rect l="l" t="t" r="r" b="b"/>
            <a:pathLst>
              <a:path w="4338536" h="3440043">
                <a:moveTo>
                  <a:pt x="0" y="2587557"/>
                </a:moveTo>
                <a:cubicBezTo>
                  <a:pt x="95655" y="3153382"/>
                  <a:pt x="191311" y="3719208"/>
                  <a:pt x="914400" y="3287949"/>
                </a:cubicBezTo>
                <a:cubicBezTo>
                  <a:pt x="1637489" y="2856690"/>
                  <a:pt x="3771089" y="547991"/>
                  <a:pt x="4338536" y="0"/>
                </a:cubicBez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spTree>
    <p:extLst>
      <p:ext uri="{BB962C8B-B14F-4D97-AF65-F5344CB8AC3E}">
        <p14:creationId xmlns:p14="http://schemas.microsoft.com/office/powerpoint/2010/main" val="816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 xmlns:a16="http://schemas.microsoft.com/office/drawing/2014/main" id="{4BC77E55-4C58-4D41-937F-22B4841D0B6B}"/>
              </a:ext>
            </a:extLst>
          </p:cNvPr>
          <p:cNvSpPr/>
          <p:nvPr/>
        </p:nvSpPr>
        <p:spPr>
          <a:xfrm>
            <a:off x="4553378" y="2081719"/>
            <a:ext cx="4338536" cy="3440043"/>
          </a:xfrm>
          <a:custGeom>
            <a:avLst/>
            <a:gdLst>
              <a:gd name="connsiteX0" fmla="*/ 0 w 4338536"/>
              <a:gd name="connsiteY0" fmla="*/ 2587557 h 3440043"/>
              <a:gd name="connsiteX1" fmla="*/ 914400 w 4338536"/>
              <a:gd name="connsiteY1" fmla="*/ 3287949 h 3440043"/>
              <a:gd name="connsiteX2" fmla="*/ 4338536 w 4338536"/>
              <a:gd name="connsiteY2" fmla="*/ 0 h 3440043"/>
            </a:gdLst>
            <a:ahLst/>
            <a:cxnLst>
              <a:cxn ang="0">
                <a:pos x="connsiteX0" y="connsiteY0"/>
              </a:cxn>
              <a:cxn ang="0">
                <a:pos x="connsiteX1" y="connsiteY1"/>
              </a:cxn>
              <a:cxn ang="0">
                <a:pos x="connsiteX2" y="connsiteY2"/>
              </a:cxn>
            </a:cxnLst>
            <a:rect l="l" t="t" r="r" b="b"/>
            <a:pathLst>
              <a:path w="4338536" h="3440043">
                <a:moveTo>
                  <a:pt x="0" y="2587557"/>
                </a:moveTo>
                <a:cubicBezTo>
                  <a:pt x="95655" y="3153382"/>
                  <a:pt x="191311" y="3719208"/>
                  <a:pt x="914400" y="3287949"/>
                </a:cubicBezTo>
                <a:cubicBezTo>
                  <a:pt x="1637489" y="2856690"/>
                  <a:pt x="3771089" y="547991"/>
                  <a:pt x="4338536" y="0"/>
                </a:cubicBez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sp>
        <p:nvSpPr>
          <p:cNvPr id="2" name="TextBox 1">
            <a:extLst>
              <a:ext uri="{FF2B5EF4-FFF2-40B4-BE49-F238E27FC236}">
                <a16:creationId xmlns="" xmlns:a16="http://schemas.microsoft.com/office/drawing/2014/main" id="{EEEEC4D0-E634-8E44-A104-4ED39FDAFA7D}"/>
              </a:ext>
            </a:extLst>
          </p:cNvPr>
          <p:cNvSpPr txBox="1"/>
          <p:nvPr/>
        </p:nvSpPr>
        <p:spPr>
          <a:xfrm>
            <a:off x="2693116" y="2267367"/>
            <a:ext cx="1588348" cy="1862048"/>
          </a:xfrm>
          <a:prstGeom prst="rect">
            <a:avLst/>
          </a:prstGeom>
          <a:noFill/>
        </p:spPr>
        <p:txBody>
          <a:bodyPr wrap="square" rtlCol="0">
            <a:spAutoFit/>
          </a:bodyPr>
          <a:lstStyle/>
          <a:p>
            <a:r>
              <a:rPr lang="en-US" sz="11500" b="1" dirty="0">
                <a:latin typeface="Helvetica" pitchFamily="2" charset="0"/>
              </a:rPr>
              <a:t>?</a:t>
            </a:r>
          </a:p>
        </p:txBody>
      </p:sp>
    </p:spTree>
    <p:extLst>
      <p:ext uri="{BB962C8B-B14F-4D97-AF65-F5344CB8AC3E}">
        <p14:creationId xmlns:p14="http://schemas.microsoft.com/office/powerpoint/2010/main" val="425231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 xmlns:a16="http://schemas.microsoft.com/office/drawing/2014/main" id="{4BC77E55-4C58-4D41-937F-22B4841D0B6B}"/>
              </a:ext>
            </a:extLst>
          </p:cNvPr>
          <p:cNvSpPr/>
          <p:nvPr/>
        </p:nvSpPr>
        <p:spPr>
          <a:xfrm>
            <a:off x="4553378" y="2081719"/>
            <a:ext cx="4338536" cy="3440043"/>
          </a:xfrm>
          <a:custGeom>
            <a:avLst/>
            <a:gdLst>
              <a:gd name="connsiteX0" fmla="*/ 0 w 4338536"/>
              <a:gd name="connsiteY0" fmla="*/ 2587557 h 3440043"/>
              <a:gd name="connsiteX1" fmla="*/ 914400 w 4338536"/>
              <a:gd name="connsiteY1" fmla="*/ 3287949 h 3440043"/>
              <a:gd name="connsiteX2" fmla="*/ 4338536 w 4338536"/>
              <a:gd name="connsiteY2" fmla="*/ 0 h 3440043"/>
            </a:gdLst>
            <a:ahLst/>
            <a:cxnLst>
              <a:cxn ang="0">
                <a:pos x="connsiteX0" y="connsiteY0"/>
              </a:cxn>
              <a:cxn ang="0">
                <a:pos x="connsiteX1" y="connsiteY1"/>
              </a:cxn>
              <a:cxn ang="0">
                <a:pos x="connsiteX2" y="connsiteY2"/>
              </a:cxn>
            </a:cxnLst>
            <a:rect l="l" t="t" r="r" b="b"/>
            <a:pathLst>
              <a:path w="4338536" h="3440043">
                <a:moveTo>
                  <a:pt x="0" y="2587557"/>
                </a:moveTo>
                <a:cubicBezTo>
                  <a:pt x="95655" y="3153382"/>
                  <a:pt x="191311" y="3719208"/>
                  <a:pt x="914400" y="3287949"/>
                </a:cubicBezTo>
                <a:cubicBezTo>
                  <a:pt x="1637489" y="2856690"/>
                  <a:pt x="3771089" y="547991"/>
                  <a:pt x="4338536" y="0"/>
                </a:cubicBez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5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 xmlns:a16="http://schemas.microsoft.com/office/drawing/2014/main" id="{4BC77E55-4C58-4D41-937F-22B4841D0B6B}"/>
              </a:ext>
            </a:extLst>
          </p:cNvPr>
          <p:cNvSpPr/>
          <p:nvPr/>
        </p:nvSpPr>
        <p:spPr>
          <a:xfrm>
            <a:off x="4553378" y="2081719"/>
            <a:ext cx="4338536" cy="3440043"/>
          </a:xfrm>
          <a:custGeom>
            <a:avLst/>
            <a:gdLst>
              <a:gd name="connsiteX0" fmla="*/ 0 w 4338536"/>
              <a:gd name="connsiteY0" fmla="*/ 2587557 h 3440043"/>
              <a:gd name="connsiteX1" fmla="*/ 914400 w 4338536"/>
              <a:gd name="connsiteY1" fmla="*/ 3287949 h 3440043"/>
              <a:gd name="connsiteX2" fmla="*/ 4338536 w 4338536"/>
              <a:gd name="connsiteY2" fmla="*/ 0 h 3440043"/>
            </a:gdLst>
            <a:ahLst/>
            <a:cxnLst>
              <a:cxn ang="0">
                <a:pos x="connsiteX0" y="connsiteY0"/>
              </a:cxn>
              <a:cxn ang="0">
                <a:pos x="connsiteX1" y="connsiteY1"/>
              </a:cxn>
              <a:cxn ang="0">
                <a:pos x="connsiteX2" y="connsiteY2"/>
              </a:cxn>
            </a:cxnLst>
            <a:rect l="l" t="t" r="r" b="b"/>
            <a:pathLst>
              <a:path w="4338536" h="3440043">
                <a:moveTo>
                  <a:pt x="0" y="2587557"/>
                </a:moveTo>
                <a:cubicBezTo>
                  <a:pt x="95655" y="3153382"/>
                  <a:pt x="191311" y="3719208"/>
                  <a:pt x="914400" y="3287949"/>
                </a:cubicBezTo>
                <a:cubicBezTo>
                  <a:pt x="1637489" y="2856690"/>
                  <a:pt x="3771089" y="547991"/>
                  <a:pt x="4338536" y="0"/>
                </a:cubicBez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45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4"/>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3242872" y="619427"/>
            <a:ext cx="4886794" cy="707886"/>
          </a:xfrm>
          <a:prstGeom prst="rect">
            <a:avLst/>
          </a:prstGeom>
          <a:noFill/>
        </p:spPr>
        <p:txBody>
          <a:bodyPr wrap="square" rtlCol="0">
            <a:spAutoFit/>
          </a:bodyPr>
          <a:lstStyle/>
          <a:p>
            <a:pPr algn="ctr"/>
            <a:r>
              <a:rPr lang="en-US" sz="4000" dirty="0">
                <a:latin typeface="Helvetica" pitchFamily="2" charset="0"/>
              </a:rPr>
              <a:t>Title</a:t>
            </a:r>
            <a:endParaRPr lang="en-US" sz="2800" dirty="0">
              <a:latin typeface="Helvetica" pitchFamily="2" charset="0"/>
            </a:endParaRPr>
          </a:p>
        </p:txBody>
      </p:sp>
      <p:sp>
        <p:nvSpPr>
          <p:cNvPr id="6" name="Subtitle 5">
            <a:extLst>
              <a:ext uri="{FF2B5EF4-FFF2-40B4-BE49-F238E27FC236}">
                <a16:creationId xmlns="" xmlns:a16="http://schemas.microsoft.com/office/drawing/2014/main" id="{BF6E317F-38DF-D440-BD3B-BFEFC7E6BFBA}"/>
              </a:ext>
            </a:extLst>
          </p:cNvPr>
          <p:cNvSpPr>
            <a:spLocks noGrp="1"/>
          </p:cNvSpPr>
          <p:nvPr>
            <p:ph type="subTitle" idx="1"/>
          </p:nvPr>
        </p:nvSpPr>
        <p:spPr/>
        <p:txBody>
          <a:bodyPr/>
          <a:lstStyle/>
          <a:p>
            <a:endParaRPr lang="en-US"/>
          </a:p>
        </p:txBody>
      </p:sp>
      <p:sp>
        <p:nvSpPr>
          <p:cNvPr id="8" name="Rectangle 6">
            <a:extLst>
              <a:ext uri="{FF2B5EF4-FFF2-40B4-BE49-F238E27FC236}">
                <a16:creationId xmlns="" xmlns:a16="http://schemas.microsoft.com/office/drawing/2014/main" id="{83EE7118-8FDE-C043-B0E1-45C74C55204F}"/>
              </a:ext>
            </a:extLst>
          </p:cNvPr>
          <p:cNvSpPr>
            <a:spLocks noChangeArrowheads="1"/>
          </p:cNvSpPr>
          <p:nvPr/>
        </p:nvSpPr>
        <p:spPr bwMode="auto">
          <a:xfrm>
            <a:off x="2525148" y="-120217"/>
            <a:ext cx="20060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9" name="Picture 1" descr="Image result for picture of cart before horse">
            <a:extLst>
              <a:ext uri="{FF2B5EF4-FFF2-40B4-BE49-F238E27FC236}">
                <a16:creationId xmlns="" xmlns:a16="http://schemas.microsoft.com/office/drawing/2014/main" id="{45E6D1F1-638F-5249-ACD6-549C6478571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282700" y="395217"/>
            <a:ext cx="9499600" cy="526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8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 xmlns:a16="http://schemas.microsoft.com/office/drawing/2014/main" id="{4BC77E55-4C58-4D41-937F-22B4841D0B6B}"/>
              </a:ext>
            </a:extLst>
          </p:cNvPr>
          <p:cNvSpPr/>
          <p:nvPr/>
        </p:nvSpPr>
        <p:spPr>
          <a:xfrm>
            <a:off x="4553378" y="2081719"/>
            <a:ext cx="4338536" cy="3440043"/>
          </a:xfrm>
          <a:custGeom>
            <a:avLst/>
            <a:gdLst>
              <a:gd name="connsiteX0" fmla="*/ 0 w 4338536"/>
              <a:gd name="connsiteY0" fmla="*/ 2587557 h 3440043"/>
              <a:gd name="connsiteX1" fmla="*/ 914400 w 4338536"/>
              <a:gd name="connsiteY1" fmla="*/ 3287949 h 3440043"/>
              <a:gd name="connsiteX2" fmla="*/ 4338536 w 4338536"/>
              <a:gd name="connsiteY2" fmla="*/ 0 h 3440043"/>
            </a:gdLst>
            <a:ahLst/>
            <a:cxnLst>
              <a:cxn ang="0">
                <a:pos x="connsiteX0" y="connsiteY0"/>
              </a:cxn>
              <a:cxn ang="0">
                <a:pos x="connsiteX1" y="connsiteY1"/>
              </a:cxn>
              <a:cxn ang="0">
                <a:pos x="connsiteX2" y="connsiteY2"/>
              </a:cxn>
            </a:cxnLst>
            <a:rect l="l" t="t" r="r" b="b"/>
            <a:pathLst>
              <a:path w="4338536" h="3440043">
                <a:moveTo>
                  <a:pt x="0" y="2587557"/>
                </a:moveTo>
                <a:cubicBezTo>
                  <a:pt x="95655" y="3153382"/>
                  <a:pt x="191311" y="3719208"/>
                  <a:pt x="914400" y="3287949"/>
                </a:cubicBezTo>
                <a:cubicBezTo>
                  <a:pt x="1637489" y="2856690"/>
                  <a:pt x="3771089" y="547991"/>
                  <a:pt x="4338536" y="0"/>
                </a:cubicBez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 xmlns:a16="http://schemas.microsoft.com/office/drawing/2014/main" id="{3D7CE8BD-DE1D-3549-AC68-390B22CBC693}"/>
              </a:ext>
            </a:extLst>
          </p:cNvPr>
          <p:cNvCxnSpPr/>
          <p:nvPr/>
        </p:nvCxnSpPr>
        <p:spPr>
          <a:xfrm>
            <a:off x="2876423" y="380763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2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 xmlns:a16="http://schemas.microsoft.com/office/drawing/2014/main" id="{3D7CE8BD-DE1D-3549-AC68-390B22CBC693}"/>
              </a:ext>
            </a:extLst>
          </p:cNvPr>
          <p:cNvCxnSpPr/>
          <p:nvPr/>
        </p:nvCxnSpPr>
        <p:spPr>
          <a:xfrm>
            <a:off x="2876423" y="380763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 xmlns:a16="http://schemas.microsoft.com/office/drawing/2014/main" id="{3B52A6E3-5004-D640-8471-2BF6830ADDD2}"/>
              </a:ext>
            </a:extLst>
          </p:cNvPr>
          <p:cNvSpPr/>
          <p:nvPr/>
        </p:nvSpPr>
        <p:spPr>
          <a:xfrm>
            <a:off x="3870035" y="3826932"/>
            <a:ext cx="4953000" cy="1008000"/>
          </a:xfrm>
          <a:custGeom>
            <a:avLst/>
            <a:gdLst>
              <a:gd name="connsiteX0" fmla="*/ 0 w 4953000"/>
              <a:gd name="connsiteY0" fmla="*/ 821267 h 1024659"/>
              <a:gd name="connsiteX1" fmla="*/ 541867 w 4953000"/>
              <a:gd name="connsiteY1" fmla="*/ 973667 h 1024659"/>
              <a:gd name="connsiteX2" fmla="*/ 1134533 w 4953000"/>
              <a:gd name="connsiteY2" fmla="*/ 812800 h 1024659"/>
              <a:gd name="connsiteX3" fmla="*/ 1481667 w 4953000"/>
              <a:gd name="connsiteY3" fmla="*/ 592667 h 1024659"/>
              <a:gd name="connsiteX4" fmla="*/ 1803400 w 4953000"/>
              <a:gd name="connsiteY4" fmla="*/ 838200 h 1024659"/>
              <a:gd name="connsiteX5" fmla="*/ 2023533 w 4953000"/>
              <a:gd name="connsiteY5" fmla="*/ 1024467 h 1024659"/>
              <a:gd name="connsiteX6" fmla="*/ 2362200 w 4953000"/>
              <a:gd name="connsiteY6" fmla="*/ 804334 h 1024659"/>
              <a:gd name="connsiteX7" fmla="*/ 2582333 w 4953000"/>
              <a:gd name="connsiteY7" fmla="*/ 601134 h 1024659"/>
              <a:gd name="connsiteX8" fmla="*/ 2937933 w 4953000"/>
              <a:gd name="connsiteY8" fmla="*/ 660400 h 1024659"/>
              <a:gd name="connsiteX9" fmla="*/ 3420533 w 4953000"/>
              <a:gd name="connsiteY9" fmla="*/ 440267 h 1024659"/>
              <a:gd name="connsiteX10" fmla="*/ 3505200 w 4953000"/>
              <a:gd name="connsiteY10" fmla="*/ 406400 h 1024659"/>
              <a:gd name="connsiteX11" fmla="*/ 4267200 w 4953000"/>
              <a:gd name="connsiteY11" fmla="*/ 118534 h 1024659"/>
              <a:gd name="connsiteX12" fmla="*/ 4953000 w 4953000"/>
              <a:gd name="connsiteY12" fmla="*/ 0 h 10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3000" h="1024659">
                <a:moveTo>
                  <a:pt x="0" y="821267"/>
                </a:moveTo>
                <a:cubicBezTo>
                  <a:pt x="176389" y="898172"/>
                  <a:pt x="352778" y="975078"/>
                  <a:pt x="541867" y="973667"/>
                </a:cubicBezTo>
                <a:cubicBezTo>
                  <a:pt x="730956" y="972256"/>
                  <a:pt x="977900" y="876300"/>
                  <a:pt x="1134533" y="812800"/>
                </a:cubicBezTo>
                <a:cubicBezTo>
                  <a:pt x="1291166" y="749300"/>
                  <a:pt x="1370189" y="588434"/>
                  <a:pt x="1481667" y="592667"/>
                </a:cubicBezTo>
                <a:cubicBezTo>
                  <a:pt x="1593145" y="596900"/>
                  <a:pt x="1713089" y="766233"/>
                  <a:pt x="1803400" y="838200"/>
                </a:cubicBezTo>
                <a:cubicBezTo>
                  <a:pt x="1893711" y="910167"/>
                  <a:pt x="1930400" y="1030111"/>
                  <a:pt x="2023533" y="1024467"/>
                </a:cubicBezTo>
                <a:cubicBezTo>
                  <a:pt x="2116666" y="1018823"/>
                  <a:pt x="2269067" y="874889"/>
                  <a:pt x="2362200" y="804334"/>
                </a:cubicBezTo>
                <a:cubicBezTo>
                  <a:pt x="2455333" y="733779"/>
                  <a:pt x="2486378" y="625123"/>
                  <a:pt x="2582333" y="601134"/>
                </a:cubicBezTo>
                <a:cubicBezTo>
                  <a:pt x="2678288" y="577145"/>
                  <a:pt x="2798233" y="687211"/>
                  <a:pt x="2937933" y="660400"/>
                </a:cubicBezTo>
                <a:cubicBezTo>
                  <a:pt x="3077633" y="633589"/>
                  <a:pt x="3325989" y="482600"/>
                  <a:pt x="3420533" y="440267"/>
                </a:cubicBezTo>
                <a:cubicBezTo>
                  <a:pt x="3515077" y="397934"/>
                  <a:pt x="3505200" y="406400"/>
                  <a:pt x="3505200" y="406400"/>
                </a:cubicBezTo>
                <a:cubicBezTo>
                  <a:pt x="3646311" y="352778"/>
                  <a:pt x="4025900" y="186267"/>
                  <a:pt x="4267200" y="118534"/>
                </a:cubicBezTo>
                <a:cubicBezTo>
                  <a:pt x="4508500" y="50801"/>
                  <a:pt x="4730750" y="25400"/>
                  <a:pt x="4953000" y="0"/>
                </a:cubicBez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51252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 xmlns:a16="http://schemas.microsoft.com/office/drawing/2014/main" id="{3D7CE8BD-DE1D-3549-AC68-390B22CBC693}"/>
              </a:ext>
            </a:extLst>
          </p:cNvPr>
          <p:cNvCxnSpPr/>
          <p:nvPr/>
        </p:nvCxnSpPr>
        <p:spPr>
          <a:xfrm>
            <a:off x="2876423" y="380763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 xmlns:a16="http://schemas.microsoft.com/office/drawing/2014/main" id="{3B52A6E3-5004-D640-8471-2BF6830ADDD2}"/>
              </a:ext>
            </a:extLst>
          </p:cNvPr>
          <p:cNvSpPr/>
          <p:nvPr/>
        </p:nvSpPr>
        <p:spPr>
          <a:xfrm>
            <a:off x="3870035" y="3826932"/>
            <a:ext cx="4953000" cy="1008000"/>
          </a:xfrm>
          <a:custGeom>
            <a:avLst/>
            <a:gdLst>
              <a:gd name="connsiteX0" fmla="*/ 0 w 4953000"/>
              <a:gd name="connsiteY0" fmla="*/ 821267 h 1024659"/>
              <a:gd name="connsiteX1" fmla="*/ 541867 w 4953000"/>
              <a:gd name="connsiteY1" fmla="*/ 973667 h 1024659"/>
              <a:gd name="connsiteX2" fmla="*/ 1134533 w 4953000"/>
              <a:gd name="connsiteY2" fmla="*/ 812800 h 1024659"/>
              <a:gd name="connsiteX3" fmla="*/ 1481667 w 4953000"/>
              <a:gd name="connsiteY3" fmla="*/ 592667 h 1024659"/>
              <a:gd name="connsiteX4" fmla="*/ 1803400 w 4953000"/>
              <a:gd name="connsiteY4" fmla="*/ 838200 h 1024659"/>
              <a:gd name="connsiteX5" fmla="*/ 2023533 w 4953000"/>
              <a:gd name="connsiteY5" fmla="*/ 1024467 h 1024659"/>
              <a:gd name="connsiteX6" fmla="*/ 2362200 w 4953000"/>
              <a:gd name="connsiteY6" fmla="*/ 804334 h 1024659"/>
              <a:gd name="connsiteX7" fmla="*/ 2582333 w 4953000"/>
              <a:gd name="connsiteY7" fmla="*/ 601134 h 1024659"/>
              <a:gd name="connsiteX8" fmla="*/ 2937933 w 4953000"/>
              <a:gd name="connsiteY8" fmla="*/ 660400 h 1024659"/>
              <a:gd name="connsiteX9" fmla="*/ 3420533 w 4953000"/>
              <a:gd name="connsiteY9" fmla="*/ 440267 h 1024659"/>
              <a:gd name="connsiteX10" fmla="*/ 3505200 w 4953000"/>
              <a:gd name="connsiteY10" fmla="*/ 406400 h 1024659"/>
              <a:gd name="connsiteX11" fmla="*/ 4267200 w 4953000"/>
              <a:gd name="connsiteY11" fmla="*/ 118534 h 1024659"/>
              <a:gd name="connsiteX12" fmla="*/ 4953000 w 4953000"/>
              <a:gd name="connsiteY12" fmla="*/ 0 h 10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3000" h="1024659">
                <a:moveTo>
                  <a:pt x="0" y="821267"/>
                </a:moveTo>
                <a:cubicBezTo>
                  <a:pt x="176389" y="898172"/>
                  <a:pt x="352778" y="975078"/>
                  <a:pt x="541867" y="973667"/>
                </a:cubicBezTo>
                <a:cubicBezTo>
                  <a:pt x="730956" y="972256"/>
                  <a:pt x="977900" y="876300"/>
                  <a:pt x="1134533" y="812800"/>
                </a:cubicBezTo>
                <a:cubicBezTo>
                  <a:pt x="1291166" y="749300"/>
                  <a:pt x="1370189" y="588434"/>
                  <a:pt x="1481667" y="592667"/>
                </a:cubicBezTo>
                <a:cubicBezTo>
                  <a:pt x="1593145" y="596900"/>
                  <a:pt x="1713089" y="766233"/>
                  <a:pt x="1803400" y="838200"/>
                </a:cubicBezTo>
                <a:cubicBezTo>
                  <a:pt x="1893711" y="910167"/>
                  <a:pt x="1930400" y="1030111"/>
                  <a:pt x="2023533" y="1024467"/>
                </a:cubicBezTo>
                <a:cubicBezTo>
                  <a:pt x="2116666" y="1018823"/>
                  <a:pt x="2269067" y="874889"/>
                  <a:pt x="2362200" y="804334"/>
                </a:cubicBezTo>
                <a:cubicBezTo>
                  <a:pt x="2455333" y="733779"/>
                  <a:pt x="2486378" y="625123"/>
                  <a:pt x="2582333" y="601134"/>
                </a:cubicBezTo>
                <a:cubicBezTo>
                  <a:pt x="2678288" y="577145"/>
                  <a:pt x="2798233" y="687211"/>
                  <a:pt x="2937933" y="660400"/>
                </a:cubicBezTo>
                <a:cubicBezTo>
                  <a:pt x="3077633" y="633589"/>
                  <a:pt x="3325989" y="482600"/>
                  <a:pt x="3420533" y="440267"/>
                </a:cubicBezTo>
                <a:cubicBezTo>
                  <a:pt x="3515077" y="397934"/>
                  <a:pt x="3505200" y="406400"/>
                  <a:pt x="3505200" y="406400"/>
                </a:cubicBezTo>
                <a:cubicBezTo>
                  <a:pt x="3646311" y="352778"/>
                  <a:pt x="4025900" y="186267"/>
                  <a:pt x="4267200" y="118534"/>
                </a:cubicBezTo>
                <a:cubicBezTo>
                  <a:pt x="4508500" y="50801"/>
                  <a:pt x="4730750" y="25400"/>
                  <a:pt x="4953000" y="0"/>
                </a:cubicBez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8" name="Oval 7">
            <a:extLst>
              <a:ext uri="{FF2B5EF4-FFF2-40B4-BE49-F238E27FC236}">
                <a16:creationId xmlns="" xmlns:a16="http://schemas.microsoft.com/office/drawing/2014/main" id="{71B2C8E2-933C-B245-B86A-C728965265AF}"/>
              </a:ext>
            </a:extLst>
          </p:cNvPr>
          <p:cNvSpPr/>
          <p:nvPr/>
        </p:nvSpPr>
        <p:spPr>
          <a:xfrm>
            <a:off x="1454727" y="3075709"/>
            <a:ext cx="2189018" cy="203661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77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 xmlns:a16="http://schemas.microsoft.com/office/drawing/2014/main" id="{3D7CE8BD-DE1D-3549-AC68-390B22CBC693}"/>
              </a:ext>
            </a:extLst>
          </p:cNvPr>
          <p:cNvCxnSpPr/>
          <p:nvPr/>
        </p:nvCxnSpPr>
        <p:spPr>
          <a:xfrm>
            <a:off x="2876423" y="380763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 xmlns:a16="http://schemas.microsoft.com/office/drawing/2014/main" id="{3B52A6E3-5004-D640-8471-2BF6830ADDD2}"/>
              </a:ext>
            </a:extLst>
          </p:cNvPr>
          <p:cNvSpPr/>
          <p:nvPr/>
        </p:nvSpPr>
        <p:spPr>
          <a:xfrm>
            <a:off x="3870035" y="3826932"/>
            <a:ext cx="4953000" cy="1008000"/>
          </a:xfrm>
          <a:custGeom>
            <a:avLst/>
            <a:gdLst>
              <a:gd name="connsiteX0" fmla="*/ 0 w 4953000"/>
              <a:gd name="connsiteY0" fmla="*/ 821267 h 1024659"/>
              <a:gd name="connsiteX1" fmla="*/ 541867 w 4953000"/>
              <a:gd name="connsiteY1" fmla="*/ 973667 h 1024659"/>
              <a:gd name="connsiteX2" fmla="*/ 1134533 w 4953000"/>
              <a:gd name="connsiteY2" fmla="*/ 812800 h 1024659"/>
              <a:gd name="connsiteX3" fmla="*/ 1481667 w 4953000"/>
              <a:gd name="connsiteY3" fmla="*/ 592667 h 1024659"/>
              <a:gd name="connsiteX4" fmla="*/ 1803400 w 4953000"/>
              <a:gd name="connsiteY4" fmla="*/ 838200 h 1024659"/>
              <a:gd name="connsiteX5" fmla="*/ 2023533 w 4953000"/>
              <a:gd name="connsiteY5" fmla="*/ 1024467 h 1024659"/>
              <a:gd name="connsiteX6" fmla="*/ 2362200 w 4953000"/>
              <a:gd name="connsiteY6" fmla="*/ 804334 h 1024659"/>
              <a:gd name="connsiteX7" fmla="*/ 2582333 w 4953000"/>
              <a:gd name="connsiteY7" fmla="*/ 601134 h 1024659"/>
              <a:gd name="connsiteX8" fmla="*/ 2937933 w 4953000"/>
              <a:gd name="connsiteY8" fmla="*/ 660400 h 1024659"/>
              <a:gd name="connsiteX9" fmla="*/ 3420533 w 4953000"/>
              <a:gd name="connsiteY9" fmla="*/ 440267 h 1024659"/>
              <a:gd name="connsiteX10" fmla="*/ 3505200 w 4953000"/>
              <a:gd name="connsiteY10" fmla="*/ 406400 h 1024659"/>
              <a:gd name="connsiteX11" fmla="*/ 4267200 w 4953000"/>
              <a:gd name="connsiteY11" fmla="*/ 118534 h 1024659"/>
              <a:gd name="connsiteX12" fmla="*/ 4953000 w 4953000"/>
              <a:gd name="connsiteY12" fmla="*/ 0 h 10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3000" h="1024659">
                <a:moveTo>
                  <a:pt x="0" y="821267"/>
                </a:moveTo>
                <a:cubicBezTo>
                  <a:pt x="176389" y="898172"/>
                  <a:pt x="352778" y="975078"/>
                  <a:pt x="541867" y="973667"/>
                </a:cubicBezTo>
                <a:cubicBezTo>
                  <a:pt x="730956" y="972256"/>
                  <a:pt x="977900" y="876300"/>
                  <a:pt x="1134533" y="812800"/>
                </a:cubicBezTo>
                <a:cubicBezTo>
                  <a:pt x="1291166" y="749300"/>
                  <a:pt x="1370189" y="588434"/>
                  <a:pt x="1481667" y="592667"/>
                </a:cubicBezTo>
                <a:cubicBezTo>
                  <a:pt x="1593145" y="596900"/>
                  <a:pt x="1713089" y="766233"/>
                  <a:pt x="1803400" y="838200"/>
                </a:cubicBezTo>
                <a:cubicBezTo>
                  <a:pt x="1893711" y="910167"/>
                  <a:pt x="1930400" y="1030111"/>
                  <a:pt x="2023533" y="1024467"/>
                </a:cubicBezTo>
                <a:cubicBezTo>
                  <a:pt x="2116666" y="1018823"/>
                  <a:pt x="2269067" y="874889"/>
                  <a:pt x="2362200" y="804334"/>
                </a:cubicBezTo>
                <a:cubicBezTo>
                  <a:pt x="2455333" y="733779"/>
                  <a:pt x="2486378" y="625123"/>
                  <a:pt x="2582333" y="601134"/>
                </a:cubicBezTo>
                <a:cubicBezTo>
                  <a:pt x="2678288" y="577145"/>
                  <a:pt x="2798233" y="687211"/>
                  <a:pt x="2937933" y="660400"/>
                </a:cubicBezTo>
                <a:cubicBezTo>
                  <a:pt x="3077633" y="633589"/>
                  <a:pt x="3325989" y="482600"/>
                  <a:pt x="3420533" y="440267"/>
                </a:cubicBezTo>
                <a:cubicBezTo>
                  <a:pt x="3515077" y="397934"/>
                  <a:pt x="3505200" y="406400"/>
                  <a:pt x="3505200" y="406400"/>
                </a:cubicBezTo>
                <a:cubicBezTo>
                  <a:pt x="3646311" y="352778"/>
                  <a:pt x="4025900" y="186267"/>
                  <a:pt x="4267200" y="118534"/>
                </a:cubicBezTo>
                <a:cubicBezTo>
                  <a:pt x="4508500" y="50801"/>
                  <a:pt x="4730750" y="25400"/>
                  <a:pt x="4953000" y="0"/>
                </a:cubicBez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8" name="Oval 7">
            <a:extLst>
              <a:ext uri="{FF2B5EF4-FFF2-40B4-BE49-F238E27FC236}">
                <a16:creationId xmlns="" xmlns:a16="http://schemas.microsoft.com/office/drawing/2014/main" id="{71B2C8E2-933C-B245-B86A-C728965265AF}"/>
              </a:ext>
            </a:extLst>
          </p:cNvPr>
          <p:cNvSpPr/>
          <p:nvPr/>
        </p:nvSpPr>
        <p:spPr>
          <a:xfrm>
            <a:off x="1454727" y="3075709"/>
            <a:ext cx="2189018" cy="203661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 xmlns:a16="http://schemas.microsoft.com/office/drawing/2014/main" id="{591A0BE4-DF6B-6940-A801-A6AE10D324BF}"/>
              </a:ext>
            </a:extLst>
          </p:cNvPr>
          <p:cNvCxnSpPr>
            <a:cxnSpLocks/>
          </p:cNvCxnSpPr>
          <p:nvPr/>
        </p:nvCxnSpPr>
        <p:spPr>
          <a:xfrm flipV="1">
            <a:off x="3630859" y="4682642"/>
            <a:ext cx="694068" cy="5742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725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 xmlns:a16="http://schemas.microsoft.com/office/drawing/2014/main" id="{3D7CE8BD-DE1D-3549-AC68-390B22CBC693}"/>
              </a:ext>
            </a:extLst>
          </p:cNvPr>
          <p:cNvCxnSpPr/>
          <p:nvPr/>
        </p:nvCxnSpPr>
        <p:spPr>
          <a:xfrm>
            <a:off x="2876423" y="380763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 xmlns:a16="http://schemas.microsoft.com/office/drawing/2014/main" id="{3B52A6E3-5004-D640-8471-2BF6830ADDD2}"/>
              </a:ext>
            </a:extLst>
          </p:cNvPr>
          <p:cNvSpPr/>
          <p:nvPr/>
        </p:nvSpPr>
        <p:spPr>
          <a:xfrm>
            <a:off x="3870035" y="3826932"/>
            <a:ext cx="4953000" cy="1008000"/>
          </a:xfrm>
          <a:custGeom>
            <a:avLst/>
            <a:gdLst>
              <a:gd name="connsiteX0" fmla="*/ 0 w 4953000"/>
              <a:gd name="connsiteY0" fmla="*/ 821267 h 1024659"/>
              <a:gd name="connsiteX1" fmla="*/ 541867 w 4953000"/>
              <a:gd name="connsiteY1" fmla="*/ 973667 h 1024659"/>
              <a:gd name="connsiteX2" fmla="*/ 1134533 w 4953000"/>
              <a:gd name="connsiteY2" fmla="*/ 812800 h 1024659"/>
              <a:gd name="connsiteX3" fmla="*/ 1481667 w 4953000"/>
              <a:gd name="connsiteY3" fmla="*/ 592667 h 1024659"/>
              <a:gd name="connsiteX4" fmla="*/ 1803400 w 4953000"/>
              <a:gd name="connsiteY4" fmla="*/ 838200 h 1024659"/>
              <a:gd name="connsiteX5" fmla="*/ 2023533 w 4953000"/>
              <a:gd name="connsiteY5" fmla="*/ 1024467 h 1024659"/>
              <a:gd name="connsiteX6" fmla="*/ 2362200 w 4953000"/>
              <a:gd name="connsiteY6" fmla="*/ 804334 h 1024659"/>
              <a:gd name="connsiteX7" fmla="*/ 2582333 w 4953000"/>
              <a:gd name="connsiteY7" fmla="*/ 601134 h 1024659"/>
              <a:gd name="connsiteX8" fmla="*/ 2937933 w 4953000"/>
              <a:gd name="connsiteY8" fmla="*/ 660400 h 1024659"/>
              <a:gd name="connsiteX9" fmla="*/ 3420533 w 4953000"/>
              <a:gd name="connsiteY9" fmla="*/ 440267 h 1024659"/>
              <a:gd name="connsiteX10" fmla="*/ 3505200 w 4953000"/>
              <a:gd name="connsiteY10" fmla="*/ 406400 h 1024659"/>
              <a:gd name="connsiteX11" fmla="*/ 4267200 w 4953000"/>
              <a:gd name="connsiteY11" fmla="*/ 118534 h 1024659"/>
              <a:gd name="connsiteX12" fmla="*/ 4953000 w 4953000"/>
              <a:gd name="connsiteY12" fmla="*/ 0 h 10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3000" h="1024659">
                <a:moveTo>
                  <a:pt x="0" y="821267"/>
                </a:moveTo>
                <a:cubicBezTo>
                  <a:pt x="176389" y="898172"/>
                  <a:pt x="352778" y="975078"/>
                  <a:pt x="541867" y="973667"/>
                </a:cubicBezTo>
                <a:cubicBezTo>
                  <a:pt x="730956" y="972256"/>
                  <a:pt x="977900" y="876300"/>
                  <a:pt x="1134533" y="812800"/>
                </a:cubicBezTo>
                <a:cubicBezTo>
                  <a:pt x="1291166" y="749300"/>
                  <a:pt x="1370189" y="588434"/>
                  <a:pt x="1481667" y="592667"/>
                </a:cubicBezTo>
                <a:cubicBezTo>
                  <a:pt x="1593145" y="596900"/>
                  <a:pt x="1713089" y="766233"/>
                  <a:pt x="1803400" y="838200"/>
                </a:cubicBezTo>
                <a:cubicBezTo>
                  <a:pt x="1893711" y="910167"/>
                  <a:pt x="1930400" y="1030111"/>
                  <a:pt x="2023533" y="1024467"/>
                </a:cubicBezTo>
                <a:cubicBezTo>
                  <a:pt x="2116666" y="1018823"/>
                  <a:pt x="2269067" y="874889"/>
                  <a:pt x="2362200" y="804334"/>
                </a:cubicBezTo>
                <a:cubicBezTo>
                  <a:pt x="2455333" y="733779"/>
                  <a:pt x="2486378" y="625123"/>
                  <a:pt x="2582333" y="601134"/>
                </a:cubicBezTo>
                <a:cubicBezTo>
                  <a:pt x="2678288" y="577145"/>
                  <a:pt x="2798233" y="687211"/>
                  <a:pt x="2937933" y="660400"/>
                </a:cubicBezTo>
                <a:cubicBezTo>
                  <a:pt x="3077633" y="633589"/>
                  <a:pt x="3325989" y="482600"/>
                  <a:pt x="3420533" y="440267"/>
                </a:cubicBezTo>
                <a:cubicBezTo>
                  <a:pt x="3515077" y="397934"/>
                  <a:pt x="3505200" y="406400"/>
                  <a:pt x="3505200" y="406400"/>
                </a:cubicBezTo>
                <a:cubicBezTo>
                  <a:pt x="3646311" y="352778"/>
                  <a:pt x="4025900" y="186267"/>
                  <a:pt x="4267200" y="118534"/>
                </a:cubicBezTo>
                <a:cubicBezTo>
                  <a:pt x="4508500" y="50801"/>
                  <a:pt x="4730750" y="25400"/>
                  <a:pt x="4953000" y="0"/>
                </a:cubicBez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8" name="Oval 7">
            <a:extLst>
              <a:ext uri="{FF2B5EF4-FFF2-40B4-BE49-F238E27FC236}">
                <a16:creationId xmlns="" xmlns:a16="http://schemas.microsoft.com/office/drawing/2014/main" id="{71B2C8E2-933C-B245-B86A-C728965265AF}"/>
              </a:ext>
            </a:extLst>
          </p:cNvPr>
          <p:cNvSpPr/>
          <p:nvPr/>
        </p:nvSpPr>
        <p:spPr>
          <a:xfrm>
            <a:off x="1454727" y="3075709"/>
            <a:ext cx="2189018" cy="203661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 xmlns:a16="http://schemas.microsoft.com/office/drawing/2014/main" id="{591A0BE4-DF6B-6940-A801-A6AE10D324BF}"/>
              </a:ext>
            </a:extLst>
          </p:cNvPr>
          <p:cNvCxnSpPr>
            <a:cxnSpLocks/>
          </p:cNvCxnSpPr>
          <p:nvPr/>
        </p:nvCxnSpPr>
        <p:spPr>
          <a:xfrm flipV="1">
            <a:off x="3630859" y="4682642"/>
            <a:ext cx="694068" cy="5742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38D2748F-E4F7-7446-804D-5F160DF83AD8}"/>
              </a:ext>
            </a:extLst>
          </p:cNvPr>
          <p:cNvCxnSpPr>
            <a:cxnSpLocks/>
          </p:cNvCxnSpPr>
          <p:nvPr/>
        </p:nvCxnSpPr>
        <p:spPr>
          <a:xfrm flipH="1" flipV="1">
            <a:off x="4605313" y="4680608"/>
            <a:ext cx="545549" cy="78243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602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 xmlns:a16="http://schemas.microsoft.com/office/drawing/2014/main" id="{3D7CE8BD-DE1D-3549-AC68-390B22CBC693}"/>
              </a:ext>
            </a:extLst>
          </p:cNvPr>
          <p:cNvCxnSpPr/>
          <p:nvPr/>
        </p:nvCxnSpPr>
        <p:spPr>
          <a:xfrm>
            <a:off x="2876423" y="380763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 xmlns:a16="http://schemas.microsoft.com/office/drawing/2014/main" id="{3B52A6E3-5004-D640-8471-2BF6830ADDD2}"/>
              </a:ext>
            </a:extLst>
          </p:cNvPr>
          <p:cNvSpPr/>
          <p:nvPr/>
        </p:nvSpPr>
        <p:spPr>
          <a:xfrm>
            <a:off x="3870035" y="3826932"/>
            <a:ext cx="4953000" cy="1008000"/>
          </a:xfrm>
          <a:custGeom>
            <a:avLst/>
            <a:gdLst>
              <a:gd name="connsiteX0" fmla="*/ 0 w 4953000"/>
              <a:gd name="connsiteY0" fmla="*/ 821267 h 1024659"/>
              <a:gd name="connsiteX1" fmla="*/ 541867 w 4953000"/>
              <a:gd name="connsiteY1" fmla="*/ 973667 h 1024659"/>
              <a:gd name="connsiteX2" fmla="*/ 1134533 w 4953000"/>
              <a:gd name="connsiteY2" fmla="*/ 812800 h 1024659"/>
              <a:gd name="connsiteX3" fmla="*/ 1481667 w 4953000"/>
              <a:gd name="connsiteY3" fmla="*/ 592667 h 1024659"/>
              <a:gd name="connsiteX4" fmla="*/ 1803400 w 4953000"/>
              <a:gd name="connsiteY4" fmla="*/ 838200 h 1024659"/>
              <a:gd name="connsiteX5" fmla="*/ 2023533 w 4953000"/>
              <a:gd name="connsiteY5" fmla="*/ 1024467 h 1024659"/>
              <a:gd name="connsiteX6" fmla="*/ 2362200 w 4953000"/>
              <a:gd name="connsiteY6" fmla="*/ 804334 h 1024659"/>
              <a:gd name="connsiteX7" fmla="*/ 2582333 w 4953000"/>
              <a:gd name="connsiteY7" fmla="*/ 601134 h 1024659"/>
              <a:gd name="connsiteX8" fmla="*/ 2937933 w 4953000"/>
              <a:gd name="connsiteY8" fmla="*/ 660400 h 1024659"/>
              <a:gd name="connsiteX9" fmla="*/ 3420533 w 4953000"/>
              <a:gd name="connsiteY9" fmla="*/ 440267 h 1024659"/>
              <a:gd name="connsiteX10" fmla="*/ 3505200 w 4953000"/>
              <a:gd name="connsiteY10" fmla="*/ 406400 h 1024659"/>
              <a:gd name="connsiteX11" fmla="*/ 4267200 w 4953000"/>
              <a:gd name="connsiteY11" fmla="*/ 118534 h 1024659"/>
              <a:gd name="connsiteX12" fmla="*/ 4953000 w 4953000"/>
              <a:gd name="connsiteY12" fmla="*/ 0 h 10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3000" h="1024659">
                <a:moveTo>
                  <a:pt x="0" y="821267"/>
                </a:moveTo>
                <a:cubicBezTo>
                  <a:pt x="176389" y="898172"/>
                  <a:pt x="352778" y="975078"/>
                  <a:pt x="541867" y="973667"/>
                </a:cubicBezTo>
                <a:cubicBezTo>
                  <a:pt x="730956" y="972256"/>
                  <a:pt x="977900" y="876300"/>
                  <a:pt x="1134533" y="812800"/>
                </a:cubicBezTo>
                <a:cubicBezTo>
                  <a:pt x="1291166" y="749300"/>
                  <a:pt x="1370189" y="588434"/>
                  <a:pt x="1481667" y="592667"/>
                </a:cubicBezTo>
                <a:cubicBezTo>
                  <a:pt x="1593145" y="596900"/>
                  <a:pt x="1713089" y="766233"/>
                  <a:pt x="1803400" y="838200"/>
                </a:cubicBezTo>
                <a:cubicBezTo>
                  <a:pt x="1893711" y="910167"/>
                  <a:pt x="1930400" y="1030111"/>
                  <a:pt x="2023533" y="1024467"/>
                </a:cubicBezTo>
                <a:cubicBezTo>
                  <a:pt x="2116666" y="1018823"/>
                  <a:pt x="2269067" y="874889"/>
                  <a:pt x="2362200" y="804334"/>
                </a:cubicBezTo>
                <a:cubicBezTo>
                  <a:pt x="2455333" y="733779"/>
                  <a:pt x="2486378" y="625123"/>
                  <a:pt x="2582333" y="601134"/>
                </a:cubicBezTo>
                <a:cubicBezTo>
                  <a:pt x="2678288" y="577145"/>
                  <a:pt x="2798233" y="687211"/>
                  <a:pt x="2937933" y="660400"/>
                </a:cubicBezTo>
                <a:cubicBezTo>
                  <a:pt x="3077633" y="633589"/>
                  <a:pt x="3325989" y="482600"/>
                  <a:pt x="3420533" y="440267"/>
                </a:cubicBezTo>
                <a:cubicBezTo>
                  <a:pt x="3515077" y="397934"/>
                  <a:pt x="3505200" y="406400"/>
                  <a:pt x="3505200" y="406400"/>
                </a:cubicBezTo>
                <a:cubicBezTo>
                  <a:pt x="3646311" y="352778"/>
                  <a:pt x="4025900" y="186267"/>
                  <a:pt x="4267200" y="118534"/>
                </a:cubicBezTo>
                <a:cubicBezTo>
                  <a:pt x="4508500" y="50801"/>
                  <a:pt x="4730750" y="25400"/>
                  <a:pt x="4953000" y="0"/>
                </a:cubicBez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8" name="Oval 7">
            <a:extLst>
              <a:ext uri="{FF2B5EF4-FFF2-40B4-BE49-F238E27FC236}">
                <a16:creationId xmlns="" xmlns:a16="http://schemas.microsoft.com/office/drawing/2014/main" id="{71B2C8E2-933C-B245-B86A-C728965265AF}"/>
              </a:ext>
            </a:extLst>
          </p:cNvPr>
          <p:cNvSpPr/>
          <p:nvPr/>
        </p:nvSpPr>
        <p:spPr>
          <a:xfrm>
            <a:off x="1454727" y="3075709"/>
            <a:ext cx="2189018" cy="203661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 xmlns:a16="http://schemas.microsoft.com/office/drawing/2014/main" id="{591A0BE4-DF6B-6940-A801-A6AE10D324BF}"/>
              </a:ext>
            </a:extLst>
          </p:cNvPr>
          <p:cNvCxnSpPr>
            <a:cxnSpLocks/>
          </p:cNvCxnSpPr>
          <p:nvPr/>
        </p:nvCxnSpPr>
        <p:spPr>
          <a:xfrm flipV="1">
            <a:off x="3630859" y="4682642"/>
            <a:ext cx="694068" cy="5742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38D2748F-E4F7-7446-804D-5F160DF83AD8}"/>
              </a:ext>
            </a:extLst>
          </p:cNvPr>
          <p:cNvCxnSpPr>
            <a:cxnSpLocks/>
          </p:cNvCxnSpPr>
          <p:nvPr/>
        </p:nvCxnSpPr>
        <p:spPr>
          <a:xfrm flipH="1" flipV="1">
            <a:off x="4605313" y="4680608"/>
            <a:ext cx="545549" cy="78243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942E90B8-17C4-6943-9DDB-5C20EB5C0FB4}"/>
              </a:ext>
            </a:extLst>
          </p:cNvPr>
          <p:cNvCxnSpPr>
            <a:cxnSpLocks/>
          </p:cNvCxnSpPr>
          <p:nvPr/>
        </p:nvCxnSpPr>
        <p:spPr>
          <a:xfrm flipH="1" flipV="1">
            <a:off x="5880141" y="4695527"/>
            <a:ext cx="392801" cy="7675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04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2185984" y="381683"/>
            <a:ext cx="7571232" cy="707886"/>
          </a:xfrm>
          <a:prstGeom prst="rect">
            <a:avLst/>
          </a:prstGeom>
          <a:noFill/>
        </p:spPr>
        <p:txBody>
          <a:bodyPr wrap="square" rtlCol="0">
            <a:spAutoFit/>
          </a:bodyPr>
          <a:lstStyle/>
          <a:p>
            <a:pPr algn="ctr"/>
            <a:r>
              <a:rPr lang="ru-RU" sz="4000" dirty="0">
                <a:latin typeface="Helvetica" pitchFamily="2" charset="0"/>
              </a:rPr>
              <a:t>«Правильные» деньги</a:t>
            </a:r>
            <a:endParaRPr lang="en-US" sz="2800" dirty="0">
              <a:latin typeface="Helvetica" pitchFamily="2" charset="0"/>
            </a:endParaRPr>
          </a:p>
        </p:txBody>
      </p:sp>
      <p:cxnSp>
        <p:nvCxnSpPr>
          <p:cNvPr id="9" name="Straight Arrow Connector 8">
            <a:extLst>
              <a:ext uri="{FF2B5EF4-FFF2-40B4-BE49-F238E27FC236}">
                <a16:creationId xmlns="" xmlns:a16="http://schemas.microsoft.com/office/drawing/2014/main" id="{CCEA1E07-C518-B740-8E4D-059B780F48CC}"/>
              </a:ext>
            </a:extLst>
          </p:cNvPr>
          <p:cNvCxnSpPr>
            <a:cxnSpLocks/>
          </p:cNvCxnSpPr>
          <p:nvPr/>
        </p:nvCxnSpPr>
        <p:spPr>
          <a:xfrm flipV="1">
            <a:off x="4527756" y="1758245"/>
            <a:ext cx="0" cy="3890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53AE57EB-D15E-7347-B551-377AA4D31D88}"/>
              </a:ext>
            </a:extLst>
          </p:cNvPr>
          <p:cNvCxnSpPr>
            <a:cxnSpLocks/>
          </p:cNvCxnSpPr>
          <p:nvPr/>
        </p:nvCxnSpPr>
        <p:spPr>
          <a:xfrm>
            <a:off x="1911927" y="4638537"/>
            <a:ext cx="6999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077751-43EC-294B-9FCD-D6F3267D240A}"/>
              </a:ext>
            </a:extLst>
          </p:cNvPr>
          <p:cNvSpPr txBox="1"/>
          <p:nvPr/>
        </p:nvSpPr>
        <p:spPr>
          <a:xfrm>
            <a:off x="4074708" y="1276937"/>
            <a:ext cx="1186775" cy="369332"/>
          </a:xfrm>
          <a:prstGeom prst="rect">
            <a:avLst/>
          </a:prstGeom>
          <a:noFill/>
        </p:spPr>
        <p:txBody>
          <a:bodyPr wrap="square" rtlCol="0">
            <a:spAutoFit/>
          </a:bodyPr>
          <a:lstStyle/>
          <a:p>
            <a:r>
              <a:rPr lang="ru-RU" dirty="0">
                <a:latin typeface="Helvetica" pitchFamily="2" charset="0"/>
              </a:rPr>
              <a:t>Доход</a:t>
            </a:r>
            <a:endParaRPr lang="en-US" dirty="0">
              <a:latin typeface="Helvetica" pitchFamily="2" charset="0"/>
            </a:endParaRPr>
          </a:p>
        </p:txBody>
      </p:sp>
      <p:sp>
        <p:nvSpPr>
          <p:cNvPr id="18" name="TextBox 17">
            <a:extLst>
              <a:ext uri="{FF2B5EF4-FFF2-40B4-BE49-F238E27FC236}">
                <a16:creationId xmlns="" xmlns:a16="http://schemas.microsoft.com/office/drawing/2014/main" id="{1C727548-957D-D24C-BFF7-8C6D2640D399}"/>
              </a:ext>
            </a:extLst>
          </p:cNvPr>
          <p:cNvSpPr txBox="1"/>
          <p:nvPr/>
        </p:nvSpPr>
        <p:spPr>
          <a:xfrm>
            <a:off x="9163828" y="4453871"/>
            <a:ext cx="1186775" cy="369332"/>
          </a:xfrm>
          <a:prstGeom prst="rect">
            <a:avLst/>
          </a:prstGeom>
          <a:noFill/>
        </p:spPr>
        <p:txBody>
          <a:bodyPr wrap="square" rtlCol="0">
            <a:spAutoFit/>
          </a:bodyPr>
          <a:lstStyle/>
          <a:p>
            <a:r>
              <a:rPr lang="ru-RU" dirty="0">
                <a:latin typeface="Helvetica" pitchFamily="2" charset="0"/>
              </a:rPr>
              <a:t>Время</a:t>
            </a:r>
            <a:endParaRPr lang="en-US" dirty="0">
              <a:latin typeface="Helvetica" pitchFamily="2" charset="0"/>
            </a:endParaRPr>
          </a:p>
        </p:txBody>
      </p:sp>
      <p:cxnSp>
        <p:nvCxnSpPr>
          <p:cNvPr id="6" name="Curved Connector 5">
            <a:extLst>
              <a:ext uri="{FF2B5EF4-FFF2-40B4-BE49-F238E27FC236}">
                <a16:creationId xmlns="" xmlns:a16="http://schemas.microsoft.com/office/drawing/2014/main" id="{C4FABF4E-BB1A-E34D-8686-6046F9BB42EF}"/>
              </a:ext>
            </a:extLst>
          </p:cNvPr>
          <p:cNvCxnSpPr/>
          <p:nvPr/>
        </p:nvCxnSpPr>
        <p:spPr>
          <a:xfrm>
            <a:off x="1618314" y="381411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 xmlns:a16="http://schemas.microsoft.com/office/drawing/2014/main" id="{E7831BF2-DB45-CD4B-A674-D6B92593F4CB}"/>
              </a:ext>
            </a:extLst>
          </p:cNvPr>
          <p:cNvCxnSpPr/>
          <p:nvPr/>
        </p:nvCxnSpPr>
        <p:spPr>
          <a:xfrm>
            <a:off x="2296007" y="381087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 xmlns:a16="http://schemas.microsoft.com/office/drawing/2014/main" id="{3D7CE8BD-DE1D-3549-AC68-390B22CBC693}"/>
              </a:ext>
            </a:extLst>
          </p:cNvPr>
          <p:cNvCxnSpPr/>
          <p:nvPr/>
        </p:nvCxnSpPr>
        <p:spPr>
          <a:xfrm>
            <a:off x="2876423" y="3807634"/>
            <a:ext cx="1006371" cy="797668"/>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 xmlns:a16="http://schemas.microsoft.com/office/drawing/2014/main" id="{3B52A6E3-5004-D640-8471-2BF6830ADDD2}"/>
              </a:ext>
            </a:extLst>
          </p:cNvPr>
          <p:cNvSpPr/>
          <p:nvPr/>
        </p:nvSpPr>
        <p:spPr>
          <a:xfrm>
            <a:off x="3870035" y="3826932"/>
            <a:ext cx="4953000" cy="1008000"/>
          </a:xfrm>
          <a:custGeom>
            <a:avLst/>
            <a:gdLst>
              <a:gd name="connsiteX0" fmla="*/ 0 w 4953000"/>
              <a:gd name="connsiteY0" fmla="*/ 821267 h 1024659"/>
              <a:gd name="connsiteX1" fmla="*/ 541867 w 4953000"/>
              <a:gd name="connsiteY1" fmla="*/ 973667 h 1024659"/>
              <a:gd name="connsiteX2" fmla="*/ 1134533 w 4953000"/>
              <a:gd name="connsiteY2" fmla="*/ 812800 h 1024659"/>
              <a:gd name="connsiteX3" fmla="*/ 1481667 w 4953000"/>
              <a:gd name="connsiteY3" fmla="*/ 592667 h 1024659"/>
              <a:gd name="connsiteX4" fmla="*/ 1803400 w 4953000"/>
              <a:gd name="connsiteY4" fmla="*/ 838200 h 1024659"/>
              <a:gd name="connsiteX5" fmla="*/ 2023533 w 4953000"/>
              <a:gd name="connsiteY5" fmla="*/ 1024467 h 1024659"/>
              <a:gd name="connsiteX6" fmla="*/ 2362200 w 4953000"/>
              <a:gd name="connsiteY6" fmla="*/ 804334 h 1024659"/>
              <a:gd name="connsiteX7" fmla="*/ 2582333 w 4953000"/>
              <a:gd name="connsiteY7" fmla="*/ 601134 h 1024659"/>
              <a:gd name="connsiteX8" fmla="*/ 2937933 w 4953000"/>
              <a:gd name="connsiteY8" fmla="*/ 660400 h 1024659"/>
              <a:gd name="connsiteX9" fmla="*/ 3420533 w 4953000"/>
              <a:gd name="connsiteY9" fmla="*/ 440267 h 1024659"/>
              <a:gd name="connsiteX10" fmla="*/ 3505200 w 4953000"/>
              <a:gd name="connsiteY10" fmla="*/ 406400 h 1024659"/>
              <a:gd name="connsiteX11" fmla="*/ 4267200 w 4953000"/>
              <a:gd name="connsiteY11" fmla="*/ 118534 h 1024659"/>
              <a:gd name="connsiteX12" fmla="*/ 4953000 w 4953000"/>
              <a:gd name="connsiteY12" fmla="*/ 0 h 10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3000" h="1024659">
                <a:moveTo>
                  <a:pt x="0" y="821267"/>
                </a:moveTo>
                <a:cubicBezTo>
                  <a:pt x="176389" y="898172"/>
                  <a:pt x="352778" y="975078"/>
                  <a:pt x="541867" y="973667"/>
                </a:cubicBezTo>
                <a:cubicBezTo>
                  <a:pt x="730956" y="972256"/>
                  <a:pt x="977900" y="876300"/>
                  <a:pt x="1134533" y="812800"/>
                </a:cubicBezTo>
                <a:cubicBezTo>
                  <a:pt x="1291166" y="749300"/>
                  <a:pt x="1370189" y="588434"/>
                  <a:pt x="1481667" y="592667"/>
                </a:cubicBezTo>
                <a:cubicBezTo>
                  <a:pt x="1593145" y="596900"/>
                  <a:pt x="1713089" y="766233"/>
                  <a:pt x="1803400" y="838200"/>
                </a:cubicBezTo>
                <a:cubicBezTo>
                  <a:pt x="1893711" y="910167"/>
                  <a:pt x="1930400" y="1030111"/>
                  <a:pt x="2023533" y="1024467"/>
                </a:cubicBezTo>
                <a:cubicBezTo>
                  <a:pt x="2116666" y="1018823"/>
                  <a:pt x="2269067" y="874889"/>
                  <a:pt x="2362200" y="804334"/>
                </a:cubicBezTo>
                <a:cubicBezTo>
                  <a:pt x="2455333" y="733779"/>
                  <a:pt x="2486378" y="625123"/>
                  <a:pt x="2582333" y="601134"/>
                </a:cubicBezTo>
                <a:cubicBezTo>
                  <a:pt x="2678288" y="577145"/>
                  <a:pt x="2798233" y="687211"/>
                  <a:pt x="2937933" y="660400"/>
                </a:cubicBezTo>
                <a:cubicBezTo>
                  <a:pt x="3077633" y="633589"/>
                  <a:pt x="3325989" y="482600"/>
                  <a:pt x="3420533" y="440267"/>
                </a:cubicBezTo>
                <a:cubicBezTo>
                  <a:pt x="3515077" y="397934"/>
                  <a:pt x="3505200" y="406400"/>
                  <a:pt x="3505200" y="406400"/>
                </a:cubicBezTo>
                <a:cubicBezTo>
                  <a:pt x="3646311" y="352778"/>
                  <a:pt x="4025900" y="186267"/>
                  <a:pt x="4267200" y="118534"/>
                </a:cubicBezTo>
                <a:cubicBezTo>
                  <a:pt x="4508500" y="50801"/>
                  <a:pt x="4730750" y="25400"/>
                  <a:pt x="4953000" y="0"/>
                </a:cubicBez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8" name="Oval 7">
            <a:extLst>
              <a:ext uri="{FF2B5EF4-FFF2-40B4-BE49-F238E27FC236}">
                <a16:creationId xmlns="" xmlns:a16="http://schemas.microsoft.com/office/drawing/2014/main" id="{71B2C8E2-933C-B245-B86A-C728965265AF}"/>
              </a:ext>
            </a:extLst>
          </p:cNvPr>
          <p:cNvSpPr/>
          <p:nvPr/>
        </p:nvSpPr>
        <p:spPr>
          <a:xfrm>
            <a:off x="1454727" y="3075709"/>
            <a:ext cx="2189018" cy="203661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 xmlns:a16="http://schemas.microsoft.com/office/drawing/2014/main" id="{591A0BE4-DF6B-6940-A801-A6AE10D324BF}"/>
              </a:ext>
            </a:extLst>
          </p:cNvPr>
          <p:cNvCxnSpPr>
            <a:cxnSpLocks/>
          </p:cNvCxnSpPr>
          <p:nvPr/>
        </p:nvCxnSpPr>
        <p:spPr>
          <a:xfrm flipV="1">
            <a:off x="3630859" y="4682642"/>
            <a:ext cx="694068" cy="5742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38D2748F-E4F7-7446-804D-5F160DF83AD8}"/>
              </a:ext>
            </a:extLst>
          </p:cNvPr>
          <p:cNvCxnSpPr>
            <a:cxnSpLocks/>
          </p:cNvCxnSpPr>
          <p:nvPr/>
        </p:nvCxnSpPr>
        <p:spPr>
          <a:xfrm flipH="1" flipV="1">
            <a:off x="4605313" y="4680608"/>
            <a:ext cx="545549" cy="78243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942E90B8-17C4-6943-9DDB-5C20EB5C0FB4}"/>
              </a:ext>
            </a:extLst>
          </p:cNvPr>
          <p:cNvCxnSpPr>
            <a:cxnSpLocks/>
          </p:cNvCxnSpPr>
          <p:nvPr/>
        </p:nvCxnSpPr>
        <p:spPr>
          <a:xfrm flipH="1" flipV="1">
            <a:off x="5880141" y="4695527"/>
            <a:ext cx="392801" cy="7675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Left Brace 2">
            <a:extLst>
              <a:ext uri="{FF2B5EF4-FFF2-40B4-BE49-F238E27FC236}">
                <a16:creationId xmlns="" xmlns:a16="http://schemas.microsoft.com/office/drawing/2014/main" id="{E55D4691-4B5E-1B4D-A227-CAF4850AA6F6}"/>
              </a:ext>
            </a:extLst>
          </p:cNvPr>
          <p:cNvSpPr/>
          <p:nvPr/>
        </p:nvSpPr>
        <p:spPr>
          <a:xfrm rot="5400000">
            <a:off x="5065883" y="3172638"/>
            <a:ext cx="555689" cy="1532251"/>
          </a:xfrm>
          <a:prstGeom prst="leftBrace">
            <a:avLst/>
          </a:prstGeom>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291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9528" y="902201"/>
            <a:ext cx="11182662" cy="5183805"/>
          </a:xfrm>
        </p:spPr>
        <p:txBody>
          <a:bodyPr>
            <a:normAutofit fontScale="92500" lnSpcReduction="10000"/>
          </a:bodyPr>
          <a:lstStyle/>
          <a:p>
            <a:pPr marL="342900" indent="-342900" algn="l">
              <a:buFont typeface="Arial" panose="020B0604020202020204" pitchFamily="34" charset="0"/>
              <a:buChar char="•"/>
            </a:pPr>
            <a:r>
              <a:rPr lang="ru-RU" sz="2000" dirty="0">
                <a:latin typeface="Helvetica" pitchFamily="2" charset="0"/>
              </a:rPr>
              <a:t>Старайтесь не «ставить телегу вперед лошади» — планируйте</a:t>
            </a:r>
          </a:p>
          <a:p>
            <a:pPr marL="342900" indent="-342900" algn="l">
              <a:buFont typeface="Arial" panose="020B0604020202020204" pitchFamily="34" charset="0"/>
              <a:buChar char="•"/>
            </a:pPr>
            <a:r>
              <a:rPr lang="ru-RU" sz="2000" dirty="0">
                <a:latin typeface="Helvetica" pitchFamily="2" charset="0"/>
              </a:rPr>
              <a:t>Прорабатывайте экосистему и инвестируйте в нее</a:t>
            </a:r>
            <a:endParaRPr lang="en-US" sz="2000" dirty="0">
              <a:latin typeface="Helvetica" pitchFamily="2" charset="0"/>
            </a:endParaRPr>
          </a:p>
          <a:p>
            <a:pPr marL="800100" lvl="1" indent="-342900" algn="l">
              <a:buFont typeface="Arial" panose="020B0604020202020204" pitchFamily="34" charset="0"/>
              <a:buChar char="•"/>
            </a:pPr>
            <a:r>
              <a:rPr lang="ru-RU" dirty="0">
                <a:latin typeface="Helvetica" pitchFamily="2" charset="0"/>
              </a:rPr>
              <a:t>Инфраструктура, органы поддержки и посредники</a:t>
            </a:r>
            <a:endParaRPr lang="en-US" dirty="0">
              <a:latin typeface="Helvetica" pitchFamily="2" charset="0"/>
            </a:endParaRPr>
          </a:p>
          <a:p>
            <a:pPr marL="800100" lvl="1" indent="-342900" algn="l">
              <a:buFont typeface="Arial" panose="020B0604020202020204" pitchFamily="34" charset="0"/>
              <a:buChar char="•"/>
            </a:pPr>
            <a:r>
              <a:rPr lang="ru-RU" dirty="0">
                <a:latin typeface="Helvetica" pitchFamily="2" charset="0"/>
              </a:rPr>
              <a:t>Налаживайте связи в рамках системы и старайтесь подходить целостно, например, комбинация грантов </a:t>
            </a:r>
            <a:r>
              <a:rPr lang="en-GB" dirty="0">
                <a:latin typeface="Helvetica" pitchFamily="2" charset="0"/>
              </a:rPr>
              <a:t>/ </a:t>
            </a:r>
            <a:r>
              <a:rPr lang="ru-RU" dirty="0">
                <a:latin typeface="Helvetica" pitchFamily="2" charset="0"/>
              </a:rPr>
              <a:t> займов, фонды с географической </a:t>
            </a:r>
            <a:r>
              <a:rPr lang="en-GB" dirty="0">
                <a:latin typeface="Helvetica" pitchFamily="2" charset="0"/>
              </a:rPr>
              <a:t>/ </a:t>
            </a:r>
            <a:r>
              <a:rPr lang="ru-RU" dirty="0">
                <a:latin typeface="Helvetica" pitchFamily="2" charset="0"/>
              </a:rPr>
              <a:t>тематической специализацией, гос.финансирование как «рисковой капитал» («снижение рисков»</a:t>
            </a:r>
            <a:r>
              <a:rPr lang="en-US" dirty="0">
                <a:latin typeface="Helvetica" pitchFamily="2" charset="0"/>
              </a:rPr>
              <a:t>)</a:t>
            </a:r>
          </a:p>
          <a:p>
            <a:pPr marL="342900" indent="-342900" algn="l">
              <a:buFont typeface="Arial" panose="020B0604020202020204" pitchFamily="34" charset="0"/>
              <a:buChar char="•"/>
            </a:pPr>
            <a:r>
              <a:rPr lang="ru-RU" sz="2000" dirty="0">
                <a:latin typeface="Helvetica" pitchFamily="2" charset="0"/>
              </a:rPr>
              <a:t>Анализируйте сторону спроса </a:t>
            </a:r>
            <a:r>
              <a:rPr lang="ru-RU" sz="2000" b="1" dirty="0">
                <a:latin typeface="Helvetica" pitchFamily="2" charset="0"/>
              </a:rPr>
              <a:t>и</a:t>
            </a:r>
            <a:r>
              <a:rPr lang="en-US" sz="2000" dirty="0">
                <a:latin typeface="Helvetica" pitchFamily="2" charset="0"/>
              </a:rPr>
              <a:t> </a:t>
            </a:r>
            <a:r>
              <a:rPr lang="ru-RU" sz="2000" dirty="0">
                <a:latin typeface="Helvetica" pitchFamily="2" charset="0"/>
              </a:rPr>
              <a:t>сторону предложения — находите закономерности</a:t>
            </a:r>
            <a:endParaRPr lang="en-US" sz="2000" dirty="0">
              <a:latin typeface="Helvetica" pitchFamily="2" charset="0"/>
            </a:endParaRPr>
          </a:p>
          <a:p>
            <a:pPr marL="342900" indent="-342900" algn="l">
              <a:buFont typeface="Arial" panose="020B0604020202020204" pitchFamily="34" charset="0"/>
              <a:buChar char="•"/>
            </a:pPr>
            <a:r>
              <a:rPr lang="ru-RU" sz="2000" dirty="0">
                <a:latin typeface="Helvetica" pitchFamily="2" charset="0"/>
              </a:rPr>
              <a:t>Наращивайте потенциал </a:t>
            </a:r>
            <a:r>
              <a:rPr lang="ru-RU" sz="2000" b="1" dirty="0">
                <a:latin typeface="Helvetica" pitchFamily="2" charset="0"/>
              </a:rPr>
              <a:t>и </a:t>
            </a:r>
            <a:r>
              <a:rPr lang="ru-RU" sz="2000" dirty="0">
                <a:latin typeface="Helvetica" pitchFamily="2" charset="0"/>
              </a:rPr>
              <a:t>возможности системы </a:t>
            </a:r>
            <a:r>
              <a:rPr lang="en-US" sz="2000" dirty="0">
                <a:latin typeface="Helvetica" pitchFamily="2" charset="0"/>
              </a:rPr>
              <a:t>– </a:t>
            </a:r>
            <a:r>
              <a:rPr lang="ru-RU" sz="2000" dirty="0">
                <a:latin typeface="Helvetica" pitchFamily="2" charset="0"/>
              </a:rPr>
              <a:t>поддержка субъектов инвестирования в плане готовности к инвестициям и заключению контрактов</a:t>
            </a:r>
            <a:endParaRPr lang="en-US" sz="2000" dirty="0">
              <a:latin typeface="Helvetica" pitchFamily="2" charset="0"/>
            </a:endParaRPr>
          </a:p>
          <a:p>
            <a:pPr marL="342900" indent="-342900" algn="l">
              <a:buFont typeface="Arial" panose="020B0604020202020204" pitchFamily="34" charset="0"/>
              <a:buChar char="•"/>
            </a:pPr>
            <a:r>
              <a:rPr lang="ru-RU" sz="2000" dirty="0">
                <a:latin typeface="Helvetica" pitchFamily="2" charset="0"/>
              </a:rPr>
              <a:t>Система измерения воздействия должна быть подобрана надлежащим образом в соответствии с </a:t>
            </a:r>
            <a:r>
              <a:rPr lang="ru-RU" sz="2000" u="sng" dirty="0">
                <a:latin typeface="Helvetica" pitchFamily="2" charset="0"/>
              </a:rPr>
              <a:t>потребностями</a:t>
            </a:r>
          </a:p>
          <a:p>
            <a:pPr marL="342900" indent="-342900" algn="just">
              <a:buFont typeface="Arial" panose="020B0604020202020204" pitchFamily="34" charset="0"/>
              <a:buChar char="•"/>
            </a:pPr>
            <a:r>
              <a:rPr lang="ru-RU" sz="2000" dirty="0">
                <a:latin typeface="Helvetica" pitchFamily="2" charset="0"/>
              </a:rPr>
              <a:t>«Простое инвестирование» — устранение барьеров для входа инвесторов на рынок: краудфандинг, соответствующая нормативно-правовая база, налоговые льготы </a:t>
            </a:r>
            <a:r>
              <a:rPr lang="en-US" sz="2000" dirty="0">
                <a:latin typeface="Helvetica" pitchFamily="2" charset="0"/>
              </a:rPr>
              <a:t>(</a:t>
            </a:r>
            <a:r>
              <a:rPr lang="ru-RU" sz="2000" dirty="0">
                <a:latin typeface="Helvetica" pitchFamily="2" charset="0"/>
              </a:rPr>
              <a:t>в Великобритании: </a:t>
            </a:r>
            <a:r>
              <a:rPr lang="en-US" sz="2000" dirty="0">
                <a:latin typeface="Helvetica" pitchFamily="2" charset="0"/>
              </a:rPr>
              <a:t>SITR </a:t>
            </a:r>
            <a:r>
              <a:rPr lang="mr-IN" sz="2000" dirty="0">
                <a:latin typeface="Helvetica" pitchFamily="2" charset="0"/>
              </a:rPr>
              <a:t>–</a:t>
            </a:r>
            <a:r>
              <a:rPr lang="en-US" sz="2000" dirty="0">
                <a:latin typeface="Helvetica" pitchFamily="2" charset="0"/>
              </a:rPr>
              <a:t> </a:t>
            </a:r>
            <a:r>
              <a:rPr lang="ru-RU" sz="2000" dirty="0">
                <a:latin typeface="Helvetica" pitchFamily="2" charset="0"/>
              </a:rPr>
              <a:t>налоговые льготы для соц.инвестирования</a:t>
            </a:r>
            <a:r>
              <a:rPr lang="en-US" sz="2000" dirty="0">
                <a:latin typeface="Helvetica" pitchFamily="2" charset="0"/>
              </a:rPr>
              <a:t>, EIS </a:t>
            </a:r>
            <a:r>
              <a:rPr lang="ru-RU" sz="2000" dirty="0">
                <a:latin typeface="Helvetica" pitchFamily="2" charset="0"/>
              </a:rPr>
              <a:t>- программа стимулирования инвестиций в предприятия </a:t>
            </a:r>
            <a:r>
              <a:rPr lang="en-US" sz="2000" dirty="0">
                <a:latin typeface="Helvetica" pitchFamily="2" charset="0"/>
              </a:rPr>
              <a:t>)</a:t>
            </a:r>
          </a:p>
          <a:p>
            <a:pPr marL="342900" indent="-342900" algn="l">
              <a:buFont typeface="Arial" panose="020B0604020202020204" pitchFamily="34" charset="0"/>
              <a:buChar char="•"/>
            </a:pPr>
            <a:r>
              <a:rPr lang="ru-RU" sz="2000" dirty="0">
                <a:latin typeface="Helvetica" pitchFamily="2" charset="0"/>
              </a:rPr>
              <a:t>Повышение осведомленности о потенциале и существующих механизмах социального импакт-инвестирования </a:t>
            </a:r>
            <a:r>
              <a:rPr lang="en-US" sz="2000" dirty="0">
                <a:latin typeface="Helvetica" pitchFamily="2" charset="0"/>
              </a:rPr>
              <a:t>–</a:t>
            </a:r>
            <a:r>
              <a:rPr lang="ru-RU" sz="2000" dirty="0">
                <a:latin typeface="Helvetica" pitchFamily="2" charset="0"/>
              </a:rPr>
              <a:t> со стороны спроса и со</a:t>
            </a:r>
            <a:r>
              <a:rPr lang="en-US" sz="2000" dirty="0">
                <a:latin typeface="Helvetica" pitchFamily="2" charset="0"/>
              </a:rPr>
              <a:t> </a:t>
            </a:r>
            <a:r>
              <a:rPr lang="ru-RU" sz="2000" dirty="0">
                <a:latin typeface="Helvetica" pitchFamily="2" charset="0"/>
              </a:rPr>
              <a:t>стороны предложения</a:t>
            </a:r>
            <a:endParaRPr lang="en-US" sz="2000" dirty="0">
              <a:latin typeface="Helvetica" pitchFamily="2" charset="0"/>
            </a:endParaRPr>
          </a:p>
          <a:p>
            <a:pPr algn="l"/>
            <a:endParaRPr lang="en-US" sz="2000"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3"/>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3018020" y="194315"/>
            <a:ext cx="4886794" cy="707886"/>
          </a:xfrm>
          <a:prstGeom prst="rect">
            <a:avLst/>
          </a:prstGeom>
          <a:noFill/>
        </p:spPr>
        <p:txBody>
          <a:bodyPr wrap="square" rtlCol="0">
            <a:spAutoFit/>
          </a:bodyPr>
          <a:lstStyle/>
          <a:p>
            <a:pPr algn="ctr"/>
            <a:r>
              <a:rPr lang="ru-RU" sz="4000" dirty="0">
                <a:latin typeface="Helvetica" pitchFamily="2" charset="0"/>
              </a:rPr>
              <a:t>Общие тезисы</a:t>
            </a:r>
            <a:endParaRPr lang="en-US" sz="2800" dirty="0">
              <a:latin typeface="Helvetica" pitchFamily="2" charset="0"/>
            </a:endParaRPr>
          </a:p>
        </p:txBody>
      </p:sp>
    </p:spTree>
    <p:extLst>
      <p:ext uri="{BB962C8B-B14F-4D97-AF65-F5344CB8AC3E}">
        <p14:creationId xmlns:p14="http://schemas.microsoft.com/office/powerpoint/2010/main" val="180908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7728" y="2098964"/>
            <a:ext cx="2673927" cy="3075709"/>
          </a:xfrm>
        </p:spPr>
        <p:txBody>
          <a:bodyPr/>
          <a:lstStyle/>
          <a:p>
            <a:pPr algn="l"/>
            <a:r>
              <a:rPr lang="ru-RU" b="1" dirty="0">
                <a:latin typeface="Helvetica" pitchFamily="2" charset="0"/>
              </a:rPr>
              <a:t>Пообщаемся?..</a:t>
            </a:r>
            <a:r>
              <a:rPr lang="en-US" b="1" dirty="0">
                <a:latin typeface="Helvetica" pitchFamily="2" charset="0"/>
              </a:rPr>
              <a:t> </a:t>
            </a:r>
          </a:p>
          <a:p>
            <a:pPr algn="l"/>
            <a:endParaRPr lang="en-US" dirty="0">
              <a:latin typeface="Helvetica" pitchFamily="2" charset="0"/>
            </a:endParaRPr>
          </a:p>
          <a:p>
            <a:pPr algn="l"/>
            <a:r>
              <a:rPr lang="ru-RU" dirty="0">
                <a:latin typeface="Helvetica" pitchFamily="2" charset="0"/>
              </a:rPr>
              <a:t>Фил Тулба</a:t>
            </a:r>
            <a:endParaRPr lang="en-US" dirty="0">
              <a:latin typeface="Helvetica" pitchFamily="2" charset="0"/>
            </a:endParaRPr>
          </a:p>
          <a:p>
            <a:pPr algn="l"/>
            <a:r>
              <a:rPr lang="en-US" dirty="0">
                <a:latin typeface="Helvetica" pitchFamily="2" charset="0"/>
                <a:hlinkClick r:id="rId2"/>
              </a:rPr>
              <a:t>phil@tulba.co.uk</a:t>
            </a:r>
            <a:endParaRPr lang="en-US" dirty="0">
              <a:latin typeface="Helvetica" pitchFamily="2" charset="0"/>
            </a:endParaRPr>
          </a:p>
          <a:p>
            <a:pPr algn="l"/>
            <a:r>
              <a:rPr lang="en-US" dirty="0">
                <a:latin typeface="Helvetica" pitchFamily="2" charset="0"/>
                <a:hlinkClick r:id="rId3"/>
              </a:rPr>
              <a:t>www.tulba.co.uk</a:t>
            </a:r>
            <a:endParaRPr lang="en-US" dirty="0">
              <a:latin typeface="Helvetica" pitchFamily="2" charset="0"/>
            </a:endParaRPr>
          </a:p>
          <a:p>
            <a:pPr algn="l"/>
            <a:r>
              <a:rPr lang="en-US" dirty="0">
                <a:latin typeface="Helvetica" pitchFamily="2" charset="0"/>
              </a:rPr>
              <a:t>+44 7971 830970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5"/>
          <a:stretch>
            <a:fillRect/>
          </a:stretch>
        </p:blipFill>
        <p:spPr>
          <a:xfrm>
            <a:off x="131928" y="5902371"/>
            <a:ext cx="1779999" cy="792838"/>
          </a:xfrm>
          <a:prstGeom prst="rect">
            <a:avLst/>
          </a:prstGeom>
        </p:spPr>
      </p:pic>
      <p:pic>
        <p:nvPicPr>
          <p:cNvPr id="6" name="Picture 5">
            <a:extLst>
              <a:ext uri="{FF2B5EF4-FFF2-40B4-BE49-F238E27FC236}">
                <a16:creationId xmlns="" xmlns:a16="http://schemas.microsoft.com/office/drawing/2014/main" id="{43B1E4CC-9087-4044-8259-5526D9336180}"/>
              </a:ext>
            </a:extLst>
          </p:cNvPr>
          <p:cNvPicPr>
            <a:picLocks noChangeAspect="1"/>
          </p:cNvPicPr>
          <p:nvPr/>
        </p:nvPicPr>
        <p:blipFill rotWithShape="1">
          <a:blip r:embed="rId6">
            <a:extLst>
              <a:ext uri="{28A0092B-C50C-407E-A947-70E740481C1C}">
                <a14:useLocalDpi xmlns:a14="http://schemas.microsoft.com/office/drawing/2010/main" val="0"/>
              </a:ext>
            </a:extLst>
          </a:blip>
          <a:srcRect l="10013" t="138" r="7358" b="1"/>
          <a:stretch/>
        </p:blipFill>
        <p:spPr>
          <a:xfrm>
            <a:off x="684499" y="1091191"/>
            <a:ext cx="4876800" cy="3929246"/>
          </a:xfrm>
          <a:prstGeom prst="rect">
            <a:avLst/>
          </a:prstGeom>
        </p:spPr>
      </p:pic>
      <p:cxnSp>
        <p:nvCxnSpPr>
          <p:cNvPr id="7" name="Straight Connector 6">
            <a:extLst>
              <a:ext uri="{FF2B5EF4-FFF2-40B4-BE49-F238E27FC236}">
                <a16:creationId xmlns="" xmlns:a16="http://schemas.microsoft.com/office/drawing/2014/main" id="{434AE1EE-31A0-AC4F-AA20-CACC8925ECF1}"/>
              </a:ext>
            </a:extLst>
          </p:cNvPr>
          <p:cNvCxnSpPr>
            <a:cxnSpLocks/>
          </p:cNvCxnSpPr>
          <p:nvPr/>
        </p:nvCxnSpPr>
        <p:spPr>
          <a:xfrm>
            <a:off x="6047508" y="1091191"/>
            <a:ext cx="0" cy="392924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0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9963462" cy="4227906"/>
          </a:xfrm>
        </p:spPr>
        <p:txBody>
          <a:bodyPr>
            <a:normAutofit/>
          </a:bodyPr>
          <a:lstStyle/>
          <a:p>
            <a:r>
              <a:rPr lang="ru-RU" i="1" u="sng" dirty="0">
                <a:latin typeface="Helvetica" pitchFamily="2" charset="0"/>
              </a:rPr>
              <a:t>Импакт-инвестирование</a:t>
            </a:r>
            <a:r>
              <a:rPr lang="ru-RU" i="1" dirty="0">
                <a:latin typeface="Helvetica" pitchFamily="2" charset="0"/>
              </a:rPr>
              <a:t> направлено не только на предоставление финансовых ресурсов в расчете на возврат инвестиций, но также и на обеспечение позитивного социального и экологического воздействия</a:t>
            </a:r>
            <a:r>
              <a:rPr lang="en-GB" i="1" dirty="0">
                <a:latin typeface="Helvetica" pitchFamily="2" charset="0"/>
              </a:rPr>
              <a:t>*</a:t>
            </a:r>
          </a:p>
          <a:p>
            <a:pPr algn="l"/>
            <a:r>
              <a:rPr lang="ru-RU" dirty="0">
                <a:latin typeface="Helvetica" pitchFamily="2" charset="0"/>
              </a:rPr>
              <a:t>Или</a:t>
            </a:r>
            <a:r>
              <a:rPr lang="en-GB" dirty="0">
                <a:latin typeface="Helvetica" pitchFamily="2" charset="0"/>
              </a:rPr>
              <a:t>..</a:t>
            </a:r>
          </a:p>
          <a:p>
            <a:pPr algn="l"/>
            <a:endParaRPr lang="en-GB" dirty="0">
              <a:latin typeface="Helvetica" pitchFamily="2" charset="0"/>
            </a:endParaRPr>
          </a:p>
          <a:p>
            <a:r>
              <a:rPr lang="ru-RU" i="1" dirty="0">
                <a:latin typeface="Helvetica" pitchFamily="2" charset="0"/>
              </a:rPr>
              <a:t>Инвестирование в организации, которые улучшают общество, с целью получения значительной финансовой прибыли</a:t>
            </a:r>
            <a:r>
              <a:rPr lang="en-GB" i="1" dirty="0">
                <a:latin typeface="Helvetica" pitchFamily="2" charset="0"/>
              </a:rPr>
              <a:t>**</a:t>
            </a:r>
          </a:p>
          <a:p>
            <a:endParaRPr lang="en-GB" sz="2800" dirty="0">
              <a:latin typeface="Helvetica" pitchFamily="2" charset="0"/>
            </a:endParaRPr>
          </a:p>
          <a:p>
            <a:endParaRPr lang="en-US" sz="2800" i="1" dirty="0">
              <a:latin typeface="Helvetica"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4"/>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3242872" y="619427"/>
            <a:ext cx="4886794" cy="707886"/>
          </a:xfrm>
          <a:prstGeom prst="rect">
            <a:avLst/>
          </a:prstGeom>
          <a:noFill/>
        </p:spPr>
        <p:txBody>
          <a:bodyPr wrap="square" rtlCol="0">
            <a:spAutoFit/>
          </a:bodyPr>
          <a:lstStyle/>
          <a:p>
            <a:pPr algn="ctr"/>
            <a:r>
              <a:rPr lang="ru-RU" sz="4000" dirty="0">
                <a:latin typeface="Helvetica" pitchFamily="2" charset="0"/>
              </a:rPr>
              <a:t>Определения</a:t>
            </a:r>
            <a:r>
              <a:rPr lang="en-US" sz="4000" dirty="0">
                <a:latin typeface="Helvetica" pitchFamily="2" charset="0"/>
              </a:rPr>
              <a:t>…</a:t>
            </a:r>
            <a:endParaRPr lang="en-US" sz="2800" dirty="0">
              <a:latin typeface="Helvetica" pitchFamily="2" charset="0"/>
            </a:endParaRPr>
          </a:p>
        </p:txBody>
      </p:sp>
      <p:sp>
        <p:nvSpPr>
          <p:cNvPr id="2" name="TextBox 1">
            <a:extLst>
              <a:ext uri="{FF2B5EF4-FFF2-40B4-BE49-F238E27FC236}">
                <a16:creationId xmlns="" xmlns:a16="http://schemas.microsoft.com/office/drawing/2014/main" id="{05A427BB-4205-E348-9D03-DF9FFDAAAA8E}"/>
              </a:ext>
            </a:extLst>
          </p:cNvPr>
          <p:cNvSpPr txBox="1"/>
          <p:nvPr/>
        </p:nvSpPr>
        <p:spPr>
          <a:xfrm>
            <a:off x="4087091" y="5741102"/>
            <a:ext cx="8104909" cy="954107"/>
          </a:xfrm>
          <a:prstGeom prst="rect">
            <a:avLst/>
          </a:prstGeom>
          <a:noFill/>
        </p:spPr>
        <p:txBody>
          <a:bodyPr wrap="square" rtlCol="0">
            <a:spAutoFit/>
          </a:bodyPr>
          <a:lstStyle/>
          <a:p>
            <a:r>
              <a:rPr lang="en-GB" sz="1400" i="1" dirty="0">
                <a:latin typeface="Helvetica" pitchFamily="2" charset="0"/>
              </a:rPr>
              <a:t>*What’s in a Name: An Analysis of Impact Investing Understandings by Academics and Practitioners</a:t>
            </a:r>
          </a:p>
          <a:p>
            <a:r>
              <a:rPr lang="en-GB" sz="1400" i="1" dirty="0">
                <a:latin typeface="Helvetica" pitchFamily="2" charset="0"/>
              </a:rPr>
              <a:t>Anna Katharina </a:t>
            </a:r>
            <a:r>
              <a:rPr lang="en-GB" sz="1400" i="1" dirty="0" err="1">
                <a:latin typeface="Helvetica" pitchFamily="2" charset="0"/>
              </a:rPr>
              <a:t>Höchstädter</a:t>
            </a:r>
            <a:r>
              <a:rPr lang="en-GB" sz="1400" i="1" dirty="0">
                <a:latin typeface="Helvetica" pitchFamily="2" charset="0"/>
              </a:rPr>
              <a:t>, Barbara Scheck p1</a:t>
            </a:r>
          </a:p>
          <a:p>
            <a:r>
              <a:rPr lang="en-US" sz="1400" i="1" dirty="0">
                <a:latin typeface="Helvetica" pitchFamily="2" charset="0"/>
              </a:rPr>
              <a:t>**Phil </a:t>
            </a:r>
            <a:r>
              <a:rPr lang="en-US" sz="1400" i="1" dirty="0" err="1">
                <a:latin typeface="Helvetica" pitchFamily="2" charset="0"/>
              </a:rPr>
              <a:t>Caroe</a:t>
            </a:r>
            <a:r>
              <a:rPr lang="en-US" sz="1400" i="1" dirty="0">
                <a:latin typeface="Helvetica" pitchFamily="2" charset="0"/>
              </a:rPr>
              <a:t> in: </a:t>
            </a:r>
          </a:p>
          <a:p>
            <a:r>
              <a:rPr lang="en-US" sz="1400" i="1" dirty="0">
                <a:latin typeface="Helvetica" pitchFamily="2" charset="0"/>
                <a:hlinkClick r:id="rId5"/>
              </a:rPr>
              <a:t>https://www.pioneerspost.com/news-views/20150907/defining-moment-what-social-investment</a:t>
            </a:r>
            <a:r>
              <a:rPr lang="en-US" sz="1400" i="1" dirty="0">
                <a:latin typeface="Helvetica" pitchFamily="2" charset="0"/>
              </a:rPr>
              <a:t> </a:t>
            </a:r>
          </a:p>
        </p:txBody>
      </p:sp>
    </p:spTree>
    <p:extLst>
      <p:ext uri="{BB962C8B-B14F-4D97-AF65-F5344CB8AC3E}">
        <p14:creationId xmlns:p14="http://schemas.microsoft.com/office/powerpoint/2010/main" val="5700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9963462" cy="4227906"/>
          </a:xfrm>
        </p:spPr>
        <p:txBody>
          <a:bodyPr>
            <a:normAutofit/>
          </a:bodyPr>
          <a:lstStyle/>
          <a:p>
            <a:pPr algn="l"/>
            <a:r>
              <a:rPr lang="ru-RU" b="1" dirty="0">
                <a:latin typeface="Helvetica" pitchFamily="2" charset="0"/>
              </a:rPr>
              <a:t>Социальное инвестирование</a:t>
            </a:r>
            <a:endParaRPr lang="en-GB" b="1" dirty="0">
              <a:latin typeface="Helvetica" pitchFamily="2" charset="0"/>
            </a:endParaRPr>
          </a:p>
          <a:p>
            <a:endParaRPr lang="en-GB" i="1" dirty="0">
              <a:latin typeface="Helvetica" pitchFamily="2" charset="0"/>
            </a:endParaRPr>
          </a:p>
          <a:p>
            <a:r>
              <a:rPr lang="ru-RU" i="1" dirty="0">
                <a:latin typeface="Helvetica" pitchFamily="2" charset="0"/>
              </a:rPr>
              <a:t>Инвестирование, основная цель которого — поддержать организацию, оказывающую положительное воздействие на социум. Скорее всего, инвесторы будут искать условия, сравнимые с рыночными (т.е. по-прежнему выгодные для субъектов инвестиций), но с большой долей вероятности пойдут на некоторые уступки (к примеру, относительно размера прибыли, ликвидности, условий дефолта и т.д.) ради того, чтобы оказать субъекту инвестиций поддержку в реализации его миссии</a:t>
            </a:r>
            <a:r>
              <a:rPr lang="en-GB" i="1" dirty="0">
                <a:latin typeface="Helvetica" pitchFamily="2" charset="0"/>
              </a:rPr>
              <a:t>*</a:t>
            </a:r>
            <a:endParaRPr lang="en-US" sz="2800" i="1" dirty="0">
              <a:latin typeface="Helvetica"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4"/>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3242872" y="619427"/>
            <a:ext cx="4886794" cy="707886"/>
          </a:xfrm>
          <a:prstGeom prst="rect">
            <a:avLst/>
          </a:prstGeom>
          <a:noFill/>
        </p:spPr>
        <p:txBody>
          <a:bodyPr wrap="square" rtlCol="0">
            <a:spAutoFit/>
          </a:bodyPr>
          <a:lstStyle/>
          <a:p>
            <a:pPr algn="ctr"/>
            <a:r>
              <a:rPr lang="ru-RU" sz="4000" dirty="0">
                <a:latin typeface="Helvetica" pitchFamily="2" charset="0"/>
              </a:rPr>
              <a:t>Определения</a:t>
            </a:r>
            <a:r>
              <a:rPr lang="en-US" sz="4000" dirty="0">
                <a:latin typeface="Helvetica" pitchFamily="2" charset="0"/>
              </a:rPr>
              <a:t>…</a:t>
            </a:r>
            <a:endParaRPr lang="en-US" sz="2800" dirty="0">
              <a:latin typeface="Helvetica" pitchFamily="2" charset="0"/>
            </a:endParaRPr>
          </a:p>
        </p:txBody>
      </p:sp>
      <p:sp>
        <p:nvSpPr>
          <p:cNvPr id="2" name="TextBox 1">
            <a:extLst>
              <a:ext uri="{FF2B5EF4-FFF2-40B4-BE49-F238E27FC236}">
                <a16:creationId xmlns="" xmlns:a16="http://schemas.microsoft.com/office/drawing/2014/main" id="{05A427BB-4205-E348-9D03-DF9FFDAAAA8E}"/>
              </a:ext>
            </a:extLst>
          </p:cNvPr>
          <p:cNvSpPr txBox="1"/>
          <p:nvPr/>
        </p:nvSpPr>
        <p:spPr>
          <a:xfrm>
            <a:off x="4368969" y="6099357"/>
            <a:ext cx="7691103" cy="523220"/>
          </a:xfrm>
          <a:prstGeom prst="rect">
            <a:avLst/>
          </a:prstGeom>
          <a:noFill/>
        </p:spPr>
        <p:txBody>
          <a:bodyPr wrap="square" rtlCol="0">
            <a:spAutoFit/>
          </a:bodyPr>
          <a:lstStyle/>
          <a:p>
            <a:r>
              <a:rPr lang="en-US" sz="1400" i="1" dirty="0">
                <a:latin typeface="Helvetica" pitchFamily="2" charset="0"/>
              </a:rPr>
              <a:t>*Phil </a:t>
            </a:r>
            <a:r>
              <a:rPr lang="en-US" sz="1400" i="1" dirty="0" err="1">
                <a:latin typeface="Helvetica" pitchFamily="2" charset="0"/>
              </a:rPr>
              <a:t>Caroe</a:t>
            </a:r>
            <a:r>
              <a:rPr lang="en-US" sz="1400" i="1" dirty="0">
                <a:latin typeface="Helvetica" pitchFamily="2" charset="0"/>
              </a:rPr>
              <a:t> in: </a:t>
            </a:r>
          </a:p>
          <a:p>
            <a:r>
              <a:rPr lang="en-US" sz="1400" i="1" dirty="0">
                <a:latin typeface="Helvetica" pitchFamily="2" charset="0"/>
                <a:hlinkClick r:id="rId5"/>
              </a:rPr>
              <a:t>https://www.pioneerspost.com/news-views/20150907/defining-moment-what-social-investment</a:t>
            </a:r>
            <a:r>
              <a:rPr lang="en-US" sz="1400" i="1" dirty="0">
                <a:latin typeface="Helvetica" pitchFamily="2" charset="0"/>
              </a:rPr>
              <a:t> </a:t>
            </a:r>
          </a:p>
        </p:txBody>
      </p:sp>
    </p:spTree>
    <p:extLst>
      <p:ext uri="{BB962C8B-B14F-4D97-AF65-F5344CB8AC3E}">
        <p14:creationId xmlns:p14="http://schemas.microsoft.com/office/powerpoint/2010/main" val="350965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9963462" cy="4227906"/>
          </a:xfrm>
        </p:spPr>
        <p:txBody>
          <a:bodyPr>
            <a:normAutofit/>
          </a:bodyPr>
          <a:lstStyle/>
          <a:p>
            <a:endParaRPr lang="en-GB" dirty="0">
              <a:latin typeface="Helvetica" pitchFamily="2" charset="0"/>
            </a:endParaRPr>
          </a:p>
          <a:p>
            <a:pPr marL="457200" indent="-457200" algn="l">
              <a:buFont typeface="+mj-lt"/>
              <a:buAutoNum type="arabicPeriod"/>
            </a:pPr>
            <a:r>
              <a:rPr lang="ru-RU" b="1" dirty="0">
                <a:latin typeface="Helvetica" pitchFamily="2" charset="0"/>
              </a:rPr>
              <a:t>Преднамеренность: </a:t>
            </a:r>
            <a:r>
              <a:rPr lang="ru-RU" dirty="0">
                <a:latin typeface="Helvetica" pitchFamily="2" charset="0"/>
              </a:rPr>
              <a:t>организация должна четко определить все финансовые, социальные и экологические цели (если таковые имеются)</a:t>
            </a:r>
            <a:endParaRPr lang="en-GB" dirty="0">
              <a:latin typeface="Helvetica" pitchFamily="2" charset="0"/>
            </a:endParaRPr>
          </a:p>
          <a:p>
            <a:pPr marL="457200" indent="-457200" algn="l">
              <a:buFont typeface="+mj-lt"/>
              <a:buAutoNum type="arabicPeriod"/>
            </a:pPr>
            <a:r>
              <a:rPr lang="ru-RU" b="1" dirty="0">
                <a:latin typeface="Helvetica" pitchFamily="2" charset="0"/>
              </a:rPr>
              <a:t>Измеримость</a:t>
            </a:r>
            <a:r>
              <a:rPr lang="en-GB" dirty="0">
                <a:latin typeface="Helvetica" pitchFamily="2" charset="0"/>
              </a:rPr>
              <a:t>: </a:t>
            </a:r>
            <a:r>
              <a:rPr lang="ru-RU" dirty="0">
                <a:latin typeface="Helvetica" pitchFamily="2" charset="0"/>
              </a:rPr>
              <a:t>результаты реализации всех задач должны быть измеримы</a:t>
            </a:r>
            <a:endParaRPr lang="en-GB" dirty="0">
              <a:latin typeface="Helvetica" pitchFamily="2" charset="0"/>
            </a:endParaRPr>
          </a:p>
          <a:p>
            <a:pPr marL="457200" indent="-457200" algn="l">
              <a:buFont typeface="+mj-lt"/>
              <a:buAutoNum type="arabicPeriod"/>
            </a:pPr>
            <a:r>
              <a:rPr lang="ru-RU" b="1" dirty="0">
                <a:latin typeface="Helvetica" pitchFamily="2" charset="0"/>
              </a:rPr>
              <a:t>Прозрачность</a:t>
            </a:r>
            <a:r>
              <a:rPr lang="en-GB" dirty="0">
                <a:latin typeface="Helvetica" pitchFamily="2" charset="0"/>
              </a:rPr>
              <a:t>: </a:t>
            </a:r>
            <a:r>
              <a:rPr lang="ru-RU" dirty="0">
                <a:latin typeface="Helvetica" pitchFamily="2" charset="0"/>
              </a:rPr>
              <a:t>организация должна предоставлять информацию о ходе и результатах своей работы</a:t>
            </a:r>
            <a:endParaRPr lang="en-GB" dirty="0">
              <a:latin typeface="Helvetica" pitchFamily="2" charset="0"/>
            </a:endParaRPr>
          </a:p>
          <a:p>
            <a:endParaRPr lang="en-GB" sz="2800" dirty="0"/>
          </a:p>
          <a:p>
            <a:endParaRPr lang="en-GB" sz="2800" dirty="0"/>
          </a:p>
          <a:p>
            <a:endParaRPr lang="en-US" sz="2800" i="1" dirty="0">
              <a:latin typeface="Helvetica"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4"/>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1165412" y="619427"/>
            <a:ext cx="8767482" cy="707886"/>
          </a:xfrm>
          <a:prstGeom prst="rect">
            <a:avLst/>
          </a:prstGeom>
          <a:noFill/>
        </p:spPr>
        <p:txBody>
          <a:bodyPr wrap="square" rtlCol="0">
            <a:spAutoFit/>
          </a:bodyPr>
          <a:lstStyle/>
          <a:p>
            <a:pPr algn="ctr"/>
            <a:r>
              <a:rPr lang="ru-RU" sz="4000" dirty="0">
                <a:latin typeface="Helvetica" pitchFamily="2" charset="0"/>
              </a:rPr>
              <a:t>Три ключевых характеристики</a:t>
            </a:r>
            <a:endParaRPr lang="en-US" sz="2800" dirty="0">
              <a:latin typeface="Helvetica" pitchFamily="2" charset="0"/>
            </a:endParaRPr>
          </a:p>
        </p:txBody>
      </p:sp>
    </p:spTree>
    <p:extLst>
      <p:ext uri="{BB962C8B-B14F-4D97-AF65-F5344CB8AC3E}">
        <p14:creationId xmlns:p14="http://schemas.microsoft.com/office/powerpoint/2010/main" val="355447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9963462" cy="4227906"/>
          </a:xfrm>
        </p:spPr>
        <p:txBody>
          <a:bodyPr/>
          <a:lstStyle/>
          <a:p>
            <a:pPr marL="457200" indent="-457200" algn="l">
              <a:buFont typeface="+mj-lt"/>
              <a:buAutoNum type="arabicPeriod"/>
            </a:pPr>
            <a:r>
              <a:rPr lang="ru-RU" dirty="0">
                <a:latin typeface="Helvetica" pitchFamily="2" charset="0"/>
              </a:rPr>
              <a:t>Долговое</a:t>
            </a:r>
            <a:endParaRPr lang="en-US" dirty="0">
              <a:latin typeface="Helvetica" pitchFamily="2" charset="0"/>
            </a:endParaRPr>
          </a:p>
          <a:p>
            <a:pPr marL="914400" lvl="1" indent="-457200" algn="l">
              <a:buFont typeface="Arial" panose="020B0604020202020204" pitchFamily="34" charset="0"/>
              <a:buChar char="•"/>
            </a:pPr>
            <a:r>
              <a:rPr lang="ru-RU" dirty="0">
                <a:latin typeface="Helvetica" pitchFamily="2" charset="0"/>
              </a:rPr>
              <a:t>Займы под обеспечение</a:t>
            </a:r>
          </a:p>
          <a:p>
            <a:pPr marL="914400" lvl="1" indent="-457200" algn="l">
              <a:buFont typeface="Arial" panose="020B0604020202020204" pitchFamily="34" charset="0"/>
              <a:buChar char="•"/>
            </a:pPr>
            <a:r>
              <a:rPr lang="ru-RU" dirty="0">
                <a:latin typeface="Helvetica" pitchFamily="2" charset="0"/>
              </a:rPr>
              <a:t>Необеспеченные займы</a:t>
            </a:r>
            <a:endParaRPr lang="en-US" dirty="0">
              <a:latin typeface="Helvetica" pitchFamily="2" charset="0"/>
            </a:endParaRPr>
          </a:p>
          <a:p>
            <a:pPr marL="914400" lvl="1" indent="-457200" algn="l">
              <a:buFont typeface="Arial" panose="020B0604020202020204" pitchFamily="34" charset="0"/>
              <a:buChar char="•"/>
            </a:pPr>
            <a:r>
              <a:rPr lang="ru-RU" dirty="0">
                <a:latin typeface="Helvetica" pitchFamily="2" charset="0"/>
              </a:rPr>
              <a:t>Квази-капитал</a:t>
            </a:r>
            <a:endParaRPr lang="en-US" dirty="0">
              <a:latin typeface="Helvetica" pitchFamily="2" charset="0"/>
            </a:endParaRPr>
          </a:p>
          <a:p>
            <a:pPr marL="914400" lvl="1" indent="-457200" algn="l">
              <a:buFont typeface="Arial" panose="020B0604020202020204" pitchFamily="34" charset="0"/>
              <a:buChar char="•"/>
            </a:pPr>
            <a:r>
              <a:rPr lang="ru-RU" dirty="0">
                <a:latin typeface="Helvetica" pitchFamily="2" charset="0"/>
              </a:rPr>
              <a:t>Облигации и займы на основе краудфандинга</a:t>
            </a:r>
            <a:endParaRPr lang="en-US" dirty="0">
              <a:latin typeface="Helvetica" pitchFamily="2" charset="0"/>
            </a:endParaRPr>
          </a:p>
          <a:p>
            <a:pPr marL="914400" lvl="1" indent="-457200" algn="l">
              <a:buFont typeface="Arial" panose="020B0604020202020204" pitchFamily="34" charset="0"/>
              <a:buChar char="•"/>
            </a:pPr>
            <a:endParaRPr lang="en-US" dirty="0">
              <a:latin typeface="Helvetica" pitchFamily="2" charset="0"/>
            </a:endParaRPr>
          </a:p>
          <a:p>
            <a:pPr marL="457200" indent="-457200" algn="l">
              <a:buFont typeface="+mj-lt"/>
              <a:buAutoNum type="arabicPeriod"/>
            </a:pPr>
            <a:r>
              <a:rPr lang="ru-RU" dirty="0">
                <a:latin typeface="Helvetica" pitchFamily="2" charset="0"/>
              </a:rPr>
              <a:t>Капитал</a:t>
            </a:r>
            <a:endParaRPr lang="en-US" dirty="0">
              <a:latin typeface="Helvetica" pitchFamily="2" charset="0"/>
            </a:endParaRPr>
          </a:p>
          <a:p>
            <a:pPr marL="914400" lvl="1" indent="-457200" algn="l">
              <a:buFont typeface="Arial" panose="020B0604020202020204" pitchFamily="34" charset="0"/>
              <a:buChar char="•"/>
            </a:pPr>
            <a:r>
              <a:rPr lang="ru-RU" dirty="0">
                <a:latin typeface="Helvetica" pitchFamily="2" charset="0"/>
              </a:rPr>
              <a:t>Инвестиции в обмен на долю в собственности</a:t>
            </a:r>
            <a:endParaRPr lang="en-US" dirty="0">
              <a:latin typeface="Helvetica" pitchFamily="2" charset="0"/>
            </a:endParaRPr>
          </a:p>
          <a:p>
            <a:pPr marL="914400" lvl="1" indent="-457200" algn="l">
              <a:buFont typeface="Arial" panose="020B0604020202020204" pitchFamily="34" charset="0"/>
              <a:buChar char="•"/>
            </a:pPr>
            <a:r>
              <a:rPr lang="ru-RU" dirty="0">
                <a:latin typeface="Helvetica" pitchFamily="2" charset="0"/>
              </a:rPr>
              <a:t>Общественная продажа акций </a:t>
            </a:r>
            <a:r>
              <a:rPr lang="en-US" dirty="0">
                <a:latin typeface="Helvetica" pitchFamily="2" charset="0"/>
              </a:rPr>
              <a:t>–</a:t>
            </a:r>
            <a:r>
              <a:rPr lang="ru-RU" dirty="0">
                <a:latin typeface="Helvetica" pitchFamily="2" charset="0"/>
              </a:rPr>
              <a:t> один член, один голос, одна не подлежащая передаче акция</a:t>
            </a:r>
            <a:endParaRPr lang="en-US" dirty="0">
              <a:latin typeface="Helvetica" pitchFamily="2" charset="0"/>
            </a:endParaRPr>
          </a:p>
          <a:p>
            <a:pPr algn="l"/>
            <a:endParaRPr lang="en-US" sz="1600" dirty="0">
              <a:latin typeface="Helvetica" pitchFamily="2" charset="0"/>
            </a:endParaRPr>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4"/>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3242871" y="619427"/>
            <a:ext cx="6349363" cy="707886"/>
          </a:xfrm>
          <a:prstGeom prst="rect">
            <a:avLst/>
          </a:prstGeom>
          <a:noFill/>
        </p:spPr>
        <p:txBody>
          <a:bodyPr wrap="square" rtlCol="0">
            <a:spAutoFit/>
          </a:bodyPr>
          <a:lstStyle/>
          <a:p>
            <a:pPr algn="ctr"/>
            <a:r>
              <a:rPr lang="ru-RU" sz="4000" dirty="0">
                <a:latin typeface="Helvetica" pitchFamily="2" charset="0"/>
              </a:rPr>
              <a:t>Типы инвестирования</a:t>
            </a:r>
            <a:endParaRPr lang="en-US" sz="2800" dirty="0">
              <a:latin typeface="Helvetica" pitchFamily="2" charset="0"/>
            </a:endParaRPr>
          </a:p>
        </p:txBody>
      </p:sp>
    </p:spTree>
    <p:extLst>
      <p:ext uri="{BB962C8B-B14F-4D97-AF65-F5344CB8AC3E}">
        <p14:creationId xmlns:p14="http://schemas.microsoft.com/office/powerpoint/2010/main" val="203044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5696262" cy="4227906"/>
          </a:xfrm>
        </p:spPr>
        <p:txBody>
          <a:bodyPr>
            <a:normAutofit lnSpcReduction="10000"/>
          </a:bodyPr>
          <a:lstStyle/>
          <a:p>
            <a:pPr marL="285750" indent="-285750" algn="l">
              <a:buFont typeface="Arial" panose="020B0604020202020204" pitchFamily="34" charset="0"/>
              <a:buChar char="•"/>
            </a:pPr>
            <a:r>
              <a:rPr lang="ru-RU" dirty="0">
                <a:latin typeface="Helvetica" pitchFamily="2" charset="0"/>
              </a:rPr>
              <a:t>Создание предприятия </a:t>
            </a:r>
            <a:r>
              <a:rPr lang="en-US" dirty="0">
                <a:latin typeface="Helvetica" pitchFamily="2" charset="0"/>
              </a:rPr>
              <a:t>– </a:t>
            </a:r>
            <a:r>
              <a:rPr lang="ru-RU" dirty="0">
                <a:latin typeface="Helvetica" pitchFamily="2" charset="0"/>
              </a:rPr>
              <a:t>высокий риск</a:t>
            </a:r>
            <a:r>
              <a:rPr lang="en-US" dirty="0">
                <a:latin typeface="Helvetica" pitchFamily="2" charset="0"/>
              </a:rPr>
              <a:t>, </a:t>
            </a:r>
            <a:r>
              <a:rPr lang="ru-RU" dirty="0">
                <a:latin typeface="Helvetica" pitchFamily="2" charset="0"/>
              </a:rPr>
              <a:t>низкий доход</a:t>
            </a:r>
            <a:endParaRPr lang="en-US" dirty="0">
              <a:latin typeface="Helvetica" pitchFamily="2" charset="0"/>
            </a:endParaRPr>
          </a:p>
          <a:p>
            <a:pPr marL="742950" lvl="1" indent="-285750" algn="l">
              <a:buFont typeface="Arial" panose="020B0604020202020204" pitchFamily="34" charset="0"/>
              <a:buChar char="•"/>
            </a:pPr>
            <a:r>
              <a:rPr lang="ru-RU" dirty="0">
                <a:latin typeface="Helvetica" pitchFamily="2" charset="0"/>
              </a:rPr>
              <a:t>Разработка </a:t>
            </a:r>
            <a:r>
              <a:rPr lang="en-GB" dirty="0">
                <a:latin typeface="Helvetica" pitchFamily="2" charset="0"/>
              </a:rPr>
              <a:t>/ </a:t>
            </a:r>
            <a:r>
              <a:rPr lang="ru-RU" dirty="0">
                <a:latin typeface="Helvetica" pitchFamily="2" charset="0"/>
              </a:rPr>
              <a:t>проектирование продукта или услуги </a:t>
            </a:r>
          </a:p>
          <a:p>
            <a:pPr marL="742950" lvl="1" indent="-285750" algn="l">
              <a:buFont typeface="Arial" panose="020B0604020202020204" pitchFamily="34" charset="0"/>
              <a:buChar char="•"/>
            </a:pPr>
            <a:r>
              <a:rPr lang="ru-RU" dirty="0">
                <a:latin typeface="Helvetica" pitchFamily="2" charset="0"/>
              </a:rPr>
              <a:t>Продажи и маркетинг</a:t>
            </a:r>
          </a:p>
          <a:p>
            <a:pPr marL="742950" lvl="1" indent="-285750" algn="l">
              <a:buFont typeface="Arial" panose="020B0604020202020204" pitchFamily="34" charset="0"/>
              <a:buChar char="•"/>
            </a:pPr>
            <a:r>
              <a:rPr lang="ru-RU" dirty="0">
                <a:latin typeface="Helvetica" pitchFamily="2" charset="0"/>
              </a:rPr>
              <a:t>Инфраструктура — системы </a:t>
            </a:r>
            <a:r>
              <a:rPr lang="en-GB" dirty="0">
                <a:latin typeface="Helvetica" pitchFamily="2" charset="0"/>
              </a:rPr>
              <a:t>/ </a:t>
            </a:r>
            <a:r>
              <a:rPr lang="ru-RU" dirty="0">
                <a:latin typeface="Helvetica" pitchFamily="2" charset="0"/>
              </a:rPr>
              <a:t>оборудование</a:t>
            </a:r>
          </a:p>
          <a:p>
            <a:pPr marL="742950" lvl="1" indent="-285750" algn="l">
              <a:buFont typeface="Arial" panose="020B0604020202020204" pitchFamily="34" charset="0"/>
              <a:buChar char="•"/>
            </a:pPr>
            <a:r>
              <a:rPr lang="ru-RU" dirty="0">
                <a:latin typeface="Helvetica" pitchFamily="2" charset="0"/>
              </a:rPr>
              <a:t>Набор персонала</a:t>
            </a:r>
            <a:endParaRPr lang="en-US" dirty="0">
              <a:latin typeface="Helvetica" pitchFamily="2" charset="0"/>
            </a:endParaRPr>
          </a:p>
          <a:p>
            <a:pPr marL="285750" indent="-285750" algn="l">
              <a:buFont typeface="Arial" panose="020B0604020202020204" pitchFamily="34" charset="0"/>
              <a:buChar char="•"/>
            </a:pPr>
            <a:r>
              <a:rPr lang="ru-RU" dirty="0">
                <a:latin typeface="Helvetica" pitchFamily="2" charset="0"/>
              </a:rPr>
              <a:t>Поддержка операционной деятельности — деньги правят миром</a:t>
            </a:r>
            <a:r>
              <a:rPr lang="en-US" dirty="0">
                <a:latin typeface="Helvetica" pitchFamily="2" charset="0"/>
              </a:rPr>
              <a:t>!</a:t>
            </a:r>
          </a:p>
          <a:p>
            <a:pPr marL="742950" lvl="1" indent="-285750" algn="l">
              <a:buFont typeface="Arial" panose="020B0604020202020204" pitchFamily="34" charset="0"/>
              <a:buChar char="•"/>
            </a:pPr>
            <a:r>
              <a:rPr lang="ru-RU" dirty="0">
                <a:latin typeface="Helvetica" pitchFamily="2" charset="0"/>
              </a:rPr>
              <a:t>Оборотный капитал</a:t>
            </a:r>
            <a:endParaRPr lang="en-US" dirty="0">
              <a:latin typeface="Helvetica" pitchFamily="2" charset="0"/>
            </a:endParaRPr>
          </a:p>
          <a:p>
            <a:pPr marL="742950" lvl="1" indent="-285750" algn="l">
              <a:buFont typeface="Arial" panose="020B0604020202020204" pitchFamily="34" charset="0"/>
              <a:buChar char="•"/>
            </a:pPr>
            <a:r>
              <a:rPr lang="ru-RU" dirty="0">
                <a:latin typeface="Helvetica" pitchFamily="2" charset="0"/>
              </a:rPr>
              <a:t>Временные </a:t>
            </a:r>
            <a:r>
              <a:rPr lang="en-GB" dirty="0">
                <a:latin typeface="Helvetica" pitchFamily="2" charset="0"/>
              </a:rPr>
              <a:t>/ </a:t>
            </a:r>
            <a:r>
              <a:rPr lang="ru-RU" dirty="0">
                <a:latin typeface="Helvetica" pitchFamily="2" charset="0"/>
              </a:rPr>
              <a:t>чрезвычайные займы</a:t>
            </a:r>
            <a:endParaRPr lang="en-US" dirty="0">
              <a:latin typeface="Helvetica" pitchFamily="2" charset="0"/>
            </a:endParaRPr>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216" y="194315"/>
            <a:ext cx="2302856" cy="1369377"/>
          </a:xfrm>
          <a:prstGeom prst="rect">
            <a:avLst/>
          </a:prstGeom>
        </p:spPr>
      </p:pic>
      <p:pic>
        <p:nvPicPr>
          <p:cNvPr id="5" name="Picture 4">
            <a:extLst>
              <a:ext uri="{FF2B5EF4-FFF2-40B4-BE49-F238E27FC236}">
                <a16:creationId xmlns="" xmlns:a16="http://schemas.microsoft.com/office/drawing/2014/main" id="{ECB134F3-8736-2A42-A465-F186D1C053B8}"/>
              </a:ext>
            </a:extLst>
          </p:cNvPr>
          <p:cNvPicPr>
            <a:picLocks noChangeAspect="1"/>
          </p:cNvPicPr>
          <p:nvPr/>
        </p:nvPicPr>
        <p:blipFill>
          <a:blip r:embed="rId4"/>
          <a:stretch>
            <a:fillRect/>
          </a:stretch>
        </p:blipFill>
        <p:spPr>
          <a:xfrm>
            <a:off x="131928" y="5902371"/>
            <a:ext cx="1779999" cy="792838"/>
          </a:xfrm>
          <a:prstGeom prst="rect">
            <a:avLst/>
          </a:prstGeom>
        </p:spPr>
      </p:pic>
      <p:sp>
        <p:nvSpPr>
          <p:cNvPr id="7" name="TextBox 6">
            <a:extLst>
              <a:ext uri="{FF2B5EF4-FFF2-40B4-BE49-F238E27FC236}">
                <a16:creationId xmlns="" xmlns:a16="http://schemas.microsoft.com/office/drawing/2014/main" id="{863D5D13-5310-1C4F-BFE0-6B4296539E92}"/>
              </a:ext>
            </a:extLst>
          </p:cNvPr>
          <p:cNvSpPr txBox="1"/>
          <p:nvPr/>
        </p:nvSpPr>
        <p:spPr>
          <a:xfrm>
            <a:off x="131928" y="619427"/>
            <a:ext cx="10327341" cy="707886"/>
          </a:xfrm>
          <a:prstGeom prst="rect">
            <a:avLst/>
          </a:prstGeom>
          <a:noFill/>
        </p:spPr>
        <p:txBody>
          <a:bodyPr wrap="square" rtlCol="0">
            <a:spAutoFit/>
          </a:bodyPr>
          <a:lstStyle/>
          <a:p>
            <a:pPr algn="ctr"/>
            <a:r>
              <a:rPr lang="ru-RU" sz="4000" dirty="0">
                <a:latin typeface="Helvetica" pitchFamily="2" charset="0"/>
              </a:rPr>
              <a:t>Когда обычно требуются инвестиции</a:t>
            </a:r>
            <a:endParaRPr lang="en-US" sz="2800" dirty="0">
              <a:latin typeface="Helvetica" pitchFamily="2" charset="0"/>
            </a:endParaRPr>
          </a:p>
        </p:txBody>
      </p:sp>
      <p:sp>
        <p:nvSpPr>
          <p:cNvPr id="6" name="Subtitle 2">
            <a:extLst>
              <a:ext uri="{FF2B5EF4-FFF2-40B4-BE49-F238E27FC236}">
                <a16:creationId xmlns="" xmlns:a16="http://schemas.microsoft.com/office/drawing/2014/main" id="{51BE0E79-359A-CF4D-940C-6AFBB497DBB9}"/>
              </a:ext>
            </a:extLst>
          </p:cNvPr>
          <p:cNvSpPr txBox="1">
            <a:spLocks/>
          </p:cNvSpPr>
          <p:nvPr/>
        </p:nvSpPr>
        <p:spPr>
          <a:xfrm>
            <a:off x="6400800" y="1798820"/>
            <a:ext cx="5791200" cy="422790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ru-RU" dirty="0">
                <a:latin typeface="Helvetica" pitchFamily="2" charset="0"/>
              </a:rPr>
              <a:t>Приобретение активов: актив</a:t>
            </a:r>
            <a:r>
              <a:rPr lang="mr-IN" dirty="0">
                <a:latin typeface="Helvetica" pitchFamily="2" charset="0"/>
              </a:rPr>
              <a:t>…</a:t>
            </a:r>
            <a:r>
              <a:rPr lang="ru-RU" dirty="0">
                <a:latin typeface="Helvetica" pitchFamily="2" charset="0"/>
              </a:rPr>
              <a:t> или пассив</a:t>
            </a:r>
            <a:r>
              <a:rPr lang="en-US" dirty="0">
                <a:latin typeface="Helvetica" pitchFamily="2" charset="0"/>
              </a:rPr>
              <a:t>?</a:t>
            </a:r>
          </a:p>
          <a:p>
            <a:pPr marL="742950" lvl="1" indent="-285750" algn="l">
              <a:buFont typeface="Arial" panose="020B0604020202020204" pitchFamily="34" charset="0"/>
              <a:buChar char="•"/>
            </a:pPr>
            <a:r>
              <a:rPr lang="ru-RU" dirty="0">
                <a:latin typeface="Helvetica" pitchFamily="2" charset="0"/>
              </a:rPr>
              <a:t>Здания </a:t>
            </a:r>
            <a:r>
              <a:rPr lang="en-US" dirty="0">
                <a:latin typeface="Helvetica" pitchFamily="2" charset="0"/>
              </a:rPr>
              <a:t>/ </a:t>
            </a:r>
            <a:r>
              <a:rPr lang="ru-RU" dirty="0">
                <a:latin typeface="Helvetica" pitchFamily="2" charset="0"/>
              </a:rPr>
              <a:t>земля</a:t>
            </a:r>
            <a:endParaRPr lang="en-US" dirty="0">
              <a:latin typeface="Helvetica" pitchFamily="2" charset="0"/>
            </a:endParaRPr>
          </a:p>
          <a:p>
            <a:pPr marL="742950" lvl="1" indent="-285750" algn="l">
              <a:buFont typeface="Arial" panose="020B0604020202020204" pitchFamily="34" charset="0"/>
              <a:buChar char="•"/>
            </a:pPr>
            <a:r>
              <a:rPr lang="ru-RU" dirty="0">
                <a:latin typeface="Helvetica" pitchFamily="2" charset="0"/>
              </a:rPr>
              <a:t>«Передача активов»</a:t>
            </a:r>
            <a:endParaRPr lang="en-US" dirty="0">
              <a:latin typeface="Helvetica" pitchFamily="2" charset="0"/>
            </a:endParaRPr>
          </a:p>
          <a:p>
            <a:pPr marL="742950" lvl="1" indent="-285750" algn="l">
              <a:buFont typeface="Arial" panose="020B0604020202020204" pitchFamily="34" charset="0"/>
              <a:buChar char="•"/>
            </a:pPr>
            <a:endParaRPr lang="en-US" sz="2400" dirty="0">
              <a:latin typeface="Helvetica" pitchFamily="2" charset="0"/>
            </a:endParaRPr>
          </a:p>
          <a:p>
            <a:pPr marL="285750" indent="-285750" algn="l">
              <a:buFont typeface="Arial" panose="020B0604020202020204" pitchFamily="34" charset="0"/>
              <a:buChar char="•"/>
            </a:pPr>
            <a:r>
              <a:rPr lang="ru-RU" dirty="0">
                <a:latin typeface="Helvetica" pitchFamily="2" charset="0"/>
              </a:rPr>
              <a:t>Рост и развитие</a:t>
            </a:r>
            <a:endParaRPr lang="en-US" dirty="0">
              <a:latin typeface="Helvetica" pitchFamily="2" charset="0"/>
            </a:endParaRPr>
          </a:p>
          <a:p>
            <a:pPr marL="742950" lvl="1" indent="-285750" algn="l">
              <a:buFont typeface="Arial" panose="020B0604020202020204" pitchFamily="34" charset="0"/>
              <a:buChar char="•"/>
            </a:pPr>
            <a:r>
              <a:rPr lang="ru-RU" dirty="0">
                <a:latin typeface="Helvetica" pitchFamily="2" charset="0"/>
              </a:rPr>
              <a:t>Участие в тендерах на более крупные контракты</a:t>
            </a:r>
            <a:endParaRPr lang="en-US" dirty="0">
              <a:latin typeface="Helvetica" pitchFamily="2" charset="0"/>
            </a:endParaRPr>
          </a:p>
          <a:p>
            <a:pPr marL="742950" lvl="1" indent="-285750" algn="l">
              <a:buFont typeface="Arial" panose="020B0604020202020204" pitchFamily="34" charset="0"/>
              <a:buChar char="•"/>
            </a:pPr>
            <a:r>
              <a:rPr lang="ru-RU" dirty="0">
                <a:latin typeface="Helvetica" pitchFamily="2" charset="0"/>
              </a:rPr>
              <a:t>Продажа товаров</a:t>
            </a:r>
            <a:r>
              <a:rPr lang="en-GB" dirty="0">
                <a:latin typeface="Helvetica" pitchFamily="2" charset="0"/>
              </a:rPr>
              <a:t> </a:t>
            </a:r>
            <a:r>
              <a:rPr lang="ru-RU" dirty="0">
                <a:latin typeface="Helvetica" pitchFamily="2" charset="0"/>
              </a:rPr>
              <a:t>и услуг большему количеству людей </a:t>
            </a:r>
          </a:p>
          <a:p>
            <a:pPr marL="742950" lvl="1" indent="-285750" algn="l">
              <a:buFont typeface="Arial" panose="020B0604020202020204" pitchFamily="34" charset="0"/>
              <a:buChar char="•"/>
            </a:pPr>
            <a:r>
              <a:rPr lang="ru-RU" dirty="0">
                <a:latin typeface="Helvetica" pitchFamily="2" charset="0"/>
              </a:rPr>
              <a:t>Расширение ассортимента товаров </a:t>
            </a:r>
            <a:r>
              <a:rPr lang="en-GB" dirty="0">
                <a:latin typeface="Helvetica" pitchFamily="2" charset="0"/>
              </a:rPr>
              <a:t>/ </a:t>
            </a:r>
            <a:r>
              <a:rPr lang="ru-RU" dirty="0">
                <a:latin typeface="Helvetica" pitchFamily="2" charset="0"/>
              </a:rPr>
              <a:t>услуг</a:t>
            </a:r>
          </a:p>
          <a:p>
            <a:pPr marL="742950" lvl="1" indent="-285750" algn="l">
              <a:buFont typeface="Arial" panose="020B0604020202020204" pitchFamily="34" charset="0"/>
              <a:buChar char="•"/>
            </a:pPr>
            <a:r>
              <a:rPr lang="ru-RU" dirty="0">
                <a:latin typeface="Helvetica" pitchFamily="2" charset="0"/>
              </a:rPr>
              <a:t>Расширение географии</a:t>
            </a:r>
            <a:endParaRPr lang="en-US" dirty="0">
              <a:latin typeface="Helvetica" pitchFamily="2" charset="0"/>
            </a:endParaRPr>
          </a:p>
          <a:p>
            <a:pPr algn="l"/>
            <a:endParaRPr lang="en-US" dirty="0"/>
          </a:p>
        </p:txBody>
      </p:sp>
    </p:spTree>
    <p:extLst>
      <p:ext uri="{BB962C8B-B14F-4D97-AF65-F5344CB8AC3E}">
        <p14:creationId xmlns:p14="http://schemas.microsoft.com/office/powerpoint/2010/main" val="115619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928" y="1875046"/>
            <a:ext cx="10585493" cy="4352718"/>
          </a:xfrm>
        </p:spPr>
        <p:txBody>
          <a:bodyPr/>
          <a:lstStyle/>
          <a:p>
            <a:pPr algn="l"/>
            <a:endParaRPr lang="en-US" b="1" dirty="0">
              <a:latin typeface="Helvetica" pitchFamily="2" charset="0"/>
            </a:endParaRPr>
          </a:p>
          <a:p>
            <a:pPr algn="l"/>
            <a:endParaRPr lang="en-US" sz="1600" dirty="0"/>
          </a:p>
          <a:p>
            <a:pPr algn="l"/>
            <a:endParaRPr lang="en-US" dirty="0"/>
          </a:p>
        </p:txBody>
      </p:sp>
      <p:sp>
        <p:nvSpPr>
          <p:cNvPr id="7" name="TextBox 6">
            <a:extLst>
              <a:ext uri="{FF2B5EF4-FFF2-40B4-BE49-F238E27FC236}">
                <a16:creationId xmlns="" xmlns:a16="http://schemas.microsoft.com/office/drawing/2014/main" id="{863D5D13-5310-1C4F-BFE0-6B4296539E92}"/>
              </a:ext>
            </a:extLst>
          </p:cNvPr>
          <p:cNvSpPr txBox="1"/>
          <p:nvPr/>
        </p:nvSpPr>
        <p:spPr>
          <a:xfrm>
            <a:off x="3242872" y="619427"/>
            <a:ext cx="4886794" cy="707886"/>
          </a:xfrm>
          <a:prstGeom prst="rect">
            <a:avLst/>
          </a:prstGeom>
          <a:noFill/>
        </p:spPr>
        <p:txBody>
          <a:bodyPr wrap="square" rtlCol="0">
            <a:spAutoFit/>
          </a:bodyPr>
          <a:lstStyle/>
          <a:p>
            <a:pPr algn="ctr"/>
            <a:r>
              <a:rPr lang="en-US" sz="4000" dirty="0">
                <a:latin typeface="Helvetica" pitchFamily="2" charset="0"/>
              </a:rPr>
              <a:t>Title</a:t>
            </a:r>
            <a:endParaRPr lang="en-US" sz="2800" dirty="0">
              <a:latin typeface="Helvetica" pitchFamily="2" charset="0"/>
            </a:endParaRPr>
          </a:p>
        </p:txBody>
      </p:sp>
      <p:pic>
        <p:nvPicPr>
          <p:cNvPr id="2050" name="Picture 2" descr="Impact investing big society capital">
            <a:extLst>
              <a:ext uri="{FF2B5EF4-FFF2-40B4-BE49-F238E27FC236}">
                <a16:creationId xmlns="" xmlns:a16="http://schemas.microsoft.com/office/drawing/2014/main" id="{E93DFD47-6AE9-3647-8DA9-B84E8EA21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36" y="0"/>
            <a:ext cx="10821667" cy="685799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9000" y="135130"/>
            <a:ext cx="5422900" cy="1200329"/>
          </a:xfrm>
          <a:prstGeom prst="rect">
            <a:avLst/>
          </a:prstGeom>
          <a:solidFill>
            <a:schemeClr val="bg1"/>
          </a:solidFill>
        </p:spPr>
        <p:txBody>
          <a:bodyPr wrap="square" rtlCol="0">
            <a:spAutoFit/>
          </a:bodyPr>
          <a:lstStyle/>
          <a:p>
            <a:r>
              <a:rPr lang="ru-RU" b="1"/>
              <a:t>Общегодовой объем социальных инвестиций в Великобритании с 2011 г. вырос в 2,6 раза и в 2015. г.  составлял </a:t>
            </a:r>
            <a:r>
              <a:rPr lang="en-GB" b="1"/>
              <a:t>427 </a:t>
            </a:r>
            <a:r>
              <a:rPr lang="ru-RU" b="1"/>
              <a:t>млн. фунтов, однако так и не достиг прогнозируемой планки</a:t>
            </a:r>
          </a:p>
        </p:txBody>
      </p:sp>
      <p:sp>
        <p:nvSpPr>
          <p:cNvPr id="6" name="TextBox 5"/>
          <p:cNvSpPr txBox="1"/>
          <p:nvPr/>
        </p:nvSpPr>
        <p:spPr>
          <a:xfrm>
            <a:off x="6311900" y="73574"/>
            <a:ext cx="5422900" cy="1323439"/>
          </a:xfrm>
          <a:prstGeom prst="rect">
            <a:avLst/>
          </a:prstGeom>
          <a:solidFill>
            <a:schemeClr val="bg1"/>
          </a:solidFill>
        </p:spPr>
        <p:txBody>
          <a:bodyPr wrap="square" rtlCol="0">
            <a:spAutoFit/>
          </a:bodyPr>
          <a:lstStyle/>
          <a:p>
            <a:r>
              <a:rPr lang="ru-RU" sz="1600" b="1"/>
              <a:t>Размер рынка социальных инвестиций, по оценкам, составляет 1,5 млрд. фунтов, 13% из которых связаны с деятельностью орг-и </a:t>
            </a:r>
            <a:r>
              <a:rPr lang="en-GB" sz="1600" b="1"/>
              <a:t>“Big Society Capital” (BSC). </a:t>
            </a:r>
            <a:r>
              <a:rPr lang="ru-RU" sz="1600" b="1"/>
              <a:t>При оценке более масштабного воздействия объем рынка составляет </a:t>
            </a:r>
            <a:r>
              <a:rPr lang="en-GB" sz="1600" b="1"/>
              <a:t>~71 </a:t>
            </a:r>
            <a:r>
              <a:rPr lang="ru-RU" sz="1600" b="1"/>
              <a:t>млрд. фунтов</a:t>
            </a:r>
          </a:p>
        </p:txBody>
      </p:sp>
    </p:spTree>
    <p:extLst>
      <p:ext uri="{BB962C8B-B14F-4D97-AF65-F5344CB8AC3E}">
        <p14:creationId xmlns:p14="http://schemas.microsoft.com/office/powerpoint/2010/main" val="423118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78D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538" y="1798820"/>
            <a:ext cx="9963462" cy="4227906"/>
          </a:xfrm>
        </p:spPr>
        <p:txBody>
          <a:bodyPr/>
          <a:lstStyle/>
          <a:p>
            <a:pPr algn="l"/>
            <a:endParaRPr lang="en-US" sz="1600" dirty="0"/>
          </a:p>
          <a:p>
            <a:pPr algn="l"/>
            <a:endParaRPr lang="en-US" dirty="0"/>
          </a:p>
        </p:txBody>
      </p:sp>
      <p:sp>
        <p:nvSpPr>
          <p:cNvPr id="7" name="TextBox 6">
            <a:extLst>
              <a:ext uri="{FF2B5EF4-FFF2-40B4-BE49-F238E27FC236}">
                <a16:creationId xmlns="" xmlns:a16="http://schemas.microsoft.com/office/drawing/2014/main" id="{863D5D13-5310-1C4F-BFE0-6B4296539E92}"/>
              </a:ext>
            </a:extLst>
          </p:cNvPr>
          <p:cNvSpPr txBox="1"/>
          <p:nvPr/>
        </p:nvSpPr>
        <p:spPr>
          <a:xfrm>
            <a:off x="3242872" y="619427"/>
            <a:ext cx="4886794" cy="707886"/>
          </a:xfrm>
          <a:prstGeom prst="rect">
            <a:avLst/>
          </a:prstGeom>
          <a:noFill/>
        </p:spPr>
        <p:txBody>
          <a:bodyPr wrap="square" rtlCol="0">
            <a:spAutoFit/>
          </a:bodyPr>
          <a:lstStyle/>
          <a:p>
            <a:pPr algn="ctr"/>
            <a:r>
              <a:rPr lang="en-US" sz="4000" dirty="0">
                <a:latin typeface="Helvetica" pitchFamily="2" charset="0"/>
              </a:rPr>
              <a:t>Title</a:t>
            </a:r>
            <a:endParaRPr lang="en-US" sz="2800" dirty="0">
              <a:latin typeface="Helvetica" pitchFamily="2" charset="0"/>
            </a:endParaRPr>
          </a:p>
        </p:txBody>
      </p:sp>
      <p:pic>
        <p:nvPicPr>
          <p:cNvPr id="6" name="Picture 5">
            <a:extLst>
              <a:ext uri="{FF2B5EF4-FFF2-40B4-BE49-F238E27FC236}">
                <a16:creationId xmlns="" xmlns:a16="http://schemas.microsoft.com/office/drawing/2014/main" id="{BD58D805-4D42-6D47-824B-4716DFE548F0}"/>
              </a:ext>
            </a:extLst>
          </p:cNvPr>
          <p:cNvPicPr>
            <a:picLocks noChangeAspect="1"/>
          </p:cNvPicPr>
          <p:nvPr/>
        </p:nvPicPr>
        <p:blipFill>
          <a:blip r:embed="rId3">
            <a:alphaModFix/>
          </a:blip>
          <a:stretch>
            <a:fillRect/>
          </a:stretch>
        </p:blipFill>
        <p:spPr>
          <a:xfrm>
            <a:off x="109728" y="619426"/>
            <a:ext cx="11937093" cy="5686123"/>
          </a:xfrm>
          <a:prstGeom prst="rect">
            <a:avLst/>
          </a:prstGeom>
          <a:effectLst>
            <a:outerShdw blurRad="50800" dist="50800" dir="5400000" algn="ctr" rotWithShape="0">
              <a:srgbClr val="000000"/>
            </a:outerShdw>
          </a:effectLst>
        </p:spPr>
      </p:pic>
      <p:sp>
        <p:nvSpPr>
          <p:cNvPr id="8" name="TextBox 7">
            <a:extLst>
              <a:ext uri="{FF2B5EF4-FFF2-40B4-BE49-F238E27FC236}">
                <a16:creationId xmlns="" xmlns:a16="http://schemas.microsoft.com/office/drawing/2014/main" id="{0EBC26BC-BD35-734E-89F6-FE59CC9B4E5B}"/>
              </a:ext>
            </a:extLst>
          </p:cNvPr>
          <p:cNvSpPr txBox="1"/>
          <p:nvPr/>
        </p:nvSpPr>
        <p:spPr>
          <a:xfrm>
            <a:off x="6279442" y="6421270"/>
            <a:ext cx="7315200" cy="646331"/>
          </a:xfrm>
          <a:prstGeom prst="rect">
            <a:avLst/>
          </a:prstGeom>
          <a:noFill/>
        </p:spPr>
        <p:txBody>
          <a:bodyPr wrap="square" rtlCol="0">
            <a:spAutoFit/>
          </a:bodyPr>
          <a:lstStyle/>
          <a:p>
            <a:r>
              <a:rPr lang="en-GB" i="1" dirty="0"/>
              <a:t>From: Social Impact Investment In The Nordic-Baltic Region</a:t>
            </a:r>
          </a:p>
          <a:p>
            <a:endParaRPr lang="en-US" dirty="0"/>
          </a:p>
        </p:txBody>
      </p:sp>
      <p:sp>
        <p:nvSpPr>
          <p:cNvPr id="2" name="TextBox 1"/>
          <p:cNvSpPr txBox="1"/>
          <p:nvPr/>
        </p:nvSpPr>
        <p:spPr>
          <a:xfrm>
            <a:off x="109727" y="1214044"/>
            <a:ext cx="12225707" cy="615553"/>
          </a:xfrm>
          <a:prstGeom prst="rect">
            <a:avLst/>
          </a:prstGeom>
          <a:solidFill>
            <a:srgbClr val="0977BC"/>
          </a:solidFill>
        </p:spPr>
        <p:txBody>
          <a:bodyPr wrap="square" rtlCol="0">
            <a:spAutoFit/>
          </a:bodyPr>
          <a:lstStyle/>
          <a:p>
            <a:r>
              <a:rPr lang="ru-RU" sz="3400">
                <a:solidFill>
                  <a:schemeClr val="bg1"/>
                </a:solidFill>
              </a:rPr>
              <a:t>Как развить экосистему социального импакт-инвестирования?</a:t>
            </a:r>
          </a:p>
        </p:txBody>
      </p:sp>
      <p:sp>
        <p:nvSpPr>
          <p:cNvPr id="4" name="TextBox 3"/>
          <p:cNvSpPr txBox="1"/>
          <p:nvPr/>
        </p:nvSpPr>
        <p:spPr>
          <a:xfrm>
            <a:off x="299803" y="3083371"/>
            <a:ext cx="3192905" cy="1938992"/>
          </a:xfrm>
          <a:prstGeom prst="rect">
            <a:avLst/>
          </a:prstGeom>
          <a:solidFill>
            <a:srgbClr val="DAEDF5"/>
          </a:solidFill>
        </p:spPr>
        <p:txBody>
          <a:bodyPr wrap="square" rtlCol="0">
            <a:spAutoFit/>
          </a:bodyPr>
          <a:lstStyle/>
          <a:p>
            <a:r>
              <a:rPr lang="ru-RU" sz="2400"/>
              <a:t>Осведомленность о потенциале и механизмах социального импакт-инвестирования</a:t>
            </a:r>
          </a:p>
        </p:txBody>
      </p:sp>
      <p:sp>
        <p:nvSpPr>
          <p:cNvPr id="9" name="TextBox 8"/>
          <p:cNvSpPr txBox="1"/>
          <p:nvPr/>
        </p:nvSpPr>
        <p:spPr>
          <a:xfrm>
            <a:off x="5021373" y="3327997"/>
            <a:ext cx="2113801" cy="1569660"/>
          </a:xfrm>
          <a:prstGeom prst="rect">
            <a:avLst/>
          </a:prstGeom>
          <a:solidFill>
            <a:srgbClr val="DAEDF5"/>
          </a:solidFill>
        </p:spPr>
        <p:txBody>
          <a:bodyPr wrap="square" rtlCol="0">
            <a:spAutoFit/>
          </a:bodyPr>
          <a:lstStyle/>
          <a:p>
            <a:r>
              <a:rPr lang="ru-RU" sz="2400"/>
              <a:t>Развитие квалификаций и потенциала</a:t>
            </a:r>
          </a:p>
          <a:p>
            <a:endParaRPr lang="ru-RU" sz="2400"/>
          </a:p>
        </p:txBody>
      </p:sp>
      <p:sp>
        <p:nvSpPr>
          <p:cNvPr id="11" name="TextBox 10"/>
          <p:cNvSpPr txBox="1"/>
          <p:nvPr/>
        </p:nvSpPr>
        <p:spPr>
          <a:xfrm>
            <a:off x="9149009" y="2820836"/>
            <a:ext cx="2113801" cy="830997"/>
          </a:xfrm>
          <a:prstGeom prst="rect">
            <a:avLst/>
          </a:prstGeom>
          <a:solidFill>
            <a:srgbClr val="BAD9EC"/>
          </a:solidFill>
        </p:spPr>
        <p:txBody>
          <a:bodyPr wrap="square" rtlCol="0">
            <a:spAutoFit/>
          </a:bodyPr>
          <a:lstStyle/>
          <a:p>
            <a:r>
              <a:rPr lang="ru-RU" sz="2400"/>
              <a:t>Спрос на инвестиции</a:t>
            </a:r>
          </a:p>
        </p:txBody>
      </p:sp>
      <p:sp>
        <p:nvSpPr>
          <p:cNvPr id="12" name="TextBox 11"/>
          <p:cNvSpPr txBox="1"/>
          <p:nvPr/>
        </p:nvSpPr>
        <p:spPr>
          <a:xfrm>
            <a:off x="8663839" y="4236609"/>
            <a:ext cx="2938548" cy="830997"/>
          </a:xfrm>
          <a:prstGeom prst="rect">
            <a:avLst/>
          </a:prstGeom>
          <a:solidFill>
            <a:srgbClr val="BAD9EC"/>
          </a:solidFill>
        </p:spPr>
        <p:txBody>
          <a:bodyPr wrap="square" rtlCol="0">
            <a:spAutoFit/>
          </a:bodyPr>
          <a:lstStyle/>
          <a:p>
            <a:r>
              <a:rPr lang="ru-RU" sz="2400"/>
              <a:t>Предложение со стороны инвесторов</a:t>
            </a:r>
          </a:p>
        </p:txBody>
      </p:sp>
    </p:spTree>
    <p:extLst>
      <p:ext uri="{BB962C8B-B14F-4D97-AF65-F5344CB8AC3E}">
        <p14:creationId xmlns:p14="http://schemas.microsoft.com/office/powerpoint/2010/main" val="303126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BEC44A-7C81-2248-A6A5-AE157BF7C18E}" vid="{74F3F8D9-3BC3-7743-89F5-5CA53534E6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2633</TotalTime>
  <Words>1848</Words>
  <Application>Microsoft Macintosh PowerPoint</Application>
  <PresentationFormat>Широкоэкранный</PresentationFormat>
  <Paragraphs>211</Paragraphs>
  <Slides>28</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 Narrow</vt:lpstr>
      <vt:lpstr>Calibri</vt:lpstr>
      <vt:lpstr>Calibri Light</vt:lpstr>
      <vt:lpstr>Helvetica</vt:lpstr>
      <vt:lpstr>Mangal</vt:lpstr>
      <vt:lpstr>Arial</vt:lpstr>
      <vt:lpstr>Office Theme</vt:lpstr>
      <vt:lpstr>  2-й Форум социального бизнеса Беларуси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Tulba</dc:creator>
  <cp:lastModifiedBy>Пользователь Microsoft Office</cp:lastModifiedBy>
  <cp:revision>128</cp:revision>
  <cp:lastPrinted>2018-06-27T14:48:57Z</cp:lastPrinted>
  <dcterms:created xsi:type="dcterms:W3CDTF">2018-02-25T15:29:25Z</dcterms:created>
  <dcterms:modified xsi:type="dcterms:W3CDTF">2018-06-28T03:43:27Z</dcterms:modified>
</cp:coreProperties>
</file>