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70" r:id="rId3"/>
    <p:sldId id="280" r:id="rId4"/>
    <p:sldId id="265" r:id="rId5"/>
    <p:sldId id="262" r:id="rId6"/>
    <p:sldId id="273" r:id="rId7"/>
    <p:sldId id="274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01" d="100"/>
          <a:sy n="101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BF79-8256-8748-AFDF-A1AF147607C6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F1A36-4466-B645-908A-749B7546E6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61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s://www.ashoka.org/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Kak </a:t>
            </a:r>
            <a:r>
              <a:rPr lang="nl-NL" dirty="0" err="1" smtClean="0"/>
              <a:t>commerchiskie</a:t>
            </a:r>
            <a:r>
              <a:rPr lang="nl-NL" dirty="0" smtClean="0"/>
              <a:t> i </a:t>
            </a:r>
            <a:r>
              <a:rPr lang="nl-NL" dirty="0" err="1" smtClean="0"/>
              <a:t>socialni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biz</a:t>
            </a:r>
            <a:r>
              <a:rPr lang="nl-NL" baseline="0" dirty="0" smtClean="0"/>
              <a:t> drug </a:t>
            </a:r>
            <a:r>
              <a:rPr lang="nl-NL" baseline="0" dirty="0" err="1" smtClean="0"/>
              <a:t>druga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mogut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ysilnits</a:t>
            </a:r>
            <a:r>
              <a:rPr lang="nl-NL" baseline="0" dirty="0" smtClean="0"/>
              <a:t> Y </a:t>
            </a:r>
            <a:r>
              <a:rPr lang="nl-NL" baseline="0" dirty="0" err="1" smtClean="0"/>
              <a:t>Innovatyy</a:t>
            </a:r>
            <a:r>
              <a:rPr lang="nl-NL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10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enterprise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first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foremost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business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innovative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profitable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company or business partnership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lies in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enterprise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does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business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surpluses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nl-NL" dirty="0" smtClean="0"/>
          </a:p>
          <a:p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aims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enterprises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together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goals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society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way. </a:t>
            </a:r>
            <a:endParaRPr lang="nl-NL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 smtClean="0"/>
              <a:t>“At </a:t>
            </a:r>
            <a:r>
              <a:rPr lang="nl-NL" b="1" dirty="0" err="1" smtClean="0"/>
              <a:t>least</a:t>
            </a:r>
            <a:r>
              <a:rPr lang="nl-NL" b="1" dirty="0" smtClean="0"/>
              <a:t> 15,000 </a:t>
            </a:r>
            <a:r>
              <a:rPr lang="nl-NL" b="1" dirty="0" err="1" smtClean="0"/>
              <a:t>businesses</a:t>
            </a:r>
            <a:r>
              <a:rPr lang="nl-NL" b="1" dirty="0" smtClean="0"/>
              <a:t> in the UK are </a:t>
            </a:r>
            <a:r>
              <a:rPr lang="nl-NL" b="1" dirty="0" err="1" smtClean="0"/>
              <a:t>social</a:t>
            </a:r>
            <a:r>
              <a:rPr lang="nl-NL" b="1" dirty="0" smtClean="0"/>
              <a:t> </a:t>
            </a:r>
            <a:r>
              <a:rPr lang="nl-NL" b="1" dirty="0" err="1" smtClean="0"/>
              <a:t>enterprises</a:t>
            </a:r>
            <a:r>
              <a:rPr lang="nl-NL" b="1" dirty="0" smtClean="0"/>
              <a:t>, </a:t>
            </a:r>
            <a:r>
              <a:rPr lang="nl-NL" b="1" dirty="0" err="1" smtClean="0"/>
              <a:t>generating</a:t>
            </a:r>
            <a:r>
              <a:rPr lang="nl-NL" b="1" dirty="0" smtClean="0"/>
              <a:t> </a:t>
            </a:r>
            <a:r>
              <a:rPr lang="nl-NL" b="1" dirty="0" err="1" smtClean="0"/>
              <a:t>some</a:t>
            </a:r>
            <a:r>
              <a:rPr lang="nl-NL" b="1" dirty="0" smtClean="0"/>
              <a:t> £18 </a:t>
            </a:r>
            <a:r>
              <a:rPr lang="nl-NL" b="1" dirty="0" err="1" smtClean="0"/>
              <a:t>billion</a:t>
            </a:r>
            <a:r>
              <a:rPr lang="nl-NL" b="1" dirty="0" smtClean="0"/>
              <a:t> per </a:t>
            </a:r>
            <a:r>
              <a:rPr lang="nl-NL" b="1" dirty="0" err="1" smtClean="0"/>
              <a:t>year</a:t>
            </a:r>
            <a:r>
              <a:rPr lang="nl-NL" b="1" dirty="0" smtClean="0"/>
              <a:t> </a:t>
            </a:r>
            <a:r>
              <a:rPr lang="nl-NL" b="1" dirty="0" err="1" smtClean="0"/>
              <a:t>for</a:t>
            </a:r>
            <a:r>
              <a:rPr lang="nl-NL" b="1" dirty="0" smtClean="0"/>
              <a:t> the </a:t>
            </a:r>
            <a:r>
              <a:rPr lang="nl-NL" b="1" dirty="0" err="1" smtClean="0"/>
              <a:t>economy</a:t>
            </a:r>
            <a:r>
              <a:rPr lang="nl-NL" b="1" dirty="0" smtClean="0"/>
              <a:t>,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employing</a:t>
            </a:r>
            <a:r>
              <a:rPr lang="nl-NL" b="1" dirty="0" smtClean="0"/>
              <a:t> more </a:t>
            </a:r>
            <a:r>
              <a:rPr lang="nl-NL" b="1" dirty="0" err="1" smtClean="0"/>
              <a:t>than</a:t>
            </a:r>
            <a:r>
              <a:rPr lang="nl-NL" b="1" dirty="0" smtClean="0"/>
              <a:t> 475,000 </a:t>
            </a:r>
            <a:r>
              <a:rPr lang="nl-NL" b="1" dirty="0" err="1" smtClean="0"/>
              <a:t>people</a:t>
            </a:r>
            <a:r>
              <a:rPr lang="nl-NL" b="1" dirty="0" smtClean="0"/>
              <a:t>. CIC community Interest companies: A SE </a:t>
            </a:r>
            <a:r>
              <a:rPr lang="nl-NL" b="1" dirty="0" err="1" smtClean="0"/>
              <a:t>entity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with</a:t>
            </a:r>
            <a:r>
              <a:rPr lang="nl-NL" b="1" baseline="0" dirty="0" smtClean="0"/>
              <a:t> taks benefits!</a:t>
            </a:r>
            <a:endParaRPr lang="nl-NL" dirty="0" smtClean="0"/>
          </a:p>
          <a:p>
            <a:endParaRPr lang="nl-NL" dirty="0" smtClean="0">
              <a:effectLst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6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oday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leading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corporations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mission-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driven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organizations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converging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view,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expressed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nl-NL" dirty="0" smtClean="0">
              <a:effectLst/>
            </a:endParaRPr>
          </a:p>
          <a:p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guru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Peter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Drucker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single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issue of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business opportunity </a:t>
            </a:r>
            <a:endParaRPr lang="nl-NL" dirty="0" smtClean="0">
              <a:effectLst/>
            </a:endParaRPr>
          </a:p>
          <a:p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nl-N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disguise</a:t>
            </a:r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  <a:endParaRPr lang="nl-NL" dirty="0" smtClean="0">
              <a:effectLst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858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Berry was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worker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Zambia,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looked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Coke's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success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saw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opportunity.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787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Besides</a:t>
            </a:r>
            <a:r>
              <a:rPr lang="nl-NL" dirty="0" smtClean="0"/>
              <a:t> </a:t>
            </a:r>
            <a:r>
              <a:rPr lang="nl-NL" dirty="0" err="1" smtClean="0"/>
              <a:t>just</a:t>
            </a:r>
            <a:r>
              <a:rPr lang="nl-NL" dirty="0" smtClean="0"/>
              <a:t> </a:t>
            </a:r>
            <a:r>
              <a:rPr lang="nl-NL" dirty="0" err="1" smtClean="0"/>
              <a:t>doing</a:t>
            </a:r>
            <a:r>
              <a:rPr lang="nl-NL" dirty="0" smtClean="0"/>
              <a:t> business </a:t>
            </a:r>
            <a:r>
              <a:rPr lang="nl-NL" dirty="0" err="1" smtClean="0"/>
              <a:t>together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Social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commercial </a:t>
            </a:r>
            <a:r>
              <a:rPr lang="nl-NL" baseline="0" dirty="0" err="1" smtClean="0"/>
              <a:t>organistions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create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partnerships.</a:t>
            </a:r>
            <a:r>
              <a:rPr lang="nl-NL" dirty="0" err="1" smtClean="0"/>
              <a:t>There</a:t>
            </a:r>
            <a:r>
              <a:rPr lang="nl-NL" dirty="0" smtClean="0"/>
              <a:t> are</a:t>
            </a:r>
          </a:p>
          <a:p>
            <a:endParaRPr lang="nl-NL" dirty="0" smtClean="0"/>
          </a:p>
          <a:p>
            <a:r>
              <a:rPr lang="nl-NL" dirty="0" smtClean="0"/>
              <a:t>2. Channel partnerships: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benefits of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partnerships—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multinational—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</a:t>
            </a: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sales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reliability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Coca cola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medication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In venture partnerships,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commercial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corporations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actually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business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together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multinational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take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equity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stakes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goals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enterprise’s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market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multinational’s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services,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risk in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multinational’s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chain or operating environment. A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multinational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financial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/or human resources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jointly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get a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brandnew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venture up </a:t>
            </a:r>
            <a:r>
              <a:rPr lang="nl-N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running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03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d.light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solar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energy company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delivering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affordable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solar-powered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designed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billion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living without access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reliable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energy.</a:t>
            </a: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Unilever is the multinational company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Deodarant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Dove i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Masla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Becel i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Icecream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Magnum, 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more well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D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together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Unilever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Solar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powered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small-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retail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shops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stock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the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these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stores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stay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 later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more sales!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589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registered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Philips Foundation. </a:t>
            </a:r>
            <a:r>
              <a:rPr lang="nl-NL" dirty="0" err="1" smtClean="0"/>
              <a:t>Together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partners </a:t>
            </a:r>
            <a:r>
              <a:rPr lang="nl-NL" dirty="0" err="1" smtClean="0"/>
              <a:t>like</a:t>
            </a:r>
            <a:r>
              <a:rPr lang="nl-NL" dirty="0" smtClean="0"/>
              <a:t> Unicef </a:t>
            </a:r>
            <a:r>
              <a:rPr lang="nl-NL" dirty="0" err="1" smtClean="0"/>
              <a:t>and</a:t>
            </a:r>
            <a:r>
              <a:rPr lang="nl-NL" dirty="0" smtClean="0"/>
              <a:t> Red Cross, the Philips Foundation </a:t>
            </a:r>
            <a:r>
              <a:rPr lang="nl-NL" dirty="0" err="1" smtClean="0"/>
              <a:t>seeks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Ashoka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invests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entrepreneurs</a:t>
            </a:r>
            <a:endParaRPr lang="nl-NL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hlinkClick r:id="rId3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207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CSR An image</a:t>
            </a:r>
            <a:r>
              <a:rPr lang="nl-NL" baseline="0" dirty="0" smtClean="0"/>
              <a:t> boost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sure</a:t>
            </a:r>
            <a:r>
              <a:rPr lang="nl-NL" baseline="0" dirty="0" smtClean="0"/>
              <a:t>! </a:t>
            </a:r>
            <a:r>
              <a:rPr lang="nl-NL" dirty="0" smtClean="0"/>
              <a:t>: But the foundation </a:t>
            </a:r>
            <a:r>
              <a:rPr lang="nl-NL" dirty="0" err="1" smtClean="0"/>
              <a:t>goes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step </a:t>
            </a:r>
            <a:r>
              <a:rPr lang="nl-NL" dirty="0" err="1" smtClean="0"/>
              <a:t>further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SCR, the </a:t>
            </a:r>
            <a:r>
              <a:rPr lang="nl-NL" dirty="0" err="1" smtClean="0"/>
              <a:t>really</a:t>
            </a:r>
            <a:r>
              <a:rPr lang="nl-NL" dirty="0" smtClean="0"/>
              <a:t> </a:t>
            </a:r>
            <a:r>
              <a:rPr lang="nl-NL" dirty="0" err="1" smtClean="0"/>
              <a:t>got</a:t>
            </a:r>
            <a:r>
              <a:rPr lang="nl-NL" dirty="0" smtClean="0"/>
              <a:t> </a:t>
            </a:r>
            <a:r>
              <a:rPr lang="nl-NL" dirty="0" err="1" smtClean="0"/>
              <a:t>involved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build</a:t>
            </a:r>
            <a:r>
              <a:rPr lang="nl-NL" dirty="0" smtClean="0"/>
              <a:t> </a:t>
            </a:r>
            <a:r>
              <a:rPr lang="nl-NL" dirty="0" err="1" smtClean="0"/>
              <a:t>together</a:t>
            </a:r>
            <a:r>
              <a:rPr lang="nl-NL" baseline="0" dirty="0" smtClean="0"/>
              <a:t>. Philips </a:t>
            </a:r>
            <a:r>
              <a:rPr lang="nl-NL" baseline="0" dirty="0" err="1" smtClean="0"/>
              <a:t>believes</a:t>
            </a:r>
            <a:r>
              <a:rPr lang="nl-NL" baseline="0" dirty="0" smtClean="0"/>
              <a:t> return on investment is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increasing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when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coopartain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together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building </a:t>
            </a:r>
            <a:r>
              <a:rPr lang="nl-NL" baseline="0" dirty="0" err="1" smtClean="0"/>
              <a:t>innovative</a:t>
            </a:r>
            <a:r>
              <a:rPr lang="nl-NL" baseline="0" dirty="0" smtClean="0"/>
              <a:t> product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projects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instead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just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offering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one</a:t>
            </a:r>
            <a:r>
              <a:rPr lang="nl-NL" baseline="0" dirty="0" smtClean="0"/>
              <a:t> time </a:t>
            </a:r>
            <a:r>
              <a:rPr lang="nl-NL" baseline="0" dirty="0" err="1" smtClean="0"/>
              <a:t>grant</a:t>
            </a:r>
            <a:r>
              <a:rPr lang="nl-NL" baseline="0" dirty="0" smtClean="0"/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1A36-4466-B645-908A-749B7546E6A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28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38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54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31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47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9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9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9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90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10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13D6-6E84-7B4B-A1C0-7DD91A8B836E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0B3D-8830-7E4F-A12F-32EAEF6B0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9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353" y="1105646"/>
            <a:ext cx="8800353" cy="4049059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ru-RU" b="1" dirty="0">
                <a:solidFill>
                  <a:srgbClr val="FF6600"/>
                </a:solidFill>
              </a:rPr>
              <a:t>Соединяя коммерческий и социальный </a:t>
            </a:r>
            <a:r>
              <a:rPr lang="ru-RU" b="1" dirty="0" smtClean="0">
                <a:solidFill>
                  <a:srgbClr val="FF6600"/>
                </a:solidFill>
              </a:rPr>
              <a:t>бизнес</a:t>
            </a:r>
            <a:r>
              <a:rPr lang="en-US" b="1" dirty="0" smtClean="0">
                <a:solidFill>
                  <a:srgbClr val="FF6600"/>
                </a:solidFill>
              </a:rPr>
              <a:t>: </a:t>
            </a:r>
            <a:r>
              <a:rPr lang="ru-RU" b="1" dirty="0" smtClean="0">
                <a:solidFill>
                  <a:srgbClr val="FF6600"/>
                </a:solidFill>
              </a:rPr>
              <a:t>КСО и не только</a:t>
            </a:r>
            <a:r>
              <a:rPr lang="mr-IN" b="1" dirty="0" smtClean="0">
                <a:solidFill>
                  <a:srgbClr val="FF6600"/>
                </a:solidFill>
              </a:rPr>
              <a:t>…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ru-RU" sz="3600" b="1" dirty="0"/>
              <a:t>Маша </a:t>
            </a:r>
            <a:r>
              <a:rPr lang="ru-RU" sz="3600" b="1" dirty="0" err="1"/>
              <a:t>Черякова</a:t>
            </a:r>
            <a:r>
              <a:rPr lang="nl-NL" sz="3600" b="1" dirty="0"/>
              <a:t>, 2</a:t>
            </a:r>
            <a:r>
              <a:rPr lang="ru-RU" sz="3600" b="1" dirty="0"/>
              <a:t>8 июля </a:t>
            </a:r>
            <a:r>
              <a:rPr lang="nl-NL" sz="3600" b="1" dirty="0"/>
              <a:t>2017</a:t>
            </a:r>
            <a:r>
              <a:rPr lang="ru-RU" sz="3600" b="1" dirty="0"/>
              <a:t> г.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endParaRPr lang="nl-NL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6600"/>
                </a:solidFill>
              </a:rPr>
              <a:t>Вопросы?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117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/>
              <a:t>“</a:t>
            </a:r>
            <a:r>
              <a:rPr lang="ru-RU" b="1" dirty="0">
                <a:solidFill>
                  <a:srgbClr val="FF6600"/>
                </a:solidFill>
              </a:rPr>
              <a:t>Социальное предприятие </a:t>
            </a:r>
            <a:r>
              <a:rPr lang="mr-IN" b="1" dirty="0"/>
              <a:t>–</a:t>
            </a:r>
            <a:r>
              <a:rPr lang="ru-RU" b="1" dirty="0"/>
              <a:t> это компания, ставящая перед собой преимущественно </a:t>
            </a:r>
            <a:r>
              <a:rPr lang="ru-RU" b="1" dirty="0">
                <a:solidFill>
                  <a:srgbClr val="FF6600"/>
                </a:solidFill>
              </a:rPr>
              <a:t>социальные</a:t>
            </a:r>
            <a:r>
              <a:rPr lang="ru-RU" b="1" dirty="0"/>
              <a:t> цели, в которой </a:t>
            </a:r>
            <a:r>
              <a:rPr lang="ru-RU" b="1" dirty="0">
                <a:solidFill>
                  <a:srgbClr val="FF6600"/>
                </a:solidFill>
              </a:rPr>
              <a:t>излишки</a:t>
            </a:r>
            <a:r>
              <a:rPr lang="ru-RU" b="1" dirty="0"/>
              <a:t> прибыли в основном </a:t>
            </a:r>
            <a:r>
              <a:rPr lang="ru-RU" b="1" dirty="0">
                <a:solidFill>
                  <a:srgbClr val="FF6600"/>
                </a:solidFill>
              </a:rPr>
              <a:t>реинвестируются </a:t>
            </a:r>
            <a:r>
              <a:rPr lang="ru-RU" b="1" dirty="0"/>
              <a:t>на реализацию этих целей в компанию или в сообщество, вместо того, чтобы обеспечивать максимальную прибыль </a:t>
            </a:r>
            <a:r>
              <a:rPr lang="ru-RU" b="1" dirty="0" err="1"/>
              <a:t>стейкхолдерам</a:t>
            </a:r>
            <a:r>
              <a:rPr lang="ru-RU" b="1" dirty="0"/>
              <a:t> и владельцам. </a:t>
            </a:r>
            <a:endParaRPr lang="nl-NL" dirty="0"/>
          </a:p>
          <a:p>
            <a:pPr marL="0" indent="0">
              <a:buNone/>
            </a:pPr>
            <a:endParaRPr lang="nl-NL" sz="1800" i="1" dirty="0"/>
          </a:p>
          <a:p>
            <a:pPr marL="0" indent="0" algn="ctr">
              <a:buNone/>
            </a:pPr>
            <a:r>
              <a:rPr lang="ru-RU" sz="1600" i="1" dirty="0"/>
              <a:t>(Правительственная стратегия для социальных предприятий, Социальное предприятие: стратегия успеха (2002 г.))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834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60235" y="6488668"/>
            <a:ext cx="17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Acumen.com</a:t>
            </a:r>
            <a:endParaRPr lang="nl-NL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9" r="24022"/>
          <a:stretch/>
        </p:blipFill>
        <p:spPr>
          <a:xfrm>
            <a:off x="1308100" y="0"/>
            <a:ext cx="64643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Helvetica Neue" charset="0"/>
                <a:ea typeface="Helvetica Neue" charset="0"/>
                <a:cs typeface="Helvetica Neue" charset="0"/>
              </a:rPr>
              <a:t>ПЛЮСЫ СОТРУДНИЧЕСТВА МЕЖДУ СОЦИАЛЬНЫМИ ПРЕДПРИЯТИЯМИ И ГЛОБАЛЬНЫМИ КОРПОРАЦИЯМИ</a:t>
            </a:r>
            <a:endParaRPr lang="ru-RU" sz="16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1079500"/>
            <a:ext cx="22479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УСТОЙЧИВОСТЬ К РИСКУ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Могут быстро тестировать новые инновационные подходы с неопределенными перспективами прибыльности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217130"/>
            <a:ext cx="22479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ГЛУБОКОЕ ПОНИМАНИЕ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Понимают устремления, мотивацию, сдерживающие факторы и повседневную жизнь бедных слоев населения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3344335"/>
            <a:ext cx="2247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МАЛЫЙ МАСШТАБ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Ограниченный масштаб деятельности, цепочек создания ценности + сетей клиентов и более высокие операционные затраты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3228" y="4547325"/>
            <a:ext cx="22479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ОГРАНИЧЕННЫЕ РЕСУРСЫ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Значительная финансовая ограниченность, которая ведет к ограничениям</a:t>
            </a:r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при наборе персонала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328" y="729142"/>
            <a:ext cx="2219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СОЦИАЛЬНЫЕ ПРЕДПРИЯТИЯ</a:t>
            </a:r>
            <a:endParaRPr lang="ru-RU" sz="105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5063" y="726229"/>
            <a:ext cx="2219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ГЛОБАЛЬНЫЕ КОРПОРАЦИИ</a:t>
            </a:r>
            <a:endParaRPr lang="ru-RU" sz="105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0358" y="725583"/>
            <a:ext cx="2219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ПЛЮСЫ СОТРУДНИЧЕСТВА</a:t>
            </a:r>
            <a:endParaRPr lang="ru-RU" sz="10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7125" y="1241082"/>
            <a:ext cx="18379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Новые продукты + услуги</a:t>
            </a:r>
          </a:p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Новые бизнес-модели</a:t>
            </a:r>
            <a:endParaRPr lang="ru-RU" sz="105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7125" y="2459504"/>
            <a:ext cx="18379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Понимание клиента и рынка</a:t>
            </a:r>
            <a:endParaRPr lang="ru-RU" sz="105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7125" y="3614841"/>
            <a:ext cx="18379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Новые каналы + клиенты</a:t>
            </a:r>
            <a:endParaRPr lang="ru-RU" sz="105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6120" y="4730505"/>
            <a:ext cx="18379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Вовлеченность и развитие сотрудников</a:t>
            </a:r>
          </a:p>
          <a:p>
            <a:pPr marL="171450" indent="-171450" algn="ctr">
              <a:buFont typeface="Arial" charset="0"/>
              <a:buChar char="•"/>
            </a:pPr>
            <a:r>
              <a:rPr lang="ru-RU" sz="105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Более устойчивые сети клиентов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94058" y="1124353"/>
            <a:ext cx="22479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АЛЬТЕРНАТИВНАЯ СТОИМОСТЬ ИНВЕСТИЦИЙ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Непомерно высокие пороговые ставки часто препятствуют радикальным инновациям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8502" y="2228770"/>
            <a:ext cx="2247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ОГРАНИЧЕННОЕ ПОНИМАНИЕ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Многие понимают, что продается + что не продается (или что предлагается + что не предлагается), но не обязательно понимают, почему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76963" y="3374821"/>
            <a:ext cx="2247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БОЛЬШОЙ МАСШТАБ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Широкомасштабная деятельность, цепочки создания ценности + клиентские сети, работа во многих странах, экономия на масштабе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4058" y="4491434"/>
            <a:ext cx="2247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Helvetica Neue" charset="0"/>
                <a:ea typeface="Helvetica Neue" charset="0"/>
                <a:cs typeface="Helvetica Neue" charset="0"/>
              </a:rPr>
              <a:t>ЗНАЧИТЕЛЬНЫЕ РЕСУРСЫ</a:t>
            </a:r>
          </a:p>
          <a:p>
            <a:pPr algn="ctr"/>
            <a:r>
              <a:rPr lang="ru-RU" sz="1050" dirty="0" smtClean="0">
                <a:latin typeface="Helvetica Neue" charset="0"/>
                <a:ea typeface="Helvetica Neue" charset="0"/>
                <a:cs typeface="Helvetica Neue" charset="0"/>
              </a:rPr>
              <a:t>Бюджеты + персонал зачастую со значительным опытом + серьезной квалификацией, могут быть выделены на стратегическую поддержку</a:t>
            </a:r>
            <a:endParaRPr lang="ru-RU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95694" y="6020622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РОСТ С ВОЗДЕЙСТВИЕМ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0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448236"/>
            <a:ext cx="8229600" cy="121023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Почему коммерческие организации должны работать с социальными организациями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57200" y="1757829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Это позволит вам </a:t>
            </a:r>
            <a:r>
              <a:rPr lang="ru-RU" b="1" dirty="0" smtClean="0"/>
              <a:t>вдохновить сотрудников </a:t>
            </a:r>
            <a:r>
              <a:rPr lang="ru-RU" dirty="0" smtClean="0"/>
              <a:t>примером молодых </a:t>
            </a:r>
            <a:r>
              <a:rPr lang="ru-RU" dirty="0"/>
              <a:t>людей с новыми свежими идеями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Потому что социальные предприниматели зачастую обладают </a:t>
            </a:r>
            <a:r>
              <a:rPr lang="ru-RU" b="1" dirty="0"/>
              <a:t>очень конкретными и глубокими знаниями </a:t>
            </a:r>
            <a:r>
              <a:rPr lang="ru-RU" dirty="0"/>
              <a:t>в одной конкретной области, которые могут быть полезны коммерческой организации.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Потому что социальные предприниматели обычно работают в небольших компаниях и вынуждены преодолевать ещё большую конкуренцию на рынке, что повышает уровень </a:t>
            </a:r>
            <a:r>
              <a:rPr lang="ru-RU" b="1" dirty="0"/>
              <a:t>их </a:t>
            </a:r>
            <a:r>
              <a:rPr lang="ru-RU" b="1" dirty="0" err="1"/>
              <a:t>инновационности</a:t>
            </a:r>
            <a:r>
              <a:rPr lang="ru-RU" b="1" dirty="0"/>
              <a:t>. А инновации вдохновляют: различные бизнес-модели, то, как они смотрят на планету, людей и доходы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Улучшите свой имидж </a:t>
            </a:r>
            <a:r>
              <a:rPr lang="ru-RU" dirty="0"/>
              <a:t>благодаря сотрудничеству с социальными предпринимателями! Это может быть частью КСО вашей компании или осуществляться в рамках партнёрства - в любом случае вы сможете заявлять, что вы помогаете решать социальные проблемы.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7254540662_9bd7f57888_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67" y="786191"/>
            <a:ext cx="4233333" cy="411960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97647" y="247582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Почему социальные организации должны работать с коммерческими организациями</a:t>
            </a:r>
            <a:endParaRPr lang="nl-NL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313765" y="2203353"/>
            <a:ext cx="77395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Таким образом вы можете достичь </a:t>
            </a:r>
            <a:r>
              <a:rPr lang="ru-RU" b="1" dirty="0"/>
              <a:t>более </a:t>
            </a:r>
          </a:p>
          <a:p>
            <a:r>
              <a:rPr lang="ru-RU" b="1" dirty="0"/>
              <a:t>широкой аудитории</a:t>
            </a:r>
            <a:r>
              <a:rPr lang="ru-RU" dirty="0"/>
              <a:t>: например, лекарство </a:t>
            </a:r>
          </a:p>
          <a:p>
            <a:r>
              <a:rPr lang="ru-RU" dirty="0"/>
              <a:t>против обезвоживания, доставка которого </a:t>
            </a:r>
          </a:p>
          <a:p>
            <a:r>
              <a:rPr lang="ru-RU" dirty="0"/>
              <a:t>производится по каналам </a:t>
            </a:r>
            <a:r>
              <a:rPr lang="en-US" dirty="0"/>
              <a:t>Coca Cola! </a:t>
            </a:r>
          </a:p>
          <a:p>
            <a:endParaRPr lang="en-US" dirty="0"/>
          </a:p>
          <a:p>
            <a:r>
              <a:rPr lang="ru-RU" dirty="0"/>
              <a:t>Вы можете </a:t>
            </a:r>
            <a:r>
              <a:rPr lang="ru-RU" b="1" dirty="0"/>
              <a:t>использовать их инфраструктуру</a:t>
            </a:r>
            <a:r>
              <a:rPr lang="ru-RU" dirty="0"/>
              <a:t>. Например, </a:t>
            </a:r>
          </a:p>
          <a:p>
            <a:r>
              <a:rPr lang="ru-RU" dirty="0"/>
              <a:t>социальное предприятие </a:t>
            </a:r>
            <a:r>
              <a:rPr lang="en-US" dirty="0"/>
              <a:t>“</a:t>
            </a:r>
            <a:r>
              <a:rPr lang="en-US" dirty="0" err="1"/>
              <a:t>Wastetransformers</a:t>
            </a:r>
            <a:r>
              <a:rPr lang="en-US" dirty="0"/>
              <a:t>”</a:t>
            </a:r>
            <a:r>
              <a:rPr lang="ru-RU" dirty="0"/>
              <a:t> использует </a:t>
            </a:r>
          </a:p>
          <a:p>
            <a:r>
              <a:rPr lang="ru-RU" dirty="0"/>
              <a:t>в качестве своего офиса офис компании </a:t>
            </a:r>
            <a:r>
              <a:rPr lang="en-US" dirty="0"/>
              <a:t>“Dura Vermeer”</a:t>
            </a:r>
            <a:r>
              <a:rPr lang="ru-RU" dirty="0"/>
              <a:t>, </a:t>
            </a:r>
          </a:p>
          <a:p>
            <a:r>
              <a:rPr lang="ru-RU" dirty="0"/>
              <a:t>крупной коммерческой организации по обращению с отходами</a:t>
            </a:r>
            <a:r>
              <a:rPr lang="en-US" dirty="0"/>
              <a:t>. </a:t>
            </a:r>
            <a:endParaRPr lang="nl-NL" dirty="0"/>
          </a:p>
          <a:p>
            <a:endParaRPr lang="en-US" dirty="0"/>
          </a:p>
          <a:p>
            <a:r>
              <a:rPr lang="ru-RU" dirty="0"/>
              <a:t>Так вы можете изучить </a:t>
            </a:r>
            <a:r>
              <a:rPr lang="ru-RU" b="1" dirty="0"/>
              <a:t>опыт работы </a:t>
            </a:r>
            <a:r>
              <a:rPr lang="ru-RU" dirty="0"/>
              <a:t>более крупной компании, который вам иначе будет недоступен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Вы сможете </a:t>
            </a:r>
            <a:r>
              <a:rPr lang="ru-RU" b="1" dirty="0"/>
              <a:t>снизить</a:t>
            </a:r>
            <a:r>
              <a:rPr lang="ru-RU" dirty="0"/>
              <a:t> свою </a:t>
            </a:r>
            <a:r>
              <a:rPr lang="ru-RU" b="1" dirty="0"/>
              <a:t>зависимость от грантов</a:t>
            </a:r>
            <a:r>
              <a:rPr lang="ru-RU" dirty="0" smtClean="0"/>
              <a:t>.</a:t>
            </a:r>
            <a:endParaRPr lang="en-US" dirty="0"/>
          </a:p>
          <a:p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6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Различные виды партнерства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Партнерство для развития навыков</a:t>
            </a:r>
            <a:endParaRPr lang="nl-NL" dirty="0"/>
          </a:p>
          <a:p>
            <a:r>
              <a:rPr lang="ru-RU" dirty="0"/>
              <a:t>Партнерство для совместного использования каналов</a:t>
            </a:r>
            <a:endParaRPr lang="nl-NL" dirty="0"/>
          </a:p>
          <a:p>
            <a:r>
              <a:rPr lang="ru-RU" dirty="0"/>
              <a:t>Венчурные партнерства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514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430" y="258990"/>
            <a:ext cx="869647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/>
              <a:t>Пример </a:t>
            </a:r>
            <a:r>
              <a:rPr lang="ru-RU" sz="3200" b="1" dirty="0"/>
              <a:t>партнерства для совместного использования каналов</a:t>
            </a:r>
            <a:r>
              <a:rPr lang="nl-NL" sz="3200" dirty="0"/>
              <a:t>: </a:t>
            </a:r>
            <a:r>
              <a:rPr lang="ru-RU" sz="3200" dirty="0"/>
              <a:t>совместная инициатива </a:t>
            </a:r>
            <a:r>
              <a:rPr lang="en-US" sz="3200" dirty="0"/>
              <a:t>“</a:t>
            </a:r>
            <a:r>
              <a:rPr lang="nl-NL" sz="3200" dirty="0" err="1"/>
              <a:t>D.Light</a:t>
            </a:r>
            <a:r>
              <a:rPr lang="nl-NL" sz="3200" dirty="0"/>
              <a:t>” </a:t>
            </a:r>
            <a:r>
              <a:rPr lang="ru-RU" sz="3200" dirty="0"/>
              <a:t>и </a:t>
            </a:r>
            <a:r>
              <a:rPr lang="en-US" sz="3200" dirty="0"/>
              <a:t>“</a:t>
            </a:r>
            <a:r>
              <a:rPr lang="nl-NL" sz="3200" dirty="0"/>
              <a:t>Unilever” </a:t>
            </a:r>
            <a:r>
              <a:rPr lang="ru-RU" sz="3200" dirty="0"/>
              <a:t>под названием </a:t>
            </a:r>
            <a:r>
              <a:rPr lang="en-US" sz="3200" dirty="0"/>
              <a:t>“Perfect Solar Store”</a:t>
            </a:r>
            <a:r>
              <a:rPr lang="ru-RU" sz="3200" dirty="0"/>
              <a:t> («Идеальный солнечный магазин»)</a:t>
            </a:r>
            <a:r>
              <a:rPr lang="nl-NL" sz="3200" dirty="0"/>
              <a:t>. </a:t>
            </a:r>
            <a:endParaRPr lang="nl-NL" sz="3200" dirty="0"/>
          </a:p>
        </p:txBody>
      </p:sp>
      <p:pic>
        <p:nvPicPr>
          <p:cNvPr id="4" name="Tijdelijke aanduiding voor inhoud 3" descr="3159q7fPTjL._AC_US218_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6" r="17129"/>
          <a:stretch/>
        </p:blipFill>
        <p:spPr>
          <a:xfrm>
            <a:off x="5708953" y="1417638"/>
            <a:ext cx="2830286" cy="4525963"/>
          </a:xfrm>
        </p:spPr>
      </p:pic>
      <p:sp>
        <p:nvSpPr>
          <p:cNvPr id="5" name="Tekstvak 4"/>
          <p:cNvSpPr txBox="1"/>
          <p:nvPr/>
        </p:nvSpPr>
        <p:spPr>
          <a:xfrm>
            <a:off x="290286" y="2600477"/>
            <a:ext cx="6011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Было продано 10 миллионов ламп на солнечных батареях</a:t>
            </a:r>
            <a:r>
              <a:rPr lang="nl-NL" dirty="0"/>
              <a:t> </a:t>
            </a:r>
            <a:r>
              <a:rPr lang="ru-RU" dirty="0"/>
              <a:t>компании </a:t>
            </a:r>
            <a:r>
              <a:rPr lang="en-US" dirty="0"/>
              <a:t>“</a:t>
            </a:r>
            <a:r>
              <a:rPr lang="nl-NL" dirty="0" err="1"/>
              <a:t>D.Lights</a:t>
            </a:r>
            <a:r>
              <a:rPr lang="nl-NL" dirty="0"/>
              <a:t>”</a:t>
            </a:r>
          </a:p>
          <a:p>
            <a:endParaRPr lang="nl-NL" dirty="0"/>
          </a:p>
          <a:p>
            <a:r>
              <a:rPr lang="ru-RU" dirty="0"/>
              <a:t>Тысячи магазинов, которые продают продукты </a:t>
            </a:r>
            <a:r>
              <a:rPr lang="en-US" dirty="0"/>
              <a:t>“</a:t>
            </a:r>
            <a:r>
              <a:rPr lang="nl-NL" dirty="0" err="1"/>
              <a:t>Unil</a:t>
            </a:r>
            <a:r>
              <a:rPr lang="en-US" dirty="0"/>
              <a:t>e</a:t>
            </a:r>
            <a:r>
              <a:rPr lang="nl-NL" dirty="0"/>
              <a:t>ver”</a:t>
            </a:r>
            <a:r>
              <a:rPr lang="ru-RU" dirty="0"/>
              <a:t>, сталкиваются с проблемой плохого освещения.</a:t>
            </a:r>
            <a:endParaRPr lang="nl-NL" dirty="0"/>
          </a:p>
          <a:p>
            <a:endParaRPr lang="nl-NL" dirty="0"/>
          </a:p>
          <a:p>
            <a:r>
              <a:rPr lang="ru-RU" dirty="0"/>
              <a:t>Работая вместе как партнеры в отношении каналов, они</a:t>
            </a:r>
            <a:r>
              <a:rPr lang="en-US" dirty="0"/>
              <a:t> </a:t>
            </a:r>
            <a:r>
              <a:rPr lang="ru-RU" dirty="0"/>
              <a:t>получают друг от друга прибыль</a:t>
            </a:r>
            <a:r>
              <a:rPr lang="nl-NL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15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r>
              <a:rPr lang="nl-NL" dirty="0" smtClean="0"/>
              <a:t>: </a:t>
            </a:r>
            <a:r>
              <a:rPr lang="nl-NL" dirty="0" smtClean="0"/>
              <a:t>Philips: </a:t>
            </a:r>
            <a:r>
              <a:rPr lang="ru-RU" dirty="0" smtClean="0"/>
              <a:t>поддержка местных изменений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Фонд </a:t>
            </a:r>
            <a:r>
              <a:rPr lang="nl-NL" b="1" dirty="0" smtClean="0"/>
              <a:t>Philips</a:t>
            </a:r>
            <a:r>
              <a:rPr lang="nl-NL" dirty="0" smtClean="0"/>
              <a:t>: </a:t>
            </a:r>
            <a:r>
              <a:rPr lang="ru-RU" dirty="0" smtClean="0"/>
              <a:t>его задача </a:t>
            </a:r>
            <a:r>
              <a:rPr lang="mr-IN" dirty="0" smtClean="0"/>
              <a:t>–</a:t>
            </a:r>
            <a:r>
              <a:rPr lang="ru-RU" dirty="0" smtClean="0"/>
              <a:t> выявить </a:t>
            </a:r>
            <a:r>
              <a:rPr lang="ru-RU" b="1" dirty="0" smtClean="0"/>
              <a:t>глобальные вызовы</a:t>
            </a:r>
            <a:r>
              <a:rPr lang="ru-RU" dirty="0" smtClean="0"/>
              <a:t>, </a:t>
            </a:r>
            <a:r>
              <a:rPr lang="ru-RU" dirty="0" smtClean="0"/>
              <a:t>для долгосрочного преодоления которых могут быть задействован инновационный потенциал </a:t>
            </a:r>
            <a:r>
              <a:rPr lang="nl-NL" dirty="0" smtClean="0"/>
              <a:t>Philips </a:t>
            </a:r>
            <a:r>
              <a:rPr lang="ru-RU" dirty="0" smtClean="0"/>
              <a:t>и опыт партнеров, стратегов и </a:t>
            </a:r>
            <a:r>
              <a:rPr lang="ru-RU" dirty="0" err="1" smtClean="0"/>
              <a:t>инноваторов</a:t>
            </a:r>
            <a:r>
              <a:rPr lang="nl-NL" dirty="0" smtClean="0"/>
              <a:t>. </a:t>
            </a:r>
            <a:endParaRPr lang="nl-NL" dirty="0"/>
          </a:p>
          <a:p>
            <a:r>
              <a:rPr lang="ru-RU" dirty="0" smtClean="0"/>
              <a:t>В 2016 г. </a:t>
            </a:r>
            <a:r>
              <a:rPr lang="ru-RU" dirty="0" err="1" smtClean="0"/>
              <a:t>Ашока</a:t>
            </a:r>
            <a:r>
              <a:rPr lang="ru-RU" dirty="0" smtClean="0"/>
              <a:t> и </a:t>
            </a:r>
            <a:r>
              <a:rPr lang="nl-NL" dirty="0" smtClean="0"/>
              <a:t>Philips </a:t>
            </a:r>
            <a:r>
              <a:rPr lang="ru-RU" dirty="0" smtClean="0"/>
              <a:t>работали вместе над </a:t>
            </a:r>
            <a:r>
              <a:rPr lang="ru-RU" b="1" dirty="0" smtClean="0"/>
              <a:t>масштабированием </a:t>
            </a:r>
            <a:r>
              <a:rPr lang="ru-RU" dirty="0" smtClean="0"/>
              <a:t>социальных предприятий по </a:t>
            </a:r>
            <a:r>
              <a:rPr lang="ru-RU" b="1" dirty="0" smtClean="0">
                <a:solidFill>
                  <a:srgbClr val="FF6600"/>
                </a:solidFill>
              </a:rPr>
              <a:t>программе </a:t>
            </a:r>
            <a:r>
              <a:rPr lang="en-US" b="1" dirty="0" smtClean="0">
                <a:solidFill>
                  <a:srgbClr val="FF6600"/>
                </a:solidFill>
              </a:rPr>
              <a:t>“</a:t>
            </a:r>
            <a:r>
              <a:rPr lang="nl-NL" b="1" dirty="0" err="1" smtClean="0">
                <a:solidFill>
                  <a:srgbClr val="FF6600"/>
                </a:solidFill>
              </a:rPr>
              <a:t>Globalizer</a:t>
            </a:r>
            <a:r>
              <a:rPr lang="nl-NL" b="1" dirty="0" smtClean="0">
                <a:solidFill>
                  <a:srgbClr val="FF6600"/>
                </a:solidFill>
              </a:rPr>
              <a:t>”</a:t>
            </a:r>
            <a:r>
              <a:rPr lang="ru-RU" dirty="0" smtClean="0"/>
              <a:t>, которая направлена на предоставление социальным предпринимателям доступа к необходимым для роста и масштабирования </a:t>
            </a:r>
            <a:r>
              <a:rPr lang="ru-RU" b="1" dirty="0" smtClean="0">
                <a:solidFill>
                  <a:srgbClr val="FF6600"/>
                </a:solidFill>
              </a:rPr>
              <a:t>ресурсов и экспертизы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ru-RU" dirty="0" smtClean="0"/>
              <a:t>Шестимесячная ускоренная программа</a:t>
            </a:r>
            <a:r>
              <a:rPr lang="nl-NL" dirty="0" smtClean="0"/>
              <a:t>: </a:t>
            </a:r>
            <a:r>
              <a:rPr lang="ru-RU" dirty="0" smtClean="0"/>
              <a:t>прошедшие отбор 12 социальных предпринимателей проходят обучение и разрабатывают план развития и масштабирования бизнеса</a:t>
            </a:r>
            <a:r>
              <a:rPr lang="nl-NL" dirty="0" smtClean="0"/>
              <a:t>. 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ru-RU" dirty="0" smtClean="0"/>
              <a:t>Трехдневная встреча, на которой социальные предприниматели представляет свои идеи экспертам</a:t>
            </a:r>
            <a:r>
              <a:rPr lang="nl-NL" dirty="0" smtClean="0"/>
              <a:t>, </a:t>
            </a:r>
            <a:r>
              <a:rPr lang="ru-RU" dirty="0" smtClean="0"/>
              <a:t>социальным инвесторам, представителям государственного сектора и руководителями компании </a:t>
            </a:r>
            <a:r>
              <a:rPr lang="nl-NL" dirty="0" smtClean="0"/>
              <a:t>Philips.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952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для </a:t>
            </a:r>
            <a:r>
              <a:rPr lang="nl-NL" dirty="0" smtClean="0"/>
              <a:t>Philips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КСО</a:t>
            </a:r>
            <a:r>
              <a:rPr lang="nl-NL" dirty="0" smtClean="0"/>
              <a:t>+ </a:t>
            </a:r>
            <a:r>
              <a:rPr lang="ru-RU" dirty="0" smtClean="0"/>
              <a:t>более высокий возврат по инвестициям</a:t>
            </a:r>
            <a:endParaRPr lang="nl-NL" dirty="0" smtClean="0"/>
          </a:p>
          <a:p>
            <a:r>
              <a:rPr lang="ru-RU" dirty="0"/>
              <a:t>Доступ к молодым новаторам, работающим в сфере здравоохранения, света и окружающей </a:t>
            </a:r>
            <a:r>
              <a:rPr lang="ru-RU" dirty="0" smtClean="0"/>
              <a:t>среды </a:t>
            </a:r>
            <a:r>
              <a:rPr lang="mr-IN" dirty="0" smtClean="0"/>
              <a:t>–</a:t>
            </a:r>
            <a:r>
              <a:rPr lang="ru-RU" dirty="0" smtClean="0"/>
              <a:t> всех сферах, которые интересуют </a:t>
            </a:r>
            <a:r>
              <a:rPr lang="ru-RU" dirty="0" err="1" smtClean="0"/>
              <a:t>Philips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Вдохновляются этими социальными предпринимателями и учатся у них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229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15949</TotalTime>
  <Words>1144</Words>
  <Application>Microsoft Macintosh PowerPoint</Application>
  <PresentationFormat>Экран (4:3)</PresentationFormat>
  <Paragraphs>108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Helvetica Neue</vt:lpstr>
      <vt:lpstr>Mangal</vt:lpstr>
      <vt:lpstr>Arial</vt:lpstr>
      <vt:lpstr>Office-thema</vt:lpstr>
      <vt:lpstr> Соединяя коммерческий и социальный бизнес: КСО и не только…  Маша Черякова, 28 июля 2017 г. 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Различные виды партнерства</vt:lpstr>
      <vt:lpstr>Пример партнерства для совместного использования каналов: совместная инициатива “D.Light” и “Unilever” под названием “Perfect Solar Store” («Идеальный солнечный магазин»). </vt:lpstr>
      <vt:lpstr>Пример: Philips: поддержка местных изменений</vt:lpstr>
      <vt:lpstr>Плюсы для Philips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business as usual -  Research on  Social entrepreneurship in Belarus   </dc:title>
  <dc:creator>Masha Cheriakova</dc:creator>
  <cp:lastModifiedBy>Пользователь Microsoft Office</cp:lastModifiedBy>
  <cp:revision>103</cp:revision>
  <cp:lastPrinted>2016-11-14T11:33:52Z</cp:lastPrinted>
  <dcterms:created xsi:type="dcterms:W3CDTF">2016-04-20T17:03:05Z</dcterms:created>
  <dcterms:modified xsi:type="dcterms:W3CDTF">2017-06-22T18:01:00Z</dcterms:modified>
</cp:coreProperties>
</file>