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69" r:id="rId4"/>
    <p:sldId id="261" r:id="rId5"/>
    <p:sldId id="264" r:id="rId6"/>
    <p:sldId id="273" r:id="rId7"/>
    <p:sldId id="270" r:id="rId8"/>
    <p:sldId id="257" r:id="rId9"/>
    <p:sldId id="272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0" autoAdjust="0"/>
  </p:normalViewPr>
  <p:slideViewPr>
    <p:cSldViewPr snapToGrid="0">
      <p:cViewPr varScale="1">
        <p:scale>
          <a:sx n="101" d="100"/>
          <a:sy n="101" d="100"/>
        </p:scale>
        <p:origin x="13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ECCFB-B569-4A5F-85F8-508926A91532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A8381-EFAD-4E2D-B96A-CC9E2B5DB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789C-D9EA-422F-8F3A-03A4EF80F18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6D059-047D-4547-9AB6-E1C0A004C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1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день!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руковожу проектом ПРООН по содействию занятости в малых городах Беларуси через поддержку малого бизнеса.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Фактически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лижайшие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три года мы будем апробировать концепцию, которая рассматривает предпринимательство как инструмент для решения социальных проблем регионов – занятости и благосостояния населения.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несмотря на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заявленную тему презентации</a:t>
            </a:r>
          </a:p>
          <a:p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бы не хотела говорить о примерах о примерах социальных инвестиций и социального предпринимательства – о них мы уже услышали и еще услышим в течение этого дня.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6D059-047D-4547-9AB6-E1C0A004C5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6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6D059-047D-4547-9AB6-E1C0A004C5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20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Бизнес</a:t>
            </a:r>
            <a:r>
              <a:rPr lang="ru-RU" baseline="0" dirty="0"/>
              <a:t> становится более социальным: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Социальная ответственность перед обществом и потребителями – залог устойчивости бизнеса</a:t>
            </a:r>
          </a:p>
          <a:p>
            <a:pPr marL="171450" indent="-171450">
              <a:buFontTx/>
              <a:buChar char="-"/>
            </a:pPr>
            <a:r>
              <a:rPr lang="ru-RU" baseline="0" dirty="0"/>
              <a:t>Предприниматели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6D059-047D-4547-9AB6-E1C0A004C5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9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6D059-047D-4547-9AB6-E1C0A004C5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6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</a:t>
            </a:r>
            <a:r>
              <a:rPr lang="ru-RU" baseline="0" dirty="0"/>
              <a:t> мы </a:t>
            </a:r>
            <a:r>
              <a:rPr lang="ru-RU" baseline="0" dirty="0" err="1"/>
              <a:t>мы</a:t>
            </a:r>
            <a:r>
              <a:rPr lang="ru-RU" baseline="0" dirty="0"/>
              <a:t> говорим о социальных инвестициях, то термин этот используется в различных контекстах и присваивают очень разный объем значений. </a:t>
            </a:r>
          </a:p>
          <a:p>
            <a:r>
              <a:rPr lang="ru-RU" baseline="0" dirty="0"/>
              <a:t>Зачастую используя одни и те же слова мы вкладываем в них очень разный смысл. И это говорит о быстром развитии концепции социальной ответственности бизнеса и его роли в решении проблем, стоящих перед обществом.</a:t>
            </a:r>
          </a:p>
          <a:p>
            <a:endParaRPr lang="ru-RU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0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5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8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4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0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88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5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EB0F-DD5C-4E59-8E75-F5269B342A78}" type="datetimeFigureOut">
              <a:rPr lang="en-US" smtClean="0"/>
              <a:t>27-Jun-17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1E18-CAB0-4707-B7DC-2A812006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57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2207" y="559441"/>
            <a:ext cx="10972800" cy="42256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Социальные инвестиции: </a:t>
            </a:r>
            <a:b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</a:br>
            <a: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практики и инициативы </a:t>
            </a:r>
            <a:br>
              <a:rPr kumimoji="0" lang="ru-RU" sz="6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</a:b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715784" y="4525374"/>
            <a:ext cx="9205645" cy="15175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A5A5A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Марина Калиновская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30000"/>
              </a:spcBef>
              <a:spcAft>
                <a:spcPts val="0"/>
              </a:spcAft>
              <a:buClr>
                <a:srgbClr val="A5A5A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Руководитель проекта ПРООН 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«Содействие занятости и самозанятости населения</a:t>
            </a:r>
            <a:b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</a:b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в малых городах Республики Беларусь»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pic>
        <p:nvPicPr>
          <p:cNvPr id="9" name="Picture 8" descr="HDD:Users:Catherine:Documents:ООН:PR guidelines:undp_logo_ru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168" y="174358"/>
            <a:ext cx="802256" cy="1597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115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6660" y="2499359"/>
            <a:ext cx="4704080" cy="2722881"/>
          </a:xfrm>
          <a:solidFill>
            <a:schemeClr val="bg1">
              <a:alpha val="79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3000" dirty="0">
                <a:latin typeface="Cambria" panose="02040503050406030204" pitchFamily="18" charset="0"/>
              </a:rPr>
              <a:t>1. Эффективные </a:t>
            </a:r>
            <a:br>
              <a:rPr lang="ru-RU" sz="3000" dirty="0">
                <a:latin typeface="Cambria" panose="02040503050406030204" pitchFamily="18" charset="0"/>
              </a:rPr>
            </a:br>
            <a:r>
              <a:rPr lang="ru-RU" sz="3000" dirty="0">
                <a:latin typeface="Cambria" panose="02040503050406030204" pitchFamily="18" charset="0"/>
              </a:rPr>
              <a:t>бизнес-инструменты все больше используются для решения социальных проблем</a:t>
            </a:r>
            <a:endParaRPr lang="en-US" sz="3000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1280" y="2534918"/>
            <a:ext cx="4836160" cy="267716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sz="3000" dirty="0">
                <a:solidFill>
                  <a:schemeClr val="bg1"/>
                </a:solidFill>
                <a:latin typeface="Cambria" panose="02040503050406030204" pitchFamily="18" charset="0"/>
              </a:rPr>
              <a:t>2. Социальные предприятия зачастую неустойчивы и не выдерживают конкуренцию на рынке</a:t>
            </a: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258" y="193041"/>
            <a:ext cx="9621862" cy="193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2 новости о развитии социального бизнеса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312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933" y="319570"/>
            <a:ext cx="4714240" cy="2661921"/>
          </a:xfrm>
          <a:solidFill>
            <a:schemeClr val="bg1">
              <a:alpha val="79000"/>
            </a:schemeClr>
          </a:solidFill>
          <a:ln w="254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000" dirty="0">
                <a:latin typeface="Cambria" panose="02040503050406030204" pitchFamily="18" charset="0"/>
              </a:rPr>
              <a:t>1. </a:t>
            </a:r>
            <a:r>
              <a:rPr lang="ru-RU" sz="3000" dirty="0">
                <a:latin typeface="Cambria" panose="02040503050406030204" pitchFamily="18" charset="0"/>
              </a:rPr>
              <a:t>Эффективные </a:t>
            </a:r>
            <a:br>
              <a:rPr lang="ru-RU" sz="3000" dirty="0">
                <a:latin typeface="Cambria" panose="02040503050406030204" pitchFamily="18" charset="0"/>
              </a:rPr>
            </a:br>
            <a:r>
              <a:rPr lang="ru-RU" sz="3000" dirty="0">
                <a:latin typeface="Cambria" panose="02040503050406030204" pitchFamily="18" charset="0"/>
              </a:rPr>
              <a:t>бизнес-инструменты все больше используются для решения социальных проблем</a:t>
            </a:r>
            <a:endParaRPr lang="en-US" sz="3000" dirty="0">
              <a:latin typeface="Cambria" panose="02040503050406030204" pitchFamily="18" charset="0"/>
            </a:endParaRPr>
          </a:p>
        </p:txBody>
      </p:sp>
      <p:pic>
        <p:nvPicPr>
          <p:cNvPr id="12" name="Picture 2" descr="Image result for corporate social responsi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33" y="3215637"/>
            <a:ext cx="2793999" cy="268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6713220" y="412711"/>
            <a:ext cx="2773680" cy="25687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2600" dirty="0">
                <a:latin typeface="Cambria" panose="02040503050406030204" pitchFamily="18" charset="0"/>
              </a:rPr>
              <a:t>Социальные предприни-матели</a:t>
            </a:r>
            <a:endParaRPr lang="en-US" sz="2600" dirty="0">
              <a:latin typeface="Cambria" panose="0204050305040603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99245" y="3049183"/>
            <a:ext cx="2822819" cy="2691218"/>
          </a:xfrm>
          <a:prstGeom prst="ellipse">
            <a:avLst/>
          </a:prstGeom>
          <a:solidFill>
            <a:schemeClr val="accent6">
              <a:lumMod val="75000"/>
              <a:alpha val="81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Cambria" panose="02040503050406030204" pitchFamily="18" charset="0"/>
              </a:rPr>
              <a:t>Социальные бизнес-инкубаторы</a:t>
            </a:r>
            <a:endParaRPr lang="en-US" sz="25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Arrow: Right 14"/>
          <p:cNvSpPr/>
          <p:nvPr/>
        </p:nvSpPr>
        <p:spPr>
          <a:xfrm rot="19247955">
            <a:off x="5908966" y="2655674"/>
            <a:ext cx="951885" cy="380761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/>
          <p:cNvSpPr/>
          <p:nvPr/>
        </p:nvSpPr>
        <p:spPr>
          <a:xfrm rot="2257097">
            <a:off x="9323642" y="2465720"/>
            <a:ext cx="1036564" cy="370526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00756">
            <a:off x="9073101" y="2551152"/>
            <a:ext cx="774259" cy="731583"/>
          </a:xfrm>
          <a:prstGeom prst="rect">
            <a:avLst/>
          </a:prstGeom>
        </p:spPr>
      </p:pic>
      <p:sp>
        <p:nvSpPr>
          <p:cNvPr id="18" name="Arrow: Right 17"/>
          <p:cNvSpPr/>
          <p:nvPr/>
        </p:nvSpPr>
        <p:spPr>
          <a:xfrm rot="8372673">
            <a:off x="6306198" y="2964912"/>
            <a:ext cx="951885" cy="380761"/>
          </a:xfrm>
          <a:prstGeom prst="rightArrow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1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8001" y="101601"/>
            <a:ext cx="10545822" cy="97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5B9BD5">
                    <a:lumMod val="75000"/>
                  </a:srgbClr>
                </a:solidFill>
                <a:latin typeface="Cambria" panose="02040503050406030204"/>
              </a:rPr>
              <a:t>Пример: </a:t>
            </a:r>
            <a:r>
              <a:rPr lang="en-US" sz="6000" dirty="0">
                <a:solidFill>
                  <a:srgbClr val="5B9BD5">
                    <a:lumMod val="75000"/>
                  </a:srgbClr>
                </a:solidFill>
                <a:latin typeface="Cambria" panose="02040503050406030204"/>
              </a:rPr>
              <a:t>Impact Hub Network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9724" y="955505"/>
            <a:ext cx="3872223" cy="1468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>
                <a:solidFill>
                  <a:sysClr val="windowText" lastClr="000000"/>
                </a:solidFill>
                <a:latin typeface="Cambria" panose="02040503050406030204"/>
              </a:rPr>
              <a:t>Бизнес-инкубатор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9724" y="2638118"/>
            <a:ext cx="4771425" cy="1279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noProof="0" dirty="0">
                <a:solidFill>
                  <a:sysClr val="windowText" lastClr="000000"/>
                </a:solidFill>
                <a:latin typeface="Cambria" panose="02040503050406030204"/>
              </a:rPr>
              <a:t>Сообщество </a:t>
            </a:r>
            <a:br>
              <a:rPr lang="ru-RU" sz="3200" noProof="0" dirty="0">
                <a:solidFill>
                  <a:sysClr val="windowText" lastClr="000000"/>
                </a:solidFill>
                <a:latin typeface="Cambria" panose="02040503050406030204"/>
              </a:rPr>
            </a:br>
            <a:r>
              <a:rPr lang="ru-RU" sz="3200" noProof="0" dirty="0">
                <a:solidFill>
                  <a:sysClr val="windowText" lastClr="000000"/>
                </a:solidFill>
                <a:latin typeface="Cambria" panose="02040503050406030204"/>
              </a:rPr>
              <a:t>социальных предпринимателей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47" y="1615905"/>
            <a:ext cx="7330458" cy="358887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9724" y="4576385"/>
            <a:ext cx="4194521" cy="102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sysClr val="windowText" lastClr="000000"/>
                </a:solidFill>
                <a:latin typeface="Cambria" panose="02040503050406030204"/>
              </a:rPr>
              <a:t>Центр </a:t>
            </a:r>
            <a:r>
              <a:rPr lang="ru-RU" sz="3200" noProof="0" dirty="0">
                <a:solidFill>
                  <a:sysClr val="windowText" lastClr="000000"/>
                </a:solidFill>
                <a:latin typeface="Cambria" panose="02040503050406030204"/>
              </a:rPr>
              <a:t>социальных инноваций и обучения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138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21" y="1092453"/>
            <a:ext cx="10138092" cy="552170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60401" y="101601"/>
            <a:ext cx="10393422" cy="974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5B9BD5">
                    <a:lumMod val="75000"/>
                  </a:srgbClr>
                </a:solidFill>
                <a:latin typeface="Cambria" panose="02040503050406030204"/>
              </a:rPr>
              <a:t>Пример:</a:t>
            </a:r>
            <a:r>
              <a:rPr lang="en-US" sz="6000" dirty="0">
                <a:solidFill>
                  <a:srgbClr val="5B9BD5">
                    <a:lumMod val="75000"/>
                  </a:srgbClr>
                </a:solidFill>
                <a:latin typeface="Cambria" panose="02040503050406030204"/>
              </a:rPr>
              <a:t>Impact Hub Network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70000" y="5344160"/>
            <a:ext cx="10056398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schemeClr val="bg1"/>
                </a:solidFill>
                <a:latin typeface="Cambria" panose="02040503050406030204"/>
              </a:rPr>
              <a:t>86 </a:t>
            </a:r>
            <a:r>
              <a:rPr lang="ru-RU" sz="3000" dirty="0">
                <a:solidFill>
                  <a:schemeClr val="bg1"/>
                </a:solidFill>
                <a:latin typeface="Cambria" panose="02040503050406030204"/>
              </a:rPr>
              <a:t>городов, из них ближайшие: </a:t>
            </a:r>
            <a:br>
              <a:rPr lang="ru-RU" sz="3000" dirty="0">
                <a:solidFill>
                  <a:schemeClr val="bg1"/>
                </a:solidFill>
                <a:latin typeface="Cambria" panose="02040503050406030204"/>
              </a:rPr>
            </a:br>
            <a:r>
              <a:rPr lang="ru-RU" sz="3000" dirty="0">
                <a:solidFill>
                  <a:schemeClr val="bg1"/>
                </a:solidFill>
                <a:latin typeface="Cambria" panose="02040503050406030204"/>
              </a:rPr>
              <a:t>Москва – Одесса – Ереван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>
                <a:solidFill>
                  <a:schemeClr val="bg1"/>
                </a:solidFill>
                <a:latin typeface="Cambria" panose="02040503050406030204"/>
              </a:rPr>
              <a:t>  Минск или 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228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8000" y="101601"/>
            <a:ext cx="11226799" cy="2041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5B9BD5">
                    <a:lumMod val="75000"/>
                  </a:srgbClr>
                </a:solidFill>
                <a:latin typeface="Cambria" panose="02040503050406030204"/>
              </a:rPr>
              <a:t>Пример: содействие занятости через поддержку малого бизнеса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90951" y="5876924"/>
            <a:ext cx="8086724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>
                <a:solidFill>
                  <a:sysClr val="windowText" lastClr="000000"/>
                </a:solidFill>
                <a:latin typeface="Cambria" panose="02040503050406030204"/>
              </a:rPr>
              <a:t>Проект реализуется </a:t>
            </a:r>
            <a:br>
              <a:rPr lang="ru-RU" sz="2200" dirty="0">
                <a:solidFill>
                  <a:sysClr val="windowText" lastClr="000000"/>
                </a:solidFill>
                <a:latin typeface="Cambria" panose="02040503050406030204"/>
              </a:rPr>
            </a:br>
            <a:r>
              <a:rPr lang="ru-RU" sz="2200" dirty="0">
                <a:solidFill>
                  <a:sysClr val="windowText" lastClr="000000"/>
                </a:solidFill>
                <a:latin typeface="Cambria" panose="02040503050406030204"/>
              </a:rPr>
              <a:t>ПРООН и Минэкономики Беларуси </a:t>
            </a:r>
            <a:br>
              <a:rPr lang="ru-RU" sz="2200" dirty="0">
                <a:solidFill>
                  <a:sysClr val="windowText" lastClr="000000"/>
                </a:solidFill>
                <a:latin typeface="Cambria" panose="02040503050406030204"/>
              </a:rPr>
            </a:br>
            <a:r>
              <a:rPr lang="ru-RU" sz="2200" dirty="0">
                <a:solidFill>
                  <a:sysClr val="windowText" lastClr="000000"/>
                </a:solidFill>
                <a:latin typeface="Cambria" panose="02040503050406030204"/>
              </a:rPr>
              <a:t>при финансовой поддержке Российской Федерации</a:t>
            </a:r>
            <a:br>
              <a:rPr lang="ru-RU" sz="2800" dirty="0">
                <a:solidFill>
                  <a:sysClr val="windowText" lastClr="000000"/>
                </a:solidFill>
                <a:latin typeface="Cambria" panose="02040503050406030204"/>
              </a:rPr>
            </a:b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</a:endParaRPr>
          </a:p>
        </p:txBody>
      </p:sp>
      <p:pic>
        <p:nvPicPr>
          <p:cNvPr id="10" name="Picture 2" descr="Image result for малый бизн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1" y="3149876"/>
            <a:ext cx="1676400" cy="16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419225" y="2329056"/>
            <a:ext cx="10315574" cy="33619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dirty="0">
                <a:latin typeface="Cambria" panose="02040503050406030204" pitchFamily="18" charset="0"/>
              </a:rPr>
              <a:t>Малый бизнес имеет потенциал создания эффективных рабочих мест</a:t>
            </a:r>
          </a:p>
          <a:p>
            <a:pPr>
              <a:spcAft>
                <a:spcPts val="1800"/>
              </a:spcAft>
            </a:pPr>
            <a:r>
              <a:rPr lang="ru-RU" dirty="0">
                <a:latin typeface="Cambria" panose="02040503050406030204" pitchFamily="18" charset="0"/>
              </a:rPr>
              <a:t>5 бизнес-инкубаторов в пилотных районах Витебской и Могилевской областей</a:t>
            </a:r>
          </a:p>
          <a:p>
            <a:pPr>
              <a:spcAft>
                <a:spcPts val="1800"/>
              </a:spcAft>
            </a:pPr>
            <a:r>
              <a:rPr lang="ru-RU" dirty="0">
                <a:latin typeface="Cambria" panose="02040503050406030204" pitchFamily="18" charset="0"/>
              </a:rPr>
              <a:t>Национальный центр субконтрактации для включения малого бизнеса  в цепочки создания стоимости на национальном и международном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77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6317" y="5399571"/>
            <a:ext cx="7724775" cy="1303385"/>
          </a:xfrm>
          <a:noFill/>
          <a:ln>
            <a:noFill/>
          </a:ln>
        </p:spPr>
        <p:txBody>
          <a:bodyPr>
            <a:normAutofit/>
          </a:bodyPr>
          <a:lstStyle/>
          <a:p>
            <a:pPr indent="0" algn="r">
              <a:lnSpc>
                <a:spcPct val="110000"/>
              </a:lnSpc>
              <a:buNone/>
            </a:pPr>
            <a:r>
              <a:rPr lang="ru-RU" sz="2400" dirty="0">
                <a:latin typeface="Cambria" panose="02040503050406030204" pitchFamily="18" charset="0"/>
              </a:rPr>
              <a:t>Социальные предприниматели конкурируют </a:t>
            </a:r>
            <a:br>
              <a:rPr lang="ru-RU" sz="2400" dirty="0">
                <a:latin typeface="Cambria" panose="02040503050406030204" pitchFamily="18" charset="0"/>
              </a:rPr>
            </a:br>
            <a:r>
              <a:rPr lang="ru-RU" sz="2400" dirty="0">
                <a:latin typeface="Cambria" panose="02040503050406030204" pitchFamily="18" charset="0"/>
              </a:rPr>
              <a:t>по правилам, написанным для бизнеса, цель №1 которого - прибыль</a:t>
            </a:r>
            <a:endParaRPr lang="en-US" sz="2400" dirty="0">
              <a:latin typeface="Cambria" panose="020405030504060302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38624" y="3060976"/>
            <a:ext cx="3471475" cy="2116611"/>
          </a:xfrm>
          <a:prstGeom prst="ellipse">
            <a:avLst/>
          </a:prstGeom>
          <a:gradFill rotWithShape="1">
            <a:gsLst>
              <a:gs pos="64624">
                <a:srgbClr val="92D050"/>
              </a:gs>
              <a:gs pos="0">
                <a:srgbClr val="70AD47">
                  <a:lumMod val="60000"/>
                  <a:lumOff val="40000"/>
                </a:srgbClr>
              </a:gs>
              <a:gs pos="8000">
                <a:srgbClr val="ED7D31">
                  <a:tint val="13500"/>
                  <a:satMod val="250000"/>
                </a:srgbClr>
              </a:gs>
              <a:gs pos="100000">
                <a:srgbClr val="ED7D31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Социальные предприятия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№1 социальный результат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970" y="1972333"/>
            <a:ext cx="4442529" cy="2990288"/>
          </a:xfrm>
          <a:prstGeom prst="ellipse">
            <a:avLst/>
          </a:prstGeom>
          <a:gradFill rotWithShape="1">
            <a:gsLst>
              <a:gs pos="10000">
                <a:srgbClr val="ED7D31">
                  <a:tint val="10000"/>
                  <a:satMod val="300000"/>
                </a:srgbClr>
              </a:gs>
              <a:gs pos="34000">
                <a:srgbClr val="ED7D31">
                  <a:tint val="13500"/>
                  <a:satMod val="250000"/>
                </a:srgbClr>
              </a:gs>
              <a:gs pos="100000">
                <a:srgbClr val="ED7D31">
                  <a:tint val="60000"/>
                  <a:satMod val="200000"/>
                </a:srgbClr>
              </a:gs>
            </a:gsLst>
            <a:path path="circle">
              <a:fillToRect l="50000" t="155000" r="50000" b="-55000"/>
            </a:path>
          </a:gradFill>
          <a:ln w="9525" cap="flat" cmpd="sng" algn="ctr">
            <a:noFill/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</a:rPr>
              <a:t>Коммерческие </a:t>
            </a:r>
            <a:r>
              <a:rPr lang="ru-RU" sz="2600" b="1" kern="0" dirty="0">
                <a:solidFill>
                  <a:prstClr val="black"/>
                </a:solidFill>
                <a:latin typeface="Cambria" panose="02040503050406030204"/>
              </a:rPr>
              <a:t>предприятия </a:t>
            </a:r>
            <a:br>
              <a:rPr lang="ru-RU" kern="0" dirty="0">
                <a:solidFill>
                  <a:prstClr val="black"/>
                </a:solidFill>
                <a:latin typeface="Cambria" panose="02040503050406030204"/>
              </a:rPr>
            </a:b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№1 финансовый результат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+ социальная ответственность</a:t>
            </a:r>
            <a:endParaRPr kumimoji="0" lang="en-US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-391796" y="1500411"/>
            <a:ext cx="8743950" cy="4819650"/>
          </a:xfrm>
          <a:prstGeom prst="ellipse">
            <a:avLst/>
          </a:prstGeom>
          <a:solidFill>
            <a:srgbClr val="FF9966">
              <a:alpha val="12000"/>
            </a:srgbClr>
          </a:solidFill>
          <a:ln w="44450" cap="flat" cmpd="sng" algn="ctr">
            <a:solidFill>
              <a:srgbClr val="ED7D31">
                <a:alpha val="7000"/>
              </a:srgbClr>
            </a:solidFill>
            <a:prstDash val="solid"/>
          </a:ln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7026840" y="161830"/>
            <a:ext cx="4836160" cy="2677162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buNone/>
            </a:pPr>
            <a:r>
              <a:rPr lang="ru-RU" sz="3000" dirty="0">
                <a:solidFill>
                  <a:schemeClr val="bg1"/>
                </a:solidFill>
                <a:latin typeface="Cambria" panose="02040503050406030204" pitchFamily="18" charset="0"/>
              </a:rPr>
              <a:t>2. Социальные предприятия зачастую неустойчивы и не выдерживают конкуренцию на рынке</a:t>
            </a:r>
            <a:endParaRPr lang="en-US" sz="3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9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91894" y="2055175"/>
            <a:ext cx="9902146" cy="162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/>
                <a:ea typeface="+mj-ea"/>
                <a:cs typeface="+mj-cs"/>
              </a:rPr>
              <a:t>1. Что такое социальное предпринимательство?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50797" y="3678491"/>
            <a:ext cx="9984340" cy="237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prstClr val="black"/>
                </a:solidFill>
                <a:latin typeface="Cambria" panose="02040503050406030204"/>
              </a:rPr>
              <a:t>2. Какие виды социального бизнеса требуют системной поддержки? </a:t>
            </a:r>
            <a:endParaRPr lang="en-US" dirty="0">
              <a:solidFill>
                <a:prstClr val="black"/>
              </a:solidFill>
              <a:latin typeface="Cambria" panose="0204050305040603020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8330" y="272033"/>
            <a:ext cx="10942319" cy="1528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dirty="0">
                <a:solidFill>
                  <a:srgbClr val="5B9BD5">
                    <a:lumMod val="75000"/>
                  </a:srgbClr>
                </a:solidFill>
                <a:latin typeface="Cambria" panose="02040503050406030204"/>
              </a:rPr>
              <a:t>Как обеспечить устойчивость социальных предприятий?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mbria" panose="02040503050406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274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ocial entrepreneurs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22" y="3530202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065679" y="4382916"/>
            <a:ext cx="4679505" cy="5656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300" i="1" dirty="0">
                <a:latin typeface="Cambria" panose="02040503050406030204" pitchFamily="18" charset="0"/>
              </a:rPr>
              <a:t>Благотворительность</a:t>
            </a:r>
          </a:p>
          <a:p>
            <a:pPr lvl="0"/>
            <a:endParaRPr lang="ru-RU" i="1" dirty="0"/>
          </a:p>
          <a:p>
            <a:pPr lvl="0"/>
            <a:endParaRPr lang="en-US" i="1" dirty="0"/>
          </a:p>
          <a:p>
            <a:pPr lvl="2"/>
            <a:endParaRPr lang="en-US" i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0893" y="110911"/>
            <a:ext cx="9650877" cy="1325563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Cambria" panose="02040503050406030204" pitchFamily="18" charset="0"/>
              </a:rPr>
              <a:t>Социальные инвестиции</a:t>
            </a:r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4265329" y="1209890"/>
            <a:ext cx="7810613" cy="725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700" i="1" dirty="0">
                <a:latin typeface="Cambria" panose="02040503050406030204" pitchFamily="18" charset="0"/>
              </a:rPr>
              <a:t>Инвестиции социального воздействия</a:t>
            </a:r>
            <a:endParaRPr lang="en-US" dirty="0">
              <a:latin typeface="Cambria" panose="02040503050406030204" pitchFamily="18" charset="0"/>
            </a:endParaRPr>
          </a:p>
          <a:p>
            <a:pPr lvl="2"/>
            <a:endParaRPr lang="en-US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502095" y="1852881"/>
            <a:ext cx="6784984" cy="717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200" dirty="0">
                <a:latin typeface="Cambria" panose="02040503050406030204" pitchFamily="18" charset="0"/>
              </a:rPr>
              <a:t>Социальные инновации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3993696" y="2521852"/>
            <a:ext cx="8198304" cy="6012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800" dirty="0">
                <a:latin typeface="Cambria" panose="02040503050406030204" pitchFamily="18" charset="0"/>
              </a:rPr>
              <a:t>Социальное предпринимательство</a:t>
            </a:r>
            <a:endParaRPr lang="ru-RU" dirty="0">
              <a:latin typeface="Cambria" panose="02040503050406030204" pitchFamily="18" charset="0"/>
            </a:endParaRP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Content Placeholder 13"/>
          <p:cNvSpPr txBox="1">
            <a:spLocks/>
          </p:cNvSpPr>
          <p:nvPr/>
        </p:nvSpPr>
        <p:spPr>
          <a:xfrm>
            <a:off x="502095" y="3109508"/>
            <a:ext cx="10133954" cy="599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400" i="1" dirty="0">
                <a:latin typeface="Cambria" panose="02040503050406030204" pitchFamily="18" charset="0"/>
              </a:rPr>
              <a:t>Корпоративная социальная ответственность</a:t>
            </a:r>
            <a:endParaRPr lang="en-US" sz="3400" i="1" dirty="0">
              <a:latin typeface="Cambria" panose="02040503050406030204" pitchFamily="18" charset="0"/>
            </a:endParaRPr>
          </a:p>
          <a:p>
            <a:pPr lvl="2"/>
            <a:endParaRPr lang="en-US" sz="3200" dirty="0"/>
          </a:p>
        </p:txBody>
      </p:sp>
      <p:sp>
        <p:nvSpPr>
          <p:cNvPr id="9" name="Content Placeholder 13"/>
          <p:cNvSpPr txBox="1">
            <a:spLocks/>
          </p:cNvSpPr>
          <p:nvPr/>
        </p:nvSpPr>
        <p:spPr>
          <a:xfrm>
            <a:off x="4422352" y="3870079"/>
            <a:ext cx="7769648" cy="5325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100" dirty="0">
                <a:latin typeface="Cambria" panose="02040503050406030204" pitchFamily="18" charset="0"/>
              </a:rPr>
              <a:t>Социальная ответственность бизнеса</a:t>
            </a:r>
          </a:p>
          <a:p>
            <a:endParaRPr lang="ru-RU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10" name="Content Placeholder 13"/>
          <p:cNvSpPr txBox="1">
            <a:spLocks/>
          </p:cNvSpPr>
          <p:nvPr/>
        </p:nvSpPr>
        <p:spPr>
          <a:xfrm>
            <a:off x="5109285" y="5565251"/>
            <a:ext cx="7082715" cy="601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dirty="0">
                <a:latin typeface="Cambria" panose="02040503050406030204" pitchFamily="18" charset="0"/>
              </a:rPr>
              <a:t>Измерение социального воздействия</a:t>
            </a:r>
          </a:p>
          <a:p>
            <a:endParaRPr lang="ru-RU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Content Placeholder 13"/>
          <p:cNvSpPr txBox="1">
            <a:spLocks/>
          </p:cNvSpPr>
          <p:nvPr/>
        </p:nvSpPr>
        <p:spPr>
          <a:xfrm>
            <a:off x="6419973" y="6221872"/>
            <a:ext cx="4828380" cy="730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000" dirty="0">
                <a:latin typeface="Cambria" panose="02040503050406030204" pitchFamily="18" charset="0"/>
              </a:rPr>
              <a:t>C</a:t>
            </a:r>
            <a:r>
              <a:rPr lang="ru-RU" sz="3000" dirty="0">
                <a:latin typeface="Cambria" panose="02040503050406030204" pitchFamily="18" charset="0"/>
              </a:rPr>
              <a:t>оциальные результаты</a:t>
            </a:r>
          </a:p>
          <a:p>
            <a:pPr algn="r"/>
            <a:endParaRPr lang="ru-RU" dirty="0"/>
          </a:p>
          <a:p>
            <a:pPr algn="r"/>
            <a:endParaRPr lang="en-US" dirty="0"/>
          </a:p>
          <a:p>
            <a:pPr lvl="2" algn="r"/>
            <a:endParaRPr lang="en-US" i="1" dirty="0"/>
          </a:p>
        </p:txBody>
      </p:sp>
      <p:sp>
        <p:nvSpPr>
          <p:cNvPr id="12" name="Content Placeholder 13"/>
          <p:cNvSpPr txBox="1">
            <a:spLocks/>
          </p:cNvSpPr>
          <p:nvPr/>
        </p:nvSpPr>
        <p:spPr>
          <a:xfrm>
            <a:off x="3328974" y="4896257"/>
            <a:ext cx="5486400" cy="668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800" dirty="0">
                <a:latin typeface="Cambria" panose="02040503050406030204" pitchFamily="18" charset="0"/>
              </a:rPr>
              <a:t>C</a:t>
            </a:r>
            <a:r>
              <a:rPr lang="ru-RU" sz="3800" dirty="0" err="1">
                <a:latin typeface="Cambria" panose="02040503050406030204" pitchFamily="18" charset="0"/>
              </a:rPr>
              <a:t>оциальный</a:t>
            </a:r>
            <a:r>
              <a:rPr lang="ru-RU" sz="3800" dirty="0">
                <a:latin typeface="Cambria" panose="02040503050406030204" pitchFamily="18" charset="0"/>
              </a:rPr>
              <a:t> бизнес</a:t>
            </a:r>
          </a:p>
          <a:p>
            <a:endParaRPr lang="ru-RU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251</Words>
  <Application>Microsoft Office PowerPoint</Application>
  <PresentationFormat>Widescreen</PresentationFormat>
  <Paragraphs>61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Социальные инвестиции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Kalinouskaya</dc:creator>
  <cp:lastModifiedBy>Marina Kalinouskaya</cp:lastModifiedBy>
  <cp:revision>28</cp:revision>
  <cp:lastPrinted>2017-06-27T08:55:57Z</cp:lastPrinted>
  <dcterms:created xsi:type="dcterms:W3CDTF">2017-06-27T07:42:08Z</dcterms:created>
  <dcterms:modified xsi:type="dcterms:W3CDTF">2017-06-27T15:20:34Z</dcterms:modified>
</cp:coreProperties>
</file>