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8" r:id="rId3"/>
    <p:sldId id="274" r:id="rId4"/>
    <p:sldId id="258" r:id="rId5"/>
    <p:sldId id="289" r:id="rId6"/>
    <p:sldId id="290" r:id="rId7"/>
    <p:sldId id="291" r:id="rId8"/>
    <p:sldId id="288" r:id="rId9"/>
    <p:sldId id="287" r:id="rId10"/>
    <p:sldId id="28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02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85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1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25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7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7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6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65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3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2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7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952F-51E2-4DAB-8001-639DB2CB28C5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E952F-51E2-4DAB-8001-639DB2CB28C5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6F05-24A6-4F62-9E1E-A6B5DD8E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8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" y="573149"/>
            <a:ext cx="11599553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1262" y="1941657"/>
            <a:ext cx="60682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C00000"/>
                </a:solidFill>
              </a:rPr>
              <a:t>НАША </a:t>
            </a:r>
            <a:r>
              <a:rPr lang="ru-RU" b="1" dirty="0" smtClean="0">
                <a:solidFill>
                  <a:srgbClr val="C00000"/>
                </a:solidFill>
              </a:rPr>
              <a:t>ИСТОРИЯ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1997 </a:t>
            </a:r>
            <a:r>
              <a:rPr lang="ru-RU" sz="2000" b="1" dirty="0">
                <a:solidFill>
                  <a:schemeClr val="tx2"/>
                </a:solidFill>
              </a:rPr>
              <a:t>г. </a:t>
            </a:r>
            <a:r>
              <a:rPr lang="ru-RU" sz="2000" b="1" dirty="0">
                <a:solidFill>
                  <a:schemeClr val="tx2"/>
                </a:solidFill>
              </a:rPr>
              <a:t>– </a:t>
            </a:r>
            <a:r>
              <a:rPr lang="ru-RU" b="1" dirty="0">
                <a:solidFill>
                  <a:srgbClr val="292929"/>
                </a:solidFill>
              </a:rPr>
              <a:t>ОО Центр Доверия «Надежда и исцеление»</a:t>
            </a:r>
          </a:p>
          <a:p>
            <a:pPr algn="r"/>
            <a:r>
              <a:rPr lang="ru-RU" b="1" dirty="0">
                <a:solidFill>
                  <a:schemeClr val="tx2"/>
                </a:solidFill>
              </a:rPr>
              <a:t>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2002 г. </a:t>
            </a:r>
            <a:r>
              <a:rPr lang="ru-RU" b="1" dirty="0" smtClean="0">
                <a:solidFill>
                  <a:schemeClr val="tx2"/>
                </a:solidFill>
              </a:rPr>
              <a:t>- </a:t>
            </a:r>
            <a:r>
              <a:rPr lang="ru-RU" b="1" dirty="0" smtClean="0">
                <a:solidFill>
                  <a:srgbClr val="292929"/>
                </a:solidFill>
              </a:rPr>
              <a:t>ОО </a:t>
            </a:r>
            <a:r>
              <a:rPr lang="ru-RU" b="1" dirty="0">
                <a:solidFill>
                  <a:srgbClr val="292929"/>
                </a:solidFill>
              </a:rPr>
              <a:t>«Здоровый выбор»</a:t>
            </a:r>
            <a:r>
              <a:rPr lang="en-US" b="1" dirty="0">
                <a:solidFill>
                  <a:srgbClr val="292929"/>
                </a:solidFill>
              </a:rPr>
              <a:t> </a:t>
            </a:r>
            <a:endParaRPr lang="ru-RU" b="1" dirty="0" smtClean="0">
              <a:solidFill>
                <a:srgbClr val="292929"/>
              </a:solidFill>
            </a:endParaRPr>
          </a:p>
          <a:p>
            <a:pPr algn="r"/>
            <a:r>
              <a:rPr lang="en-US" b="1" dirty="0" smtClean="0">
                <a:solidFill>
                  <a:srgbClr val="C00000"/>
                </a:solidFill>
              </a:rPr>
              <a:t>www.choice.by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r"/>
            <a:endParaRPr lang="ru-RU" b="1" dirty="0">
              <a:solidFill>
                <a:srgbClr val="C00000"/>
              </a:solidFill>
            </a:endParaRPr>
          </a:p>
          <a:p>
            <a:pPr algn="r"/>
            <a:r>
              <a:rPr lang="ru-RU" sz="2000" b="1" dirty="0">
                <a:solidFill>
                  <a:schemeClr val="tx2"/>
                </a:solidFill>
              </a:rPr>
              <a:t>2008 г</a:t>
            </a:r>
            <a:r>
              <a:rPr lang="ru-RU" sz="2000" b="1" dirty="0" smtClean="0">
                <a:solidFill>
                  <a:schemeClr val="tx2"/>
                </a:solidFill>
              </a:rPr>
              <a:t>.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- </a:t>
            </a:r>
            <a:r>
              <a:rPr lang="ru-RU" b="1" dirty="0" smtClean="0">
                <a:solidFill>
                  <a:srgbClr val="292929"/>
                </a:solidFill>
              </a:rPr>
              <a:t>ЧУП </a:t>
            </a:r>
            <a:r>
              <a:rPr lang="ru-RU" b="1" dirty="0">
                <a:solidFill>
                  <a:srgbClr val="292929"/>
                </a:solidFill>
              </a:rPr>
              <a:t>«Семейный центр  Катерины   Ковровой»</a:t>
            </a:r>
          </a:p>
          <a:p>
            <a:pPr algn="r"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</a:rPr>
              <a:t>www.kovrova.by</a:t>
            </a:r>
            <a:endParaRPr lang="ru-RU" b="1" dirty="0">
              <a:solidFill>
                <a:srgbClr val="C00000"/>
              </a:solidFill>
            </a:endParaRPr>
          </a:p>
          <a:p>
            <a:pPr algn="r">
              <a:spcBef>
                <a:spcPct val="0"/>
              </a:spcBef>
            </a:pPr>
            <a:endParaRPr lang="ru-RU" b="1" dirty="0">
              <a:solidFill>
                <a:srgbClr val="C00000"/>
              </a:solidFill>
            </a:endParaRPr>
          </a:p>
          <a:p>
            <a:pPr algn="r"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2016 </a:t>
            </a:r>
            <a:r>
              <a:rPr lang="ru-RU" sz="2000" b="1" dirty="0">
                <a:solidFill>
                  <a:schemeClr val="tx2"/>
                </a:solidFill>
              </a:rPr>
              <a:t>г. </a:t>
            </a:r>
            <a:r>
              <a:rPr lang="ru-RU" sz="2000" b="1" dirty="0" smtClean="0">
                <a:solidFill>
                  <a:schemeClr val="tx2"/>
                </a:solidFill>
              </a:rPr>
              <a:t>- </a:t>
            </a:r>
            <a:r>
              <a:rPr lang="ru-RU" b="1" dirty="0" smtClean="0">
                <a:solidFill>
                  <a:srgbClr val="292929"/>
                </a:solidFill>
              </a:rPr>
              <a:t>Социальное </a:t>
            </a:r>
            <a:r>
              <a:rPr lang="ru-RU" b="1" dirty="0">
                <a:solidFill>
                  <a:srgbClr val="292929"/>
                </a:solidFill>
              </a:rPr>
              <a:t>предприятие «</a:t>
            </a:r>
            <a:r>
              <a:rPr lang="ru-RU" b="1" dirty="0" err="1">
                <a:solidFill>
                  <a:srgbClr val="292929"/>
                </a:solidFill>
              </a:rPr>
              <a:t>Нашы</a:t>
            </a:r>
            <a:r>
              <a:rPr lang="ru-RU" b="1" dirty="0">
                <a:solidFill>
                  <a:srgbClr val="292929"/>
                </a:solidFill>
              </a:rPr>
              <a:t> </a:t>
            </a:r>
            <a:r>
              <a:rPr lang="ru-RU" b="1" dirty="0" err="1">
                <a:solidFill>
                  <a:srgbClr val="292929"/>
                </a:solidFill>
              </a:rPr>
              <a:t>Майстры</a:t>
            </a:r>
            <a:r>
              <a:rPr lang="ru-RU" b="1" dirty="0">
                <a:solidFill>
                  <a:srgbClr val="292929"/>
                </a:solidFill>
              </a:rPr>
              <a:t>»</a:t>
            </a:r>
          </a:p>
          <a:p>
            <a:pPr algn="r">
              <a:spcBef>
                <a:spcPct val="0"/>
              </a:spcBef>
            </a:pPr>
            <a:r>
              <a:rPr lang="en-US" b="1" dirty="0">
                <a:solidFill>
                  <a:srgbClr val="C00000"/>
                </a:solidFill>
              </a:rPr>
              <a:t>www.majstry.by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1072408" y="6035085"/>
            <a:ext cx="50555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6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         Владислав Ковров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соучредитель «</a:t>
            </a:r>
            <a:r>
              <a:rPr lang="ru-RU" sz="1600" b="1" dirty="0" err="1" smtClean="0">
                <a:solidFill>
                  <a:schemeClr val="tx1"/>
                </a:solidFill>
              </a:rPr>
              <a:t>Нашы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Майстры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r>
              <a:rPr lang="en-US" sz="1600" b="1" dirty="0" smtClean="0">
                <a:solidFill>
                  <a:srgbClr val="C00000"/>
                </a:solidFill>
              </a:rPr>
              <a:t/>
            </a:r>
            <a:br>
              <a:rPr lang="en-US" sz="1600" b="1" dirty="0" smtClean="0">
                <a:solidFill>
                  <a:srgbClr val="C00000"/>
                </a:solidFill>
              </a:rPr>
            </a:b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88734" y="160679"/>
            <a:ext cx="11510818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«Оценка социального эффекта деятельности социального предприятия “</a:t>
            </a:r>
            <a:r>
              <a:rPr lang="ru-RU" sz="2400" b="1" dirty="0" err="1">
                <a:solidFill>
                  <a:schemeClr val="bg1"/>
                </a:solidFill>
              </a:rPr>
              <a:t>Нашы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майстры</a:t>
            </a:r>
            <a:r>
              <a:rPr lang="ru-RU" sz="2400" b="1" dirty="0">
                <a:solidFill>
                  <a:schemeClr val="bg1"/>
                </a:solidFill>
              </a:rPr>
              <a:t>”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0" y="1172140"/>
            <a:ext cx="3849831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7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546124"/>
            <a:ext cx="7339262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3"/>
          <p:cNvSpPr txBox="1">
            <a:spLocks/>
          </p:cNvSpPr>
          <p:nvPr/>
        </p:nvSpPr>
        <p:spPr>
          <a:xfrm>
            <a:off x="80180" y="529453"/>
            <a:ext cx="7463617" cy="64964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bg1"/>
                </a:solidFill>
                <a:latin typeface="+mn-lt"/>
              </a:rPr>
              <a:t>Благодарность – самый короткий путь к успеху!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414792"/>
            <a:ext cx="5849825" cy="418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3"/>
          <p:cNvSpPr txBox="1">
            <a:spLocks/>
          </p:cNvSpPr>
          <p:nvPr/>
        </p:nvSpPr>
        <p:spPr>
          <a:xfrm>
            <a:off x="1131216" y="5916005"/>
            <a:ext cx="9305558" cy="94199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>
                <a:latin typeface="+mn-lt"/>
              </a:rPr>
              <a:t>Благодарим </a:t>
            </a:r>
            <a:r>
              <a:rPr lang="ru-RU" sz="2100" b="1" dirty="0" smtClean="0">
                <a:latin typeface="+mn-lt"/>
              </a:rPr>
              <a:t>каждого,</a:t>
            </a:r>
          </a:p>
          <a:p>
            <a:pPr algn="ctr"/>
            <a:r>
              <a:rPr lang="ru-RU" sz="2100" b="1" dirty="0" smtClean="0">
                <a:latin typeface="+mn-lt"/>
              </a:rPr>
              <a:t>кто </a:t>
            </a:r>
            <a:r>
              <a:rPr lang="ru-RU" sz="2100" b="1" dirty="0">
                <a:latin typeface="+mn-lt"/>
              </a:rPr>
              <a:t>приобретает продукцию социального предприятия «</a:t>
            </a:r>
            <a:r>
              <a:rPr lang="ru-RU" sz="2100" b="1" dirty="0" err="1">
                <a:latin typeface="+mn-lt"/>
              </a:rPr>
              <a:t>Нашы</a:t>
            </a:r>
            <a:r>
              <a:rPr lang="ru-RU" sz="2100" b="1" dirty="0">
                <a:latin typeface="+mn-lt"/>
              </a:rPr>
              <a:t> </a:t>
            </a:r>
            <a:r>
              <a:rPr lang="ru-RU" sz="2100" b="1" dirty="0" err="1">
                <a:latin typeface="+mn-lt"/>
              </a:rPr>
              <a:t>Майстры</a:t>
            </a:r>
            <a:r>
              <a:rPr lang="ru-RU" sz="2100" b="1" dirty="0" smtClean="0">
                <a:latin typeface="+mn-lt"/>
              </a:rPr>
              <a:t>» </a:t>
            </a:r>
            <a:endParaRPr lang="ru-RU" sz="2100" b="1" dirty="0"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  <a:latin typeface="+mn-lt"/>
              </a:rPr>
              <a:t>Нашы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+mn-lt"/>
              </a:rPr>
              <a:t>Майстры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» – это больше, чем фигурка!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20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" y="570188"/>
            <a:ext cx="9444788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337" y="160681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dirty="0" err="1" smtClean="0">
                <a:solidFill>
                  <a:schemeClr val="bg1"/>
                </a:solidFill>
                <a:latin typeface="+mn-lt"/>
              </a:rPr>
              <a:t>Нашы</a:t>
            </a: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+mn-lt"/>
              </a:rPr>
              <a:t>Майстры</a:t>
            </a: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, 2016 г.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686708" y="1681745"/>
            <a:ext cx="8581506" cy="85029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dirty="0" smtClean="0"/>
              <a:t>Внедрение нестандартной модели социально-трудовой реабилитации лиц, злоупотребляющих алкоголем, и членов их семей</a:t>
            </a:r>
            <a:endParaRPr lang="ru-RU" sz="25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5" y="2737897"/>
            <a:ext cx="4301866" cy="2866864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739723" y="570187"/>
            <a:ext cx="2356025" cy="5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www.majstry.by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9218" name="AutoShape 2" descr="https://imenamag.by/system/resources/11684576/original/fb26f13981f9d76329cd59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imenamag.by/system/resources/11684576/original/fb26f13981f9d76329cd59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imenamag.by/system/resources/11684576/original/fb26f13981f9d76329cd59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8481" y="2696306"/>
            <a:ext cx="4591260" cy="30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300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" y="570188"/>
            <a:ext cx="9444788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337" y="160681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dirty="0" err="1" smtClean="0">
                <a:solidFill>
                  <a:schemeClr val="bg1"/>
                </a:solidFill>
                <a:latin typeface="+mn-lt"/>
              </a:rPr>
              <a:t>Нашы</a:t>
            </a: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+mn-lt"/>
              </a:rPr>
              <a:t>Майстры</a:t>
            </a: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. Группы АА и АН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739723" y="570187"/>
            <a:ext cx="2356025" cy="5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www.majstry.by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3" y="1603387"/>
            <a:ext cx="4900224" cy="38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79" y="1603386"/>
            <a:ext cx="5771195" cy="384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14"/>
          <p:cNvSpPr txBox="1">
            <a:spLocks/>
          </p:cNvSpPr>
          <p:nvPr/>
        </p:nvSpPr>
        <p:spPr>
          <a:xfrm>
            <a:off x="485913" y="5595131"/>
            <a:ext cx="5315066" cy="9599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Программа реабилитации с 1935 года</a:t>
            </a:r>
          </a:p>
          <a:p>
            <a:r>
              <a:rPr lang="ru-RU" sz="2000" dirty="0" smtClean="0"/>
              <a:t>Более </a:t>
            </a:r>
            <a:r>
              <a:rPr lang="ru-RU" sz="2000" dirty="0"/>
              <a:t>100 групп АА по всей РБ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8" name="Текст 14"/>
          <p:cNvSpPr txBox="1">
            <a:spLocks/>
          </p:cNvSpPr>
          <p:nvPr/>
        </p:nvSpPr>
        <p:spPr>
          <a:xfrm>
            <a:off x="5800979" y="5611976"/>
            <a:ext cx="7058631" cy="4631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Группы самопомощи для родственников и детей </a:t>
            </a:r>
          </a:p>
          <a:p>
            <a:r>
              <a:rPr lang="ru-RU" sz="2000" dirty="0" smtClean="0"/>
              <a:t>Бесплатное </a:t>
            </a:r>
            <a:r>
              <a:rPr lang="ru-RU" sz="2000" dirty="0"/>
              <a:t>участие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2754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510028"/>
            <a:ext cx="5825789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89" y="109588"/>
            <a:ext cx="5768401" cy="1298107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+mn-lt"/>
              </a:rPr>
              <a:t>«</a:t>
            </a:r>
            <a:r>
              <a:rPr lang="ru-RU" sz="3000" dirty="0" err="1" smtClean="0">
                <a:solidFill>
                  <a:schemeClr val="bg1"/>
                </a:solidFill>
                <a:latin typeface="+mn-lt"/>
              </a:rPr>
              <a:t>Нашы</a:t>
            </a: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000" dirty="0" err="1" smtClean="0">
                <a:solidFill>
                  <a:schemeClr val="bg1"/>
                </a:solidFill>
                <a:latin typeface="+mn-lt"/>
              </a:rPr>
              <a:t>Майстры</a:t>
            </a:r>
            <a:r>
              <a:rPr lang="ru-RU" sz="3000" dirty="0" smtClean="0">
                <a:solidFill>
                  <a:schemeClr val="bg1"/>
                </a:solidFill>
                <a:latin typeface="+mn-lt"/>
              </a:rPr>
              <a:t>» в цифрах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286480" y="2791410"/>
            <a:ext cx="2356025" cy="5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www.majstry.by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67" y="343773"/>
            <a:ext cx="3083653" cy="2616433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 bwMode="auto">
          <a:xfrm>
            <a:off x="1170025" y="5739672"/>
            <a:ext cx="8181391" cy="41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6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2016 </a:t>
            </a:r>
            <a:r>
              <a:rPr lang="ru-RU" sz="1600" b="1" dirty="0">
                <a:solidFill>
                  <a:srgbClr val="C00000"/>
                </a:solidFill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</a:rPr>
              <a:t>2018 </a:t>
            </a:r>
            <a:r>
              <a:rPr lang="ru-RU" sz="1600" b="1" dirty="0">
                <a:solidFill>
                  <a:srgbClr val="C00000"/>
                </a:solidFill>
              </a:rPr>
              <a:t>гг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19 выпускников, в семьях которых воспитываются 42 ребенка</a:t>
            </a:r>
            <a:b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6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6000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sb.by/upload/iblock/46c/46c3a5b1e88916ccf30b160aa10854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58" y="1335127"/>
            <a:ext cx="6522316" cy="408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3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510028"/>
            <a:ext cx="5825789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6235" y="456655"/>
            <a:ext cx="52133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«</a:t>
            </a:r>
            <a:r>
              <a:rPr lang="ru-RU" sz="3000" dirty="0" err="1">
                <a:solidFill>
                  <a:schemeClr val="bg1"/>
                </a:solidFill>
              </a:rPr>
              <a:t>Нашы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Майстры</a:t>
            </a:r>
            <a:r>
              <a:rPr lang="ru-RU" sz="3000" dirty="0">
                <a:solidFill>
                  <a:schemeClr val="bg1"/>
                </a:solidFill>
              </a:rPr>
              <a:t>» в цифрах</a:t>
            </a:r>
            <a:endParaRPr lang="ru-RU" sz="3000" dirty="0"/>
          </a:p>
        </p:txBody>
      </p:sp>
      <p:pic>
        <p:nvPicPr>
          <p:cNvPr id="4098" name="Picture 2" descr="https://i2.wp.com/www.mlyn.by/wp-content/uploads/2018/05/IMG_3494.jpg?resize=1100%2C7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87" y="1357775"/>
            <a:ext cx="5611995" cy="373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67" y="343773"/>
            <a:ext cx="3083653" cy="261643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286480" y="2791410"/>
            <a:ext cx="2356025" cy="5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www.majstry.by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1363989" y="5190836"/>
            <a:ext cx="8181391" cy="83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ct val="6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C00000"/>
                </a:solidFill>
              </a:rPr>
              <a:t>о</a:t>
            </a:r>
            <a:r>
              <a:rPr lang="ru-RU" sz="1600" b="1" dirty="0" smtClean="0">
                <a:solidFill>
                  <a:srgbClr val="C00000"/>
                </a:solidFill>
              </a:rPr>
              <a:t>коло 30 %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остаются в мастерской после стажировки</a:t>
            </a:r>
          </a:p>
          <a:p>
            <a:pPr marL="285750" indent="-285750" eaLnBrk="1" hangingPunct="1">
              <a:spcBef>
                <a:spcPct val="6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ендерный баланс </a:t>
            </a:r>
            <a:r>
              <a:rPr lang="ru-RU" sz="1600" b="1" dirty="0" smtClean="0">
                <a:solidFill>
                  <a:srgbClr val="C00000"/>
                </a:solidFill>
              </a:rPr>
              <a:t>50% на 50%</a:t>
            </a:r>
            <a:endParaRPr lang="ru-RU" sz="1600" b="1" dirty="0">
              <a:solidFill>
                <a:srgbClr val="C00000"/>
              </a:solidFill>
            </a:endParaRPr>
          </a:p>
          <a:p>
            <a:pPr marL="285750" indent="-285750" eaLnBrk="1" hangingPunct="1">
              <a:spcBef>
                <a:spcPct val="6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редний период работы в мастерской </a:t>
            </a:r>
            <a:r>
              <a:rPr lang="ru-RU" sz="1400" b="1" dirty="0" smtClean="0">
                <a:solidFill>
                  <a:srgbClr val="C00000"/>
                </a:solidFill>
              </a:rPr>
              <a:t>от 6 </a:t>
            </a:r>
            <a:r>
              <a:rPr lang="ru-RU" sz="1400" b="1" dirty="0" smtClean="0">
                <a:solidFill>
                  <a:srgbClr val="C00000"/>
                </a:solidFill>
              </a:rPr>
              <a:t>месяцев</a:t>
            </a:r>
          </a:p>
          <a:p>
            <a:pPr marL="285750" indent="-285750" eaLnBrk="1" hangingPunct="1">
              <a:spcBef>
                <a:spcPct val="6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о</a:t>
            </a:r>
            <a:r>
              <a:rPr lang="ru-RU" sz="1400" b="1" dirty="0" smtClean="0">
                <a:solidFill>
                  <a:srgbClr val="C00000"/>
                </a:solidFill>
              </a:rPr>
              <a:t>коло 20% выпускников </a:t>
            </a:r>
            <a:r>
              <a:rPr lang="ru-RU" sz="1400" b="1" dirty="0" smtClean="0">
                <a:solidFill>
                  <a:schemeClr val="tx1"/>
                </a:solidFill>
              </a:rPr>
              <a:t>становятся ремесленниками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ct val="6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6000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7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510028"/>
            <a:ext cx="5825789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6235" y="456655"/>
            <a:ext cx="52133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«</a:t>
            </a:r>
            <a:r>
              <a:rPr lang="ru-RU" sz="3000" dirty="0" err="1">
                <a:solidFill>
                  <a:schemeClr val="bg1"/>
                </a:solidFill>
              </a:rPr>
              <a:t>Нашы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Майстры</a:t>
            </a:r>
            <a:r>
              <a:rPr lang="ru-RU" sz="3000" dirty="0">
                <a:solidFill>
                  <a:schemeClr val="bg1"/>
                </a:solidFill>
              </a:rPr>
              <a:t>» в цифрах</a:t>
            </a:r>
            <a:endParaRPr lang="ru-RU" sz="3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67" y="343773"/>
            <a:ext cx="3083653" cy="261643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286480" y="2791410"/>
            <a:ext cx="2356025" cy="5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www.majstry.by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1291648" y="6270530"/>
            <a:ext cx="8181391" cy="41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ct val="6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Возмещение долга государству за содержание детей в среднем 1375 руб. на человека </a:t>
            </a:r>
            <a:r>
              <a:rPr lang="en-US" sz="1400" b="1" dirty="0" smtClean="0">
                <a:solidFill>
                  <a:srgbClr val="C00000"/>
                </a:solidFill>
              </a:rPr>
              <a:t/>
            </a:r>
            <a:br>
              <a:rPr lang="en-US" sz="1400" b="1" dirty="0" smtClean="0">
                <a:solidFill>
                  <a:srgbClr val="C00000"/>
                </a:solidFill>
              </a:rPr>
            </a:br>
            <a:endParaRPr lang="en-US" sz="14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6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6000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Ð¤Ð¾ÑÐ¾: ÐÐ°ÑÑÑ ÐÑÑÑÐºÐ¸Ð½Ð°, TUT.B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1155528"/>
            <a:ext cx="7455189" cy="497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97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510028"/>
            <a:ext cx="5825789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6063" y="456638"/>
            <a:ext cx="47234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«</a:t>
            </a:r>
            <a:r>
              <a:rPr lang="ru-RU" sz="3000" dirty="0" err="1">
                <a:solidFill>
                  <a:schemeClr val="bg1"/>
                </a:solidFill>
              </a:rPr>
              <a:t>Нашы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err="1">
                <a:solidFill>
                  <a:schemeClr val="bg1"/>
                </a:solidFill>
              </a:rPr>
              <a:t>Майстры</a:t>
            </a:r>
            <a:r>
              <a:rPr lang="ru-RU" sz="3000" dirty="0">
                <a:solidFill>
                  <a:schemeClr val="bg1"/>
                </a:solidFill>
              </a:rPr>
              <a:t>» в </a:t>
            </a:r>
            <a:r>
              <a:rPr lang="ru-RU" sz="3000" dirty="0" smtClean="0">
                <a:solidFill>
                  <a:schemeClr val="bg1"/>
                </a:solidFill>
              </a:rPr>
              <a:t>цитатах</a:t>
            </a:r>
            <a:endParaRPr lang="ru-RU" sz="3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3419" y="1126281"/>
            <a:ext cx="80818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Надя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— 36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лет.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Можно сказать,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что «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Нашы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М</a:t>
            </a:r>
            <a:r>
              <a:rPr lang="ru-RU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айстры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» — это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мое первое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рабочее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место. </a:t>
            </a:r>
          </a:p>
          <a:p>
            <a:pPr fontAlgn="base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Я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наркоманка и алкоголик. Половину жизни провела в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тюрьме.</a:t>
            </a:r>
          </a:p>
          <a:p>
            <a:pPr fontAlgn="base"/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14 лет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употребляла, 15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передозировок, 4 комы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».</a:t>
            </a:r>
            <a:b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— А сейчас?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— Начинаю ставить цели. Мне хочется вернуть ребенка. Я благодарна мужу, что он растит его.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сын называет меня тетей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Надей. В мастерской стала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замечать, что меняюсь. И мир меняется вокруг меня. Не скажу, что легко выздоравливать.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учимся. У нас есть много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книг,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 жить трезво. До употребления я занималась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спортивными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танцами, мечтала стать мастером спорта по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танцам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Сейчас снова танцую и здесь работаю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28291" y="4116986"/>
            <a:ext cx="814647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Елена – 35 лет. </a:t>
            </a:r>
            <a:r>
              <a:rPr lang="ru-RU" sz="1400" dirty="0" smtClean="0">
                <a:latin typeface="Arial" panose="020B0604020202020204" pitchFamily="34" charset="0"/>
              </a:rPr>
              <a:t>Еще недавно я была на самом дне .. дети </a:t>
            </a:r>
            <a:r>
              <a:rPr lang="ru-RU" sz="1400" dirty="0">
                <a:latin typeface="Arial" panose="020B0604020202020204" pitchFamily="34" charset="0"/>
              </a:rPr>
              <a:t>сами пошли в социально-педагогический центр и попросили, чтобы их забрали из семьи. </a:t>
            </a:r>
            <a:r>
              <a:rPr lang="ru-RU" sz="1400" dirty="0" smtClean="0">
                <a:latin typeface="Arial" panose="020B0604020202020204" pitchFamily="34" charset="0"/>
              </a:rPr>
              <a:t>В один миг я</a:t>
            </a:r>
            <a:r>
              <a:rPr lang="ru-RU" sz="1400" dirty="0">
                <a:latin typeface="Arial" panose="020B0604020202020204" pitchFamily="34" charset="0"/>
              </a:rPr>
              <a:t> осталась без </a:t>
            </a:r>
            <a:r>
              <a:rPr lang="ru-RU" sz="1400" dirty="0" smtClean="0">
                <a:latin typeface="Arial" panose="020B0604020202020204" pitchFamily="34" charset="0"/>
              </a:rPr>
              <a:t>детей, семьи</a:t>
            </a:r>
            <a:r>
              <a:rPr lang="ru-RU" sz="1400" dirty="0">
                <a:latin typeface="Arial" panose="020B0604020202020204" pitchFamily="34" charset="0"/>
              </a:rPr>
              <a:t>, без </a:t>
            </a:r>
            <a:r>
              <a:rPr lang="ru-RU" sz="1400" dirty="0" smtClean="0">
                <a:latin typeface="Arial" panose="020B0604020202020204" pitchFamily="34" charset="0"/>
              </a:rPr>
              <a:t>поддержки, </a:t>
            </a:r>
            <a:r>
              <a:rPr lang="ru-RU" sz="1400" dirty="0">
                <a:latin typeface="Arial" panose="020B0604020202020204" pitchFamily="34" charset="0"/>
              </a:rPr>
              <a:t>без </a:t>
            </a:r>
            <a:r>
              <a:rPr lang="ru-RU" sz="1400" dirty="0" smtClean="0">
                <a:latin typeface="Arial" panose="020B0604020202020204" pitchFamily="34" charset="0"/>
              </a:rPr>
              <a:t>работы, без документов и с кучей долгов. У</a:t>
            </a:r>
            <a:r>
              <a:rPr lang="ru-RU" sz="1400" dirty="0">
                <a:latin typeface="Arial" panose="020B0604020202020204" pitchFamily="34" charset="0"/>
              </a:rPr>
              <a:t> меня изъяли детей и лишили родительских прав. Я поняла, что это конец. </a:t>
            </a:r>
            <a:r>
              <a:rPr lang="ru-RU" sz="1400" dirty="0" smtClean="0">
                <a:latin typeface="Arial" panose="020B0604020202020204" pitchFamily="34" charset="0"/>
              </a:rPr>
              <a:t>Нужно </a:t>
            </a:r>
            <a:r>
              <a:rPr lang="ru-RU" sz="1400" dirty="0">
                <a:latin typeface="Arial" panose="020B0604020202020204" pitchFamily="34" charset="0"/>
              </a:rPr>
              <a:t>сделать выбор: либо дети, либо водка</a:t>
            </a:r>
            <a:r>
              <a:rPr lang="ru-RU" sz="1400" dirty="0" smtClean="0">
                <a:latin typeface="Arial" panose="020B0604020202020204" pitchFamily="34" charset="0"/>
              </a:rPr>
              <a:t>.</a:t>
            </a:r>
          </a:p>
          <a:p>
            <a:endParaRPr lang="ru-RU" sz="1400" dirty="0">
              <a:latin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</a:rPr>
              <a:t>Поняла, что сама остановиться не </a:t>
            </a:r>
            <a:r>
              <a:rPr lang="ru-RU" sz="1400" dirty="0" smtClean="0">
                <a:latin typeface="Arial" panose="020B0604020202020204" pitchFamily="34" charset="0"/>
              </a:rPr>
              <a:t>могу. В реабилитационном центре мне </a:t>
            </a:r>
            <a:r>
              <a:rPr lang="ru-RU" sz="1400" dirty="0">
                <a:latin typeface="Arial" panose="020B0604020202020204" pitchFamily="34" charset="0"/>
              </a:rPr>
              <a:t>подсказали, что есть такая мастерская — место, где </a:t>
            </a:r>
            <a:r>
              <a:rPr lang="ru-RU" sz="1400" dirty="0" smtClean="0">
                <a:latin typeface="Arial" panose="020B0604020202020204" pitchFamily="34" charset="0"/>
              </a:rPr>
              <a:t>меня самое главное не осудят, где я</a:t>
            </a:r>
            <a:r>
              <a:rPr lang="ru-RU" sz="1400" dirty="0">
                <a:latin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</a:rPr>
              <a:t>смогу </a:t>
            </a:r>
            <a:r>
              <a:rPr lang="ru-RU" sz="1400" dirty="0">
                <a:latin typeface="Arial" panose="020B0604020202020204" pitchFamily="34" charset="0"/>
              </a:rPr>
              <a:t>подзаработать, сделать документы и найти таких же людей, как я сама.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endParaRPr lang="ru-RU" sz="1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velvet_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538" y="335628"/>
            <a:ext cx="2733626" cy="36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lvet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74" y="3492805"/>
            <a:ext cx="2408069" cy="32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9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7389" y="109588"/>
            <a:ext cx="5768401" cy="1298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smtClean="0">
                <a:solidFill>
                  <a:schemeClr val="bg1"/>
                </a:solidFill>
                <a:latin typeface="+mn-lt"/>
              </a:rPr>
              <a:t>«Нашы Майстры» в цифрах</a:t>
            </a:r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389" y="508328"/>
            <a:ext cx="9444788" cy="500625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Укрепление детско-родительских отношений</a:t>
            </a:r>
            <a:endParaRPr lang="ru-RU" sz="3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739723" y="570187"/>
            <a:ext cx="2356025" cy="5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www.majstry.by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2050" name="Picture 2" descr="Ð¤Ð¾ÑÐ¾ ÐÐ &quot;ÐÐ´Ð¾ÑÐ¾Ð²ÑÐ¹ Ð²ÑÐ±Ð¾Ñ&quot;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01" y="1296857"/>
            <a:ext cx="6664326" cy="44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 bwMode="auto">
          <a:xfrm>
            <a:off x="1216207" y="5817266"/>
            <a:ext cx="10116811" cy="41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6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2016 </a:t>
            </a:r>
            <a:r>
              <a:rPr lang="ru-RU" sz="1600" b="1" dirty="0">
                <a:solidFill>
                  <a:srgbClr val="C00000"/>
                </a:solidFill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</a:rPr>
              <a:t>2018 </a:t>
            </a:r>
            <a:r>
              <a:rPr lang="ru-RU" sz="1600" b="1" dirty="0">
                <a:solidFill>
                  <a:srgbClr val="C00000"/>
                </a:solidFill>
              </a:rPr>
              <a:t>гг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более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 совместных мероприятий с детьми: мастер-классы, благотворительные забеги, выходы в театр, цирк, концерты. 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6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ct val="60000"/>
              </a:spcBef>
              <a:buClr>
                <a:schemeClr val="tx2"/>
              </a:buClr>
              <a:buFont typeface="Wingdings" pitchFamily="2" charset="2"/>
              <a:buChar char="Ø"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75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95249"/>
            <a:ext cx="7339262" cy="673649"/>
          </a:xfrm>
          <a:prstGeom prst="rect">
            <a:avLst/>
          </a:prstGeom>
          <a:solidFill>
            <a:srgbClr val="BF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1 фигурка = 1 смелый шаг к выздоровлению</a:t>
            </a:r>
            <a:r>
              <a:rPr lang="ru-RU" dirty="0"/>
              <a:t>!</a:t>
            </a:r>
          </a:p>
          <a:p>
            <a:r>
              <a:rPr lang="ru-RU" dirty="0"/>
              <a:t> </a:t>
            </a:r>
          </a:p>
        </p:txBody>
      </p:sp>
      <p:sp>
        <p:nvSpPr>
          <p:cNvPr id="8" name="Заголовок 13"/>
          <p:cNvSpPr txBox="1">
            <a:spLocks/>
          </p:cNvSpPr>
          <p:nvPr/>
        </p:nvSpPr>
        <p:spPr>
          <a:xfrm>
            <a:off x="80180" y="529453"/>
            <a:ext cx="7463617" cy="6496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 descr="https://scontent-waw1-1.xx.fbcdn.net/v/t1.0-9/10579968_1702145046724129_3257142788168428028_n.jpg?oh=2fc538d33ba1706baa8ba0ffb9e17504&amp;oe=584F8B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00" y="1642307"/>
            <a:ext cx="5412510" cy="377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835975" y="570188"/>
            <a:ext cx="2356025" cy="50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www.majstry.by</a:t>
            </a:r>
            <a:endParaRPr lang="ru-RU" sz="2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6" y="1615151"/>
            <a:ext cx="4589142" cy="382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167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285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«Оценка социального эффекта деятельности социального предприятия “Нашы майстры”</vt:lpstr>
      <vt:lpstr>Нашы Майстры, 2016 г.</vt:lpstr>
      <vt:lpstr>Нашы Майстры. Группы АА и АН</vt:lpstr>
      <vt:lpstr>«Нашы Майстры» в цифрах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предприятие «Нашы Майстры»</dc:title>
  <dc:creator>Mimoza</dc:creator>
  <cp:lastModifiedBy>Пользователь Windows</cp:lastModifiedBy>
  <cp:revision>106</cp:revision>
  <dcterms:created xsi:type="dcterms:W3CDTF">2017-04-21T11:45:55Z</dcterms:created>
  <dcterms:modified xsi:type="dcterms:W3CDTF">2018-06-28T09:17:40Z</dcterms:modified>
</cp:coreProperties>
</file>