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619" r:id="rId3"/>
    <p:sldId id="621" r:id="rId4"/>
    <p:sldId id="620" r:id="rId5"/>
    <p:sldId id="622" r:id="rId6"/>
    <p:sldId id="623" r:id="rId7"/>
    <p:sldId id="616" r:id="rId8"/>
    <p:sldId id="629" r:id="rId9"/>
    <p:sldId id="585" r:id="rId10"/>
    <p:sldId id="587" r:id="rId11"/>
    <p:sldId id="586" r:id="rId12"/>
    <p:sldId id="609" r:id="rId13"/>
    <p:sldId id="575" r:id="rId14"/>
    <p:sldId id="570" r:id="rId15"/>
    <p:sldId id="626" r:id="rId16"/>
    <p:sldId id="627" r:id="rId17"/>
    <p:sldId id="613" r:id="rId18"/>
    <p:sldId id="610" r:id="rId19"/>
    <p:sldId id="611" r:id="rId20"/>
    <p:sldId id="617" r:id="rId21"/>
    <p:sldId id="614" r:id="rId22"/>
    <p:sldId id="628" r:id="rId23"/>
    <p:sldId id="624" r:id="rId24"/>
    <p:sldId id="58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D05E37B-EDB7-429F-916F-A9F0F7F1E0AE}">
          <p14:sldIdLst>
            <p14:sldId id="256"/>
            <p14:sldId id="619"/>
            <p14:sldId id="621"/>
            <p14:sldId id="620"/>
            <p14:sldId id="622"/>
            <p14:sldId id="623"/>
            <p14:sldId id="616"/>
            <p14:sldId id="629"/>
            <p14:sldId id="585"/>
            <p14:sldId id="587"/>
            <p14:sldId id="586"/>
            <p14:sldId id="609"/>
            <p14:sldId id="575"/>
            <p14:sldId id="570"/>
            <p14:sldId id="626"/>
            <p14:sldId id="627"/>
            <p14:sldId id="613"/>
            <p14:sldId id="610"/>
            <p14:sldId id="611"/>
            <p14:sldId id="617"/>
            <p14:sldId id="614"/>
            <p14:sldId id="628"/>
            <p14:sldId id="624"/>
            <p14:sldId id="5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5411" autoAdjust="0"/>
  </p:normalViewPr>
  <p:slideViewPr>
    <p:cSldViewPr>
      <p:cViewPr>
        <p:scale>
          <a:sx n="50" d="100"/>
          <a:sy n="50" d="100"/>
        </p:scale>
        <p:origin x="880" y="2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2" d="100"/>
          <a:sy n="52" d="100"/>
        </p:scale>
        <p:origin x="172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4509120" y="8676456"/>
            <a:ext cx="2319334" cy="470587"/>
          </a:xfrm>
          <a:prstGeom prst="rect">
            <a:avLst/>
          </a:prstGeom>
        </p:spPr>
        <p:txBody>
          <a:bodyPr vert="horz" lIns="91440" tIns="45720" rIns="91440" bIns="45720" rtlCol="0" anchor="b"/>
          <a:lstStyle>
            <a:lvl1pPr algn="r">
              <a:defRPr sz="1200"/>
            </a:lvl1pPr>
          </a:lstStyle>
          <a:p>
            <a:fld id="{052B371B-635B-4E8C-99D1-FC1575923B05}" type="slidenum">
              <a:rPr lang="ru-RU" smtClean="0"/>
              <a:t>‹#›</a:t>
            </a:fld>
            <a:endParaRPr lang="ru-RU" dirty="0"/>
          </a:p>
        </p:txBody>
      </p:sp>
    </p:spTree>
    <p:extLst>
      <p:ext uri="{BB962C8B-B14F-4D97-AF65-F5344CB8AC3E}">
        <p14:creationId xmlns:p14="http://schemas.microsoft.com/office/powerpoint/2010/main" val="38142361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B3948-0B6D-4E16-9229-04844162107C}" type="datetimeFigureOut">
              <a:rPr lang="ru-RU" smtClean="0"/>
              <a:t>28.06.2018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797153" y="8676457"/>
            <a:ext cx="2059260" cy="465956"/>
          </a:xfrm>
          <a:prstGeom prst="rect">
            <a:avLst/>
          </a:prstGeom>
        </p:spPr>
        <p:txBody>
          <a:bodyPr vert="horz" lIns="91440" tIns="45720" rIns="91440" bIns="45720" rtlCol="0" anchor="b"/>
          <a:lstStyle>
            <a:lvl1pPr algn="r">
              <a:defRPr sz="1200"/>
            </a:lvl1pPr>
          </a:lstStyle>
          <a:p>
            <a:fld id="{0469912E-BE10-4632-80C9-380C590BE27B}" type="slidenum">
              <a:rPr lang="ru-RU" smtClean="0"/>
              <a:t>‹#›</a:t>
            </a:fld>
            <a:endParaRPr lang="ru-RU" dirty="0"/>
          </a:p>
        </p:txBody>
      </p:sp>
    </p:spTree>
    <p:extLst>
      <p:ext uri="{BB962C8B-B14F-4D97-AF65-F5344CB8AC3E}">
        <p14:creationId xmlns:p14="http://schemas.microsoft.com/office/powerpoint/2010/main" val="38492333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91890" y="5877272"/>
            <a:ext cx="1408219" cy="920524"/>
          </a:xfrm>
          <a:prstGeom prst="rect">
            <a:avLst/>
          </a:prstGeom>
        </p:spPr>
      </p:pic>
      <p:graphicFrame>
        <p:nvGraphicFramePr>
          <p:cNvPr id="4" name="Объект 3"/>
          <p:cNvGraphicFramePr>
            <a:graphicFrameLocks noChangeAspect="1"/>
          </p:cNvGraphicFramePr>
          <p:nvPr userDrawn="1">
            <p:extLst>
              <p:ext uri="{D42A27DB-BD31-4B8C-83A1-F6EECF244321}">
                <p14:modId xmlns:p14="http://schemas.microsoft.com/office/powerpoint/2010/main" val="308460227"/>
              </p:ext>
            </p:extLst>
          </p:nvPr>
        </p:nvGraphicFramePr>
        <p:xfrm>
          <a:off x="839416" y="0"/>
          <a:ext cx="10756900" cy="4311650"/>
        </p:xfrm>
        <a:graphic>
          <a:graphicData uri="http://schemas.openxmlformats.org/presentationml/2006/ole">
            <mc:AlternateContent xmlns:mc="http://schemas.openxmlformats.org/markup-compatibility/2006">
              <mc:Choice xmlns:v="urn:schemas-microsoft-com:vml" Requires="v">
                <p:oleObj spid="_x0000_s1097" r:id="rId4" imgW="10756707" imgH="4311665" progId="">
                  <p:embed/>
                </p:oleObj>
              </mc:Choice>
              <mc:Fallback>
                <p:oleObj r:id="rId4" imgW="10756707" imgH="4311665" progId="">
                  <p:embed/>
                  <p:pic>
                    <p:nvPicPr>
                      <p:cNvPr id="0" name=""/>
                      <p:cNvPicPr/>
                      <p:nvPr/>
                    </p:nvPicPr>
                    <p:blipFill>
                      <a:blip r:embed="rId5"/>
                      <a:stretch>
                        <a:fillRect/>
                      </a:stretch>
                    </p:blipFill>
                    <p:spPr>
                      <a:xfrm>
                        <a:off x="839416" y="0"/>
                        <a:ext cx="10756900" cy="4311650"/>
                      </a:xfrm>
                      <a:prstGeom prst="rect">
                        <a:avLst/>
                      </a:prstGeom>
                    </p:spPr>
                  </p:pic>
                </p:oleObj>
              </mc:Fallback>
            </mc:AlternateContent>
          </a:graphicData>
        </a:graphic>
      </p:graphicFrame>
      <p:cxnSp>
        <p:nvCxnSpPr>
          <p:cNvPr id="6" name="Прямая соединительная линия 5"/>
          <p:cNvCxnSpPr/>
          <p:nvPr userDrawn="1"/>
        </p:nvCxnSpPr>
        <p:spPr>
          <a:xfrm>
            <a:off x="0" y="4365104"/>
            <a:ext cx="12192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079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274042"/>
          </a:xfrm>
        </p:spPr>
        <p:txBody>
          <a:bodyPr>
            <a:noAutofit/>
          </a:bodyPr>
          <a:lstStyle>
            <a:lvl1pPr algn="r">
              <a:defRPr sz="2000" cap="all"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ru-RU" dirty="0" smtClean="0"/>
              <a:t>Образец заголовка</a:t>
            </a:r>
            <a:endParaRPr lang="ru-RU" dirty="0"/>
          </a:p>
        </p:txBody>
      </p:sp>
      <p:sp>
        <p:nvSpPr>
          <p:cNvPr id="3" name="Объект 2"/>
          <p:cNvSpPr>
            <a:spLocks noGrp="1"/>
          </p:cNvSpPr>
          <p:nvPr>
            <p:ph idx="1"/>
          </p:nvPr>
        </p:nvSpPr>
        <p:spPr>
          <a:xfrm>
            <a:off x="609600" y="836712"/>
            <a:ext cx="10972800" cy="5289451"/>
          </a:xfrm>
        </p:spPr>
        <p:txBody>
          <a:bodyPr/>
          <a:lstStyle>
            <a:lvl1pPr marL="0" indent="0" algn="l">
              <a:buNone/>
              <a:defRPr sz="3200"/>
            </a:lvl1pPr>
          </a:lstStyle>
          <a:p>
            <a:pPr marL="0" indent="0" algn="l">
              <a:buNone/>
            </a:pPr>
            <a:endParaRPr lang="ru-RU" sz="1400" dirty="0">
              <a:solidFill>
                <a:schemeClr val="bg1">
                  <a:lumMod val="50000"/>
                </a:schemeClr>
              </a:solidFill>
            </a:endParaRPr>
          </a:p>
        </p:txBody>
      </p:sp>
      <p:sp>
        <p:nvSpPr>
          <p:cNvPr id="6" name="Номер слайда 5"/>
          <p:cNvSpPr>
            <a:spLocks noGrp="1"/>
          </p:cNvSpPr>
          <p:nvPr>
            <p:ph type="sldNum" sz="quarter" idx="12"/>
          </p:nvPr>
        </p:nvSpPr>
        <p:spPr>
          <a:xfrm>
            <a:off x="11472597" y="6567101"/>
            <a:ext cx="719403" cy="276999"/>
          </a:xfrm>
          <a:prstGeom prst="rect">
            <a:avLst/>
          </a:prstGeom>
        </p:spPr>
        <p:txBody>
          <a:bodyPr wrap="square">
            <a:spAutoFit/>
          </a:bodyPr>
          <a:lstStyle>
            <a:lvl1pPr algn="ctr">
              <a:defRPr lang="ru-RU" sz="1200" b="1" kern="1200" smtClean="0">
                <a:solidFill>
                  <a:schemeClr val="tx1"/>
                </a:solidFill>
                <a:latin typeface="Lato" panose="020F0502020204030203" pitchFamily="34" charset="0"/>
                <a:ea typeface="Lato" panose="020F0502020204030203" pitchFamily="34" charset="0"/>
                <a:cs typeface="Lato" panose="020F0502020204030203" pitchFamily="34" charset="0"/>
              </a:defRPr>
            </a:lvl1pPr>
          </a:lstStyle>
          <a:p>
            <a:fld id="{A79F24B2-232F-4026-8C6A-BDD58C0A53CE}" type="slidenum">
              <a:rPr lang="ru-RU" smtClean="0"/>
              <a:pPr/>
              <a:t>‹#›</a:t>
            </a:fld>
            <a:endParaRPr lang="ru-RU" dirty="0"/>
          </a:p>
        </p:txBody>
      </p:sp>
      <p:sp>
        <p:nvSpPr>
          <p:cNvPr id="15" name="Прямоугольник 14"/>
          <p:cNvSpPr/>
          <p:nvPr userDrawn="1"/>
        </p:nvSpPr>
        <p:spPr>
          <a:xfrm>
            <a:off x="119866" y="6545889"/>
            <a:ext cx="997389" cy="276999"/>
          </a:xfrm>
          <a:prstGeom prst="rect">
            <a:avLst/>
          </a:prstGeom>
        </p:spPr>
        <p:txBody>
          <a:bodyPr wrap="none">
            <a:spAutoFit/>
          </a:bodyPr>
          <a:lstStyle/>
          <a:p>
            <a:pPr marL="0" indent="0" algn="l">
              <a:buNone/>
            </a:pPr>
            <a:r>
              <a:rPr lang="en-US" sz="1200" b="0" dirty="0" smtClean="0">
                <a:solidFill>
                  <a:schemeClr val="tx1"/>
                </a:solidFill>
                <a:latin typeface="Lato" panose="020F0502020204030203" pitchFamily="34" charset="0"/>
                <a:ea typeface="Lato" panose="020F0502020204030203" pitchFamily="34" charset="0"/>
                <a:cs typeface="Lato" panose="020F0502020204030203" pitchFamily="34" charset="0"/>
              </a:rPr>
              <a:t>@</a:t>
            </a:r>
            <a:r>
              <a:rPr lang="en-US" sz="1200" b="0" dirty="0" err="1" smtClean="0">
                <a:solidFill>
                  <a:schemeClr val="tx1"/>
                </a:solidFill>
                <a:latin typeface="Lato" panose="020F0502020204030203" pitchFamily="34" charset="0"/>
                <a:ea typeface="Lato" panose="020F0502020204030203" pitchFamily="34" charset="0"/>
                <a:cs typeface="Lato" panose="020F0502020204030203" pitchFamily="34" charset="0"/>
              </a:rPr>
              <a:t>pmBDSM</a:t>
            </a:r>
            <a:endParaRPr lang="ru-RU" sz="12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30185826"/>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830409771"/>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s://drive.google.com/drive/folders/1B8dnlOM7IKowYxxEV4qIwNP7sK5UJvh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elrosbank.by/" TargetMode="External"/><Relationship Id="rId2" Type="http://schemas.openxmlformats.org/officeDocument/2006/relationships/hyperlink" Target="https://exchanges.state.gov/non-us/program/international-visitor-leadership-program-ivlp"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ru.wikipedia.org/wiki/%D0%93%D0%BE%D0%BB%D0%B4%D1%80%D0%B0%D1%82%D1%82,_%D0%AD%D0%BB%D0%B8%D1%8F%D1%85%D1%83" TargetMode="External"/><Relationship Id="rId3" Type="http://schemas.openxmlformats.org/officeDocument/2006/relationships/hyperlink" Target="https://ru.wikipedia.org/wiki/Motorola" TargetMode="External"/><Relationship Id="rId7" Type="http://schemas.openxmlformats.org/officeDocument/2006/relationships/hyperlink" Target="https://ru.wikipedia.org/wiki/Toyota" TargetMode="External"/><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9F%D1%80%D0%BE%D0%B8%D0%B7%D0%B2%D0%BE%D0%B4%D1%81%D1%82%D0%B2%D0%BE" TargetMode="External"/><Relationship Id="rId5" Type="http://schemas.openxmlformats.org/officeDocument/2006/relationships/hyperlink" Target="https://ru.wikipedia.org/wiki/General_Electric" TargetMode="External"/><Relationship Id="rId4" Type="http://schemas.openxmlformats.org/officeDocument/2006/relationships/hyperlink" Target="https://ru.wikipedia.org/wiki/%D0%A3%D1%8D%D0%BB%D1%87,_%D0%94%D0%B6%D0%B5%D0%B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irina.doubovik" TargetMode="External"/><Relationship Id="rId2" Type="http://schemas.openxmlformats.org/officeDocument/2006/relationships/hyperlink" Target="mailto:irinadoubovik@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xchanges.state.gov/non-us/program/international-visitor-leadership-program-ivl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hyperlink" Target="https://exchanges.state.gov/non-us/program/international-visitor-leadership-program-ivlp"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344" y="4610006"/>
            <a:ext cx="3672408" cy="338554"/>
          </a:xfrm>
          <a:prstGeom prst="rect">
            <a:avLst/>
          </a:prstGeom>
          <a:noFill/>
        </p:spPr>
        <p:txBody>
          <a:bodyPr wrap="square">
            <a:spAutoFit/>
          </a:bodyPr>
          <a:lstStyle/>
          <a:p>
            <a:pPr>
              <a:defRPr/>
            </a:pPr>
            <a:r>
              <a:rPr lang="en-US" sz="16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MINSK`</a:t>
            </a:r>
            <a:r>
              <a:rPr lang="ru-RU" sz="16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201</a:t>
            </a:r>
            <a:r>
              <a:rPr lang="en-US" sz="16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8</a:t>
            </a:r>
            <a:endParaRPr lang="ru-RU" sz="16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 name="Rectangle 9"/>
          <p:cNvSpPr>
            <a:spLocks noGrp="1" noChangeArrowheads="1"/>
          </p:cNvSpPr>
          <p:nvPr>
            <p:ph type="ctrTitle" idx="4294967295"/>
          </p:nvPr>
        </p:nvSpPr>
        <p:spPr>
          <a:xfrm>
            <a:off x="2135560" y="4610425"/>
            <a:ext cx="7920880" cy="766827"/>
          </a:xfrm>
        </p:spPr>
        <p:txBody>
          <a:bodyPr>
            <a:noAutofit/>
          </a:bodyPr>
          <a:lstStyle/>
          <a:p>
            <a:r>
              <a:rPr lang="ru-RU" sz="2800" dirty="0" smtClean="0">
                <a:latin typeface="Lato" panose="020F0502020204030203" pitchFamily="34" charset="0"/>
                <a:ea typeface="Lato" panose="020F0502020204030203" pitchFamily="34" charset="0"/>
                <a:cs typeface="Lato" panose="020F0502020204030203" pitchFamily="34" charset="0"/>
              </a:rPr>
              <a:t>МЕНТОРСТВО И СТАРТАП-ПРЕДПРИНИМАТЕЛЬСТВО</a:t>
            </a:r>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24548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Люди</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10</a:t>
            </a:fld>
            <a:endParaRPr lang="ru-RU" dirty="0"/>
          </a:p>
        </p:txBody>
      </p:sp>
      <p:sp>
        <p:nvSpPr>
          <p:cNvPr id="5" name="Прямоугольник 4"/>
          <p:cNvSpPr/>
          <p:nvPr/>
        </p:nvSpPr>
        <p:spPr>
          <a:xfrm>
            <a:off x="911424" y="972947"/>
            <a:ext cx="9721080" cy="4832092"/>
          </a:xfrm>
          <a:prstGeom prst="rect">
            <a:avLst/>
          </a:prstGeom>
        </p:spPr>
        <p:txBody>
          <a:bodyPr wrap="square">
            <a:spAutoFit/>
          </a:bodyPr>
          <a:lstStyle/>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Профессионализм и глубокая экспертиза</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Гендерные отношения и толерантность</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Пунктуальность</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Рукопожатия при встрече</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Обмен визитками</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Активное участие в дискуссиях</a:t>
            </a:r>
            <a:endParaRPr lang="ru-RU" sz="2800" dirty="0">
              <a:latin typeface="Lato" panose="020F0502020204030203" pitchFamily="34" charset="0"/>
              <a:ea typeface="Lato" panose="020F0502020204030203" pitchFamily="34" charset="0"/>
              <a:cs typeface="Lato" panose="020F0502020204030203" pitchFamily="34" charset="0"/>
            </a:endParaRP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Каждый штат как отдельное государство </a:t>
            </a:r>
          </a:p>
          <a:p>
            <a:pPr marL="285750" indent="-285750" algn="just">
              <a:buClr>
                <a:schemeClr val="bg1">
                  <a:lumMod val="50000"/>
                </a:schemeClr>
              </a:buClr>
              <a:buFont typeface="Arial" panose="020B0604020202020204" pitchFamily="34" charset="0"/>
              <a:buChar char="•"/>
            </a:pPr>
            <a:r>
              <a:rPr lang="ru-RU" sz="2800" dirty="0">
                <a:latin typeface="Lato" panose="020F0502020204030203" pitchFamily="34" charset="0"/>
                <a:ea typeface="Lato" panose="020F0502020204030203" pitchFamily="34" charset="0"/>
                <a:cs typeface="Lato" panose="020F0502020204030203" pitchFamily="34" charset="0"/>
              </a:rPr>
              <a:t>Инклюзивная </a:t>
            </a:r>
            <a:r>
              <a:rPr lang="ru-RU" sz="2800" dirty="0" smtClean="0">
                <a:latin typeface="Lato" panose="020F0502020204030203" pitchFamily="34" charset="0"/>
                <a:ea typeface="Lato" panose="020F0502020204030203" pitchFamily="34" charset="0"/>
                <a:cs typeface="Lato" panose="020F0502020204030203" pitchFamily="34" charset="0"/>
              </a:rPr>
              <a:t>среда</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Религия и свобода выбора</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Семейное гостеприимство</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Национальная символика</a:t>
            </a:r>
            <a:endParaRPr lang="ru-RU"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82404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ПРЕДПРИНИМАТЕЛЬСТВО</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11</a:t>
            </a:fld>
            <a:endParaRPr lang="ru-RU" dirty="0"/>
          </a:p>
        </p:txBody>
      </p:sp>
      <p:sp>
        <p:nvSpPr>
          <p:cNvPr id="5" name="Прямоугольник 4"/>
          <p:cNvSpPr/>
          <p:nvPr/>
        </p:nvSpPr>
        <p:spPr>
          <a:xfrm>
            <a:off x="668511" y="903953"/>
            <a:ext cx="10854977" cy="5262979"/>
          </a:xfrm>
          <a:prstGeom prst="rect">
            <a:avLst/>
          </a:prstGeom>
        </p:spPr>
        <p:txBody>
          <a:bodyPr wrap="square">
            <a:spAutoFit/>
          </a:bodyPr>
          <a:lstStyle/>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Глобальная экосистема на уровне государства, частного бизнеса</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Женское</a:t>
            </a:r>
            <a:r>
              <a:rPr lang="en-US" sz="2800" dirty="0" smtClean="0">
                <a:latin typeface="Lato" panose="020F0502020204030203" pitchFamily="34" charset="0"/>
                <a:ea typeface="Lato" panose="020F0502020204030203" pitchFamily="34" charset="0"/>
                <a:cs typeface="Lato" panose="020F0502020204030203" pitchFamily="34" charset="0"/>
              </a:rPr>
              <a:t> </a:t>
            </a:r>
            <a:r>
              <a:rPr lang="ru-RU" sz="2800" dirty="0" smtClean="0">
                <a:latin typeface="Lato" panose="020F0502020204030203" pitchFamily="34" charset="0"/>
                <a:ea typeface="Lato" panose="020F0502020204030203" pitchFamily="34" charset="0"/>
                <a:cs typeface="Lato" panose="020F0502020204030203" pitchFamily="34" charset="0"/>
              </a:rPr>
              <a:t>лидерство </a:t>
            </a:r>
            <a:r>
              <a:rPr lang="ru-RU" sz="2800" dirty="0">
                <a:latin typeface="Lato" panose="020F0502020204030203" pitchFamily="34" charset="0"/>
                <a:ea typeface="Lato" panose="020F0502020204030203" pitchFamily="34" charset="0"/>
                <a:cs typeface="Lato" panose="020F0502020204030203" pitchFamily="34" charset="0"/>
              </a:rPr>
              <a:t>сообщество и поддержка</a:t>
            </a:r>
          </a:p>
          <a:p>
            <a:pPr marL="285750" indent="-285750" algn="just">
              <a:buClr>
                <a:schemeClr val="bg1">
                  <a:lumMod val="50000"/>
                </a:schemeClr>
              </a:buClr>
              <a:buFont typeface="Arial" panose="020B0604020202020204" pitchFamily="34" charset="0"/>
              <a:buChar char="•"/>
            </a:pPr>
            <a:r>
              <a:rPr lang="ru-RU" sz="2800" dirty="0">
                <a:latin typeface="Lato" panose="020F0502020204030203" pitchFamily="34" charset="0"/>
                <a:ea typeface="Lato" panose="020F0502020204030203" pitchFamily="34" charset="0"/>
                <a:cs typeface="Lato" panose="020F0502020204030203" pitchFamily="34" charset="0"/>
              </a:rPr>
              <a:t>Возраст </a:t>
            </a:r>
            <a:r>
              <a:rPr lang="ru-RU" sz="2800" dirty="0" err="1">
                <a:latin typeface="Lato" panose="020F0502020204030203" pitchFamily="34" charset="0"/>
                <a:ea typeface="Lato" panose="020F0502020204030203" pitchFamily="34" charset="0"/>
                <a:cs typeface="Lato" panose="020F0502020204030203" pitchFamily="34" charset="0"/>
              </a:rPr>
              <a:t>стартапов</a:t>
            </a:r>
            <a:r>
              <a:rPr lang="ru-RU" sz="2800" dirty="0">
                <a:latin typeface="Lato" panose="020F0502020204030203" pitchFamily="34" charset="0"/>
                <a:ea typeface="Lato" panose="020F0502020204030203" pitchFamily="34" charset="0"/>
                <a:cs typeface="Lato" panose="020F0502020204030203" pitchFamily="34" charset="0"/>
              </a:rPr>
              <a:t> </a:t>
            </a:r>
            <a:r>
              <a:rPr lang="ru-RU" sz="2800" dirty="0" smtClean="0">
                <a:latin typeface="Lato" panose="020F0502020204030203" pitchFamily="34" charset="0"/>
                <a:ea typeface="Lato" panose="020F0502020204030203" pitchFamily="34" charset="0"/>
                <a:cs typeface="Lato" panose="020F0502020204030203" pitchFamily="34" charset="0"/>
              </a:rPr>
              <a:t>35-40-50</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Ошибки как формула успеха и надежности</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Предпринимательство </a:t>
            </a:r>
            <a:r>
              <a:rPr lang="ru-RU" sz="2800" dirty="0">
                <a:latin typeface="Lato" panose="020F0502020204030203" pitchFamily="34" charset="0"/>
                <a:ea typeface="Lato" panose="020F0502020204030203" pitchFamily="34" charset="0"/>
                <a:cs typeface="Lato" panose="020F0502020204030203" pitchFamily="34" charset="0"/>
              </a:rPr>
              <a:t>как отдельный предмет со школы</a:t>
            </a:r>
          </a:p>
          <a:p>
            <a:pPr marL="285750" indent="-285750" algn="just">
              <a:buClr>
                <a:schemeClr val="bg1">
                  <a:lumMod val="50000"/>
                </a:schemeClr>
              </a:buClr>
              <a:buFont typeface="Arial" panose="020B0604020202020204" pitchFamily="34" charset="0"/>
              <a:buChar char="•"/>
            </a:pPr>
            <a:r>
              <a:rPr lang="ru-RU" sz="2800" dirty="0">
                <a:latin typeface="Lato" panose="020F0502020204030203" pitchFamily="34" charset="0"/>
                <a:ea typeface="Lato" panose="020F0502020204030203" pitchFamily="34" charset="0"/>
                <a:cs typeface="Lato" panose="020F0502020204030203" pitchFamily="34" charset="0"/>
              </a:rPr>
              <a:t>Программы для развития бизнеса на любом </a:t>
            </a:r>
            <a:r>
              <a:rPr lang="ru-RU" sz="2800" dirty="0" smtClean="0">
                <a:latin typeface="Lato" panose="020F0502020204030203" pitchFamily="34" charset="0"/>
                <a:ea typeface="Lato" panose="020F0502020204030203" pitchFamily="34" charset="0"/>
                <a:cs typeface="Lato" panose="020F0502020204030203" pitchFamily="34" charset="0"/>
              </a:rPr>
              <a:t>этапе</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Все институты нацелены на развитие бизнеса</a:t>
            </a:r>
          </a:p>
          <a:p>
            <a:pPr marL="285750" indent="-285750" algn="just">
              <a:buClr>
                <a:schemeClr val="bg1">
                  <a:lumMod val="50000"/>
                </a:schemeClr>
              </a:buClr>
              <a:buFont typeface="Arial" panose="020B0604020202020204" pitchFamily="34" charset="0"/>
              <a:buChar char="•"/>
            </a:pPr>
            <a:r>
              <a:rPr lang="ru-RU" sz="2800" dirty="0">
                <a:latin typeface="Lato" panose="020F0502020204030203" pitchFamily="34" charset="0"/>
                <a:ea typeface="Lato" panose="020F0502020204030203" pitchFamily="34" charset="0"/>
                <a:cs typeface="Lato" panose="020F0502020204030203" pitchFamily="34" charset="0"/>
              </a:rPr>
              <a:t>Культура </a:t>
            </a:r>
            <a:r>
              <a:rPr lang="ru-RU" sz="2800" dirty="0" err="1">
                <a:latin typeface="Lato" panose="020F0502020204030203" pitchFamily="34" charset="0"/>
                <a:ea typeface="Lato" panose="020F0502020204030203" pitchFamily="34" charset="0"/>
                <a:cs typeface="Lato" panose="020F0502020204030203" pitchFamily="34" charset="0"/>
              </a:rPr>
              <a:t>менторства</a:t>
            </a:r>
            <a:endParaRPr lang="ru-RU" sz="2800" dirty="0">
              <a:latin typeface="Lato" panose="020F0502020204030203" pitchFamily="34" charset="0"/>
              <a:ea typeface="Lato" panose="020F0502020204030203" pitchFamily="34" charset="0"/>
              <a:cs typeface="Lato" panose="020F0502020204030203" pitchFamily="34" charset="0"/>
            </a:endParaRPr>
          </a:p>
          <a:p>
            <a:pPr marL="285750" indent="-285750" algn="just">
              <a:buClr>
                <a:schemeClr val="bg1">
                  <a:lumMod val="50000"/>
                </a:schemeClr>
              </a:buClr>
              <a:buFont typeface="Arial" panose="020B0604020202020204" pitchFamily="34" charset="0"/>
              <a:buChar char="•"/>
            </a:pPr>
            <a:r>
              <a:rPr lang="ru-RU" sz="2800" dirty="0">
                <a:latin typeface="Lato" panose="020F0502020204030203" pitchFamily="34" charset="0"/>
                <a:ea typeface="Lato" panose="020F0502020204030203" pitchFamily="34" charset="0"/>
                <a:cs typeface="Lato" panose="020F0502020204030203" pitchFamily="34" charset="0"/>
              </a:rPr>
              <a:t>Менторы на </a:t>
            </a:r>
            <a:r>
              <a:rPr lang="ru-RU" sz="2800" dirty="0" smtClean="0">
                <a:latin typeface="Lato" panose="020F0502020204030203" pitchFamily="34" charset="0"/>
                <a:ea typeface="Lato" panose="020F0502020204030203" pitchFamily="34" charset="0"/>
                <a:cs typeface="Lato" panose="020F0502020204030203" pitchFamily="34" charset="0"/>
              </a:rPr>
              <a:t>пенсии</a:t>
            </a:r>
          </a:p>
          <a:p>
            <a:pPr marL="285750" indent="-285750" algn="just">
              <a:buClr>
                <a:schemeClr val="bg1">
                  <a:lumMod val="50000"/>
                </a:schemeClr>
              </a:buClr>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Tips oriented </a:t>
            </a:r>
            <a:r>
              <a:rPr lang="ru-RU" sz="2800" dirty="0">
                <a:latin typeface="Lato" panose="020F0502020204030203" pitchFamily="34" charset="0"/>
                <a:ea typeface="Lato" panose="020F0502020204030203" pitchFamily="34" charset="0"/>
                <a:cs typeface="Lato" panose="020F0502020204030203" pitchFamily="34" charset="0"/>
              </a:rPr>
              <a:t>подход </a:t>
            </a:r>
            <a:endParaRPr lang="ru-RU" sz="2800" dirty="0" smtClean="0">
              <a:latin typeface="Lato" panose="020F0502020204030203" pitchFamily="34" charset="0"/>
              <a:ea typeface="Lato" panose="020F0502020204030203" pitchFamily="34" charset="0"/>
              <a:cs typeface="Lato" panose="020F0502020204030203" pitchFamily="34" charset="0"/>
            </a:endParaRP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Социальные </a:t>
            </a:r>
            <a:r>
              <a:rPr lang="en-US" sz="2800" dirty="0" smtClean="0">
                <a:latin typeface="Lato" panose="020F0502020204030203" pitchFamily="34" charset="0"/>
                <a:ea typeface="Lato" panose="020F0502020204030203" pitchFamily="34" charset="0"/>
                <a:cs typeface="Lato" panose="020F0502020204030203" pitchFamily="34" charset="0"/>
              </a:rPr>
              <a:t>non-profit </a:t>
            </a:r>
            <a:r>
              <a:rPr lang="ru-RU" sz="2800" dirty="0" smtClean="0">
                <a:latin typeface="Lato" panose="020F0502020204030203" pitchFamily="34" charset="0"/>
                <a:ea typeface="Lato" panose="020F0502020204030203" pitchFamily="34" charset="0"/>
                <a:cs typeface="Lato" panose="020F0502020204030203" pitchFamily="34" charset="0"/>
              </a:rPr>
              <a:t>проекты как часть экосистемы</a:t>
            </a:r>
            <a:endParaRPr lang="ru-RU"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64156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5400" y="2924944"/>
            <a:ext cx="10972800" cy="864096"/>
          </a:xfrm>
        </p:spPr>
        <p:txBody>
          <a:bodyPr>
            <a:normAutofit fontScale="92500"/>
          </a:bodyPr>
          <a:lstStyle/>
          <a:p>
            <a:pPr algn="ctr"/>
            <a:r>
              <a:rPr lang="ru-RU" dirty="0" smtClean="0">
                <a:latin typeface="Lato" panose="020F0502020204030203" pitchFamily="34" charset="0"/>
                <a:ea typeface="Lato" panose="020F0502020204030203" pitchFamily="34" charset="0"/>
                <a:cs typeface="Lato" panose="020F0502020204030203" pitchFamily="34" charset="0"/>
              </a:rPr>
              <a:t>ПЕРВАЯ КАРТА ЭКОСИСТЕМЫ СТАРТАПОВ БЕЛАРУСИ</a:t>
            </a:r>
            <a:endParaRPr lang="ru-RU" dirty="0">
              <a:latin typeface="Lato" panose="020F0502020204030203" pitchFamily="34" charset="0"/>
              <a:ea typeface="Lato" panose="020F0502020204030203" pitchFamily="34" charset="0"/>
              <a:cs typeface="Lato" panose="020F0502020204030203" pitchFamily="34" charset="0"/>
            </a:endParaRPr>
          </a:p>
        </p:txBody>
      </p:sp>
      <p:sp>
        <p:nvSpPr>
          <p:cNvPr id="4" name="Номер слайда 3"/>
          <p:cNvSpPr>
            <a:spLocks noGrp="1"/>
          </p:cNvSpPr>
          <p:nvPr>
            <p:ph type="sldNum" sz="quarter" idx="12"/>
          </p:nvPr>
        </p:nvSpPr>
        <p:spPr/>
        <p:txBody>
          <a:bodyPr/>
          <a:lstStyle/>
          <a:p>
            <a:fld id="{A79F24B2-232F-4026-8C6A-BDD58C0A53CE}" type="slidenum">
              <a:rPr lang="ru-RU" smtClean="0"/>
              <a:pPr/>
              <a:t>12</a:t>
            </a:fld>
            <a:endParaRPr lang="ru-RU" dirty="0"/>
          </a:p>
        </p:txBody>
      </p:sp>
    </p:spTree>
    <p:extLst>
      <p:ext uri="{BB962C8B-B14F-4D97-AF65-F5344CB8AC3E}">
        <p14:creationId xmlns:p14="http://schemas.microsoft.com/office/powerpoint/2010/main" val="17623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t>ПРОБЛЕМА</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13</a:t>
            </a:fld>
            <a:endParaRPr lang="ru-RU" dirty="0"/>
          </a:p>
        </p:txBody>
      </p:sp>
      <p:sp>
        <p:nvSpPr>
          <p:cNvPr id="7" name="Прямоугольник 6"/>
          <p:cNvSpPr/>
          <p:nvPr/>
        </p:nvSpPr>
        <p:spPr>
          <a:xfrm>
            <a:off x="443088" y="557310"/>
            <a:ext cx="9325319" cy="1815882"/>
          </a:xfrm>
          <a:prstGeom prst="rect">
            <a:avLst/>
          </a:prstGeom>
        </p:spPr>
        <p:txBody>
          <a:bodyPr wrap="square">
            <a:spAutoFit/>
          </a:bodyPr>
          <a:lstStyle/>
          <a:p>
            <a:r>
              <a:rPr lang="ru-RU" sz="2800" dirty="0" smtClean="0">
                <a:latin typeface="Lato" panose="020F0502020204030203" pitchFamily="34" charset="0"/>
                <a:ea typeface="Lato" panose="020F0502020204030203" pitchFamily="34" charset="0"/>
                <a:cs typeface="Lato" panose="020F0502020204030203" pitchFamily="34" charset="0"/>
              </a:rPr>
              <a:t>3 ВОПРОСА:</a:t>
            </a:r>
          </a:p>
          <a:p>
            <a:r>
              <a:rPr lang="ru-RU" sz="2800" dirty="0" smtClean="0">
                <a:latin typeface="Lato" panose="020F0502020204030203" pitchFamily="34" charset="0"/>
                <a:ea typeface="Lato" panose="020F0502020204030203" pitchFamily="34" charset="0"/>
                <a:cs typeface="Lato" panose="020F0502020204030203" pitchFamily="34" charset="0"/>
              </a:rPr>
              <a:t>1. Представить себя и свой бизнес</a:t>
            </a:r>
          </a:p>
          <a:p>
            <a:r>
              <a:rPr lang="ru-RU" sz="2800" dirty="0" smtClean="0">
                <a:latin typeface="Lato" panose="020F0502020204030203" pitchFamily="34" charset="0"/>
                <a:ea typeface="Lato" panose="020F0502020204030203" pitchFamily="34" charset="0"/>
                <a:cs typeface="Lato" panose="020F0502020204030203" pitchFamily="34" charset="0"/>
              </a:rPr>
              <a:t>2. Страну</a:t>
            </a:r>
          </a:p>
          <a:p>
            <a:r>
              <a:rPr lang="ru-RU" sz="2800" dirty="0" smtClean="0">
                <a:latin typeface="Lato" panose="020F0502020204030203" pitchFamily="34" charset="0"/>
                <a:ea typeface="Lato" panose="020F0502020204030203" pitchFamily="34" charset="0"/>
                <a:cs typeface="Lato" panose="020F0502020204030203" pitchFamily="34" charset="0"/>
              </a:rPr>
              <a:t>3. Экосистему предпринимательства Беларуси</a:t>
            </a:r>
            <a:endParaRPr lang="ru-RU" sz="2800" dirty="0">
              <a:latin typeface="Lato" panose="020F0502020204030203" pitchFamily="34" charset="0"/>
              <a:ea typeface="Lato" panose="020F0502020204030203" pitchFamily="34" charset="0"/>
              <a:cs typeface="Lato" panose="020F0502020204030203" pitchFamily="34" charset="0"/>
            </a:endParaRPr>
          </a:p>
        </p:txBody>
      </p:sp>
      <p:pic>
        <p:nvPicPr>
          <p:cNvPr id="8" name="Рисунок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84815" y="3717032"/>
            <a:ext cx="4826207" cy="2160240"/>
          </a:xfrm>
          <a:prstGeom prst="rect">
            <a:avLst/>
          </a:prstGeom>
        </p:spPr>
      </p:pic>
      <p:sp>
        <p:nvSpPr>
          <p:cNvPr id="3" name="Прямоугольник 2"/>
          <p:cNvSpPr/>
          <p:nvPr/>
        </p:nvSpPr>
        <p:spPr>
          <a:xfrm>
            <a:off x="2063552" y="3084206"/>
            <a:ext cx="742511" cy="369332"/>
          </a:xfrm>
          <a:prstGeom prst="rect">
            <a:avLst/>
          </a:prstGeom>
        </p:spPr>
        <p:txBody>
          <a:bodyPr wrap="none">
            <a:spAutoFit/>
          </a:bodyPr>
          <a:lstStyle/>
          <a:p>
            <a:r>
              <a:rPr lang="ru-RU" dirty="0" smtClean="0">
                <a:latin typeface="Lato" panose="020F0502020204030203" pitchFamily="34" charset="0"/>
                <a:ea typeface="Lato" panose="020F0502020204030203" pitchFamily="34" charset="0"/>
                <a:cs typeface="Lato" panose="020F0502020204030203" pitchFamily="34" charset="0"/>
              </a:rPr>
              <a:t>США</a:t>
            </a:r>
            <a:endParaRPr lang="ru-RU" dirty="0">
              <a:latin typeface="Lato" panose="020F0502020204030203" pitchFamily="34" charset="0"/>
              <a:ea typeface="Lato" panose="020F0502020204030203" pitchFamily="34" charset="0"/>
              <a:cs typeface="Lato" panose="020F0502020204030203" pitchFamily="34" charset="0"/>
            </a:endParaRPr>
          </a:p>
        </p:txBody>
      </p:sp>
      <p:sp>
        <p:nvSpPr>
          <p:cNvPr id="9" name="Прямоугольник 8"/>
          <p:cNvSpPr/>
          <p:nvPr/>
        </p:nvSpPr>
        <p:spPr>
          <a:xfrm>
            <a:off x="6717826" y="3084206"/>
            <a:ext cx="1410707" cy="369332"/>
          </a:xfrm>
          <a:prstGeom prst="rect">
            <a:avLst/>
          </a:prstGeom>
        </p:spPr>
        <p:txBody>
          <a:bodyPr wrap="none">
            <a:spAutoFit/>
          </a:bodyPr>
          <a:lstStyle/>
          <a:p>
            <a:r>
              <a:rPr lang="ru-RU" dirty="0" smtClean="0">
                <a:latin typeface="Lato" panose="020F0502020204030203" pitchFamily="34" charset="0"/>
                <a:ea typeface="Lato" panose="020F0502020204030203" pitchFamily="34" charset="0"/>
                <a:cs typeface="Lato" panose="020F0502020204030203" pitchFamily="34" charset="0"/>
              </a:rPr>
              <a:t>БЕЛАРУСЬ</a:t>
            </a:r>
            <a:endParaRPr lang="ru-RU" dirty="0">
              <a:latin typeface="Lato" panose="020F0502020204030203" pitchFamily="34" charset="0"/>
              <a:ea typeface="Lato" panose="020F0502020204030203" pitchFamily="34" charset="0"/>
              <a:cs typeface="Lato" panose="020F0502020204030203" pitchFamily="34" charset="0"/>
            </a:endParaRPr>
          </a:p>
        </p:txBody>
      </p:sp>
      <p:pic>
        <p:nvPicPr>
          <p:cNvPr id="10" name="Рисунок 9"/>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688288" y="2604687"/>
            <a:ext cx="3078906" cy="1478845"/>
          </a:xfrm>
          <a:prstGeom prst="rect">
            <a:avLst/>
          </a:prstGeom>
        </p:spPr>
      </p:pic>
      <p:pic>
        <p:nvPicPr>
          <p:cNvPr id="11" name="Рисунок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149516" y="3933056"/>
            <a:ext cx="3289090" cy="1637301"/>
          </a:xfrm>
          <a:prstGeom prst="rect">
            <a:avLst/>
          </a:prstGeom>
        </p:spPr>
      </p:pic>
      <p:pic>
        <p:nvPicPr>
          <p:cNvPr id="12" name="Рисунок 11"/>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8688288" y="4527307"/>
            <a:ext cx="3174612" cy="1777783"/>
          </a:xfrm>
          <a:prstGeom prst="rect">
            <a:avLst/>
          </a:prstGeom>
        </p:spPr>
      </p:pic>
    </p:spTree>
    <p:extLst>
      <p:ext uri="{BB962C8B-B14F-4D97-AF65-F5344CB8AC3E}">
        <p14:creationId xmlns:p14="http://schemas.microsoft.com/office/powerpoint/2010/main" val="415252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t>РЕШЕНИЕ</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14</a:t>
            </a:fld>
            <a:endParaRPr lang="ru-RU" dirty="0"/>
          </a:p>
        </p:txBody>
      </p:sp>
      <p:sp>
        <p:nvSpPr>
          <p:cNvPr id="7" name="Прямоугольник 6"/>
          <p:cNvSpPr/>
          <p:nvPr/>
        </p:nvSpPr>
        <p:spPr>
          <a:xfrm>
            <a:off x="911424" y="1251137"/>
            <a:ext cx="10561173" cy="4025717"/>
          </a:xfrm>
          <a:prstGeom prst="rect">
            <a:avLst/>
          </a:prstGeom>
        </p:spPr>
        <p:txBody>
          <a:bodyPr wrap="square">
            <a:spAutoFit/>
          </a:bodyPr>
          <a:lstStyle/>
          <a:p>
            <a:pPr marL="457200" indent="-457200">
              <a:lnSpc>
                <a:spcPct val="120000"/>
              </a:lnSpc>
              <a:spcBef>
                <a:spcPct val="20000"/>
              </a:spcBef>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наглядная карта </a:t>
            </a:r>
            <a:r>
              <a:rPr lang="en-US" sz="2800" dirty="0" smtClean="0">
                <a:latin typeface="Lato" panose="020F0502020204030203" pitchFamily="34" charset="0"/>
                <a:ea typeface="Lato" panose="020F0502020204030203" pitchFamily="34" charset="0"/>
                <a:cs typeface="Lato" panose="020F0502020204030203" pitchFamily="34" charset="0"/>
              </a:rPr>
              <a:t> </a:t>
            </a:r>
            <a:r>
              <a:rPr lang="ru-RU" sz="2800" dirty="0" smtClean="0">
                <a:latin typeface="Lato" panose="020F0502020204030203" pitchFamily="34" charset="0"/>
                <a:ea typeface="Lato" panose="020F0502020204030203" pitchFamily="34" charset="0"/>
                <a:cs typeface="Lato" panose="020F0502020204030203" pitchFamily="34" charset="0"/>
              </a:rPr>
              <a:t>экосистемы Беларуси в 1 картинке</a:t>
            </a:r>
          </a:p>
          <a:p>
            <a:pPr marL="457200" indent="-457200">
              <a:lnSpc>
                <a:spcPct val="120000"/>
              </a:lnSpc>
              <a:spcBef>
                <a:spcPct val="20000"/>
              </a:spcBef>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дорожная карта от идеи до </a:t>
            </a:r>
            <a:r>
              <a:rPr lang="ru-RU" sz="2800" dirty="0" err="1" smtClean="0">
                <a:latin typeface="Lato" panose="020F0502020204030203" pitchFamily="34" charset="0"/>
                <a:ea typeface="Lato" panose="020F0502020204030203" pitchFamily="34" charset="0"/>
                <a:cs typeface="Lato" panose="020F0502020204030203" pitchFamily="34" charset="0"/>
              </a:rPr>
              <a:t>экзита</a:t>
            </a:r>
            <a:endParaRPr lang="ru-RU" sz="2800" dirty="0" smtClean="0">
              <a:latin typeface="Lato" panose="020F0502020204030203" pitchFamily="34" charset="0"/>
              <a:ea typeface="Lato" panose="020F0502020204030203" pitchFamily="34" charset="0"/>
              <a:cs typeface="Lato" panose="020F0502020204030203" pitchFamily="34" charset="0"/>
            </a:endParaRPr>
          </a:p>
          <a:p>
            <a:pPr marL="457200" indent="-457200">
              <a:lnSpc>
                <a:spcPct val="120000"/>
              </a:lnSpc>
              <a:spcBef>
                <a:spcPct val="20000"/>
              </a:spcBef>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поиск ресурсов и контактов для </a:t>
            </a:r>
            <a:r>
              <a:rPr lang="ru-RU" sz="2800" dirty="0" err="1" smtClean="0">
                <a:latin typeface="Lato" panose="020F0502020204030203" pitchFamily="34" charset="0"/>
                <a:ea typeface="Lato" panose="020F0502020204030203" pitchFamily="34" charset="0"/>
                <a:cs typeface="Lato" panose="020F0502020204030203" pitchFamily="34" charset="0"/>
              </a:rPr>
              <a:t>стартапов</a:t>
            </a:r>
            <a:r>
              <a:rPr lang="ru-RU" sz="2800" dirty="0" smtClean="0">
                <a:latin typeface="Lato" panose="020F0502020204030203" pitchFamily="34" charset="0"/>
                <a:ea typeface="Lato" panose="020F0502020204030203" pitchFamily="34" charset="0"/>
                <a:cs typeface="Lato" panose="020F0502020204030203" pitchFamily="34" charset="0"/>
              </a:rPr>
              <a:t> на любой стадии</a:t>
            </a:r>
          </a:p>
          <a:p>
            <a:pPr marL="457200" indent="-457200">
              <a:lnSpc>
                <a:spcPct val="120000"/>
              </a:lnSpc>
              <a:spcBef>
                <a:spcPct val="20000"/>
              </a:spcBef>
              <a:buClr>
                <a:schemeClr val="bg1">
                  <a:lumMod val="50000"/>
                </a:schemeClr>
              </a:buClr>
              <a:buFont typeface="Arial" panose="020B0604020202020204" pitchFamily="34" charset="0"/>
              <a:buChar char="•"/>
            </a:pPr>
            <a:r>
              <a:rPr lang="ru-RU" sz="2800" dirty="0">
                <a:latin typeface="Lato" panose="020F0502020204030203" pitchFamily="34" charset="0"/>
                <a:ea typeface="Lato" panose="020F0502020204030203" pitchFamily="34" charset="0"/>
                <a:cs typeface="Lato" panose="020F0502020204030203" pitchFamily="34" charset="0"/>
              </a:rPr>
              <a:t>и</a:t>
            </a:r>
            <a:r>
              <a:rPr lang="ru-RU" sz="2800" dirty="0" smtClean="0">
                <a:latin typeface="Lato" panose="020F0502020204030203" pitchFamily="34" charset="0"/>
                <a:ea typeface="Lato" panose="020F0502020204030203" pitchFamily="34" charset="0"/>
                <a:cs typeface="Lato" panose="020F0502020204030203" pitchFamily="34" charset="0"/>
              </a:rPr>
              <a:t>мидж - презентация Беларуси как лучшей страны для жизни и работы внутри страны и за рубежом</a:t>
            </a:r>
          </a:p>
          <a:p>
            <a:pPr marL="285750" indent="-285750">
              <a:spcBef>
                <a:spcPct val="20000"/>
              </a:spcBef>
              <a:buClr>
                <a:schemeClr val="bg1">
                  <a:lumMod val="50000"/>
                </a:schemeClr>
              </a:buClr>
              <a:buFont typeface="Arial" panose="020B0604020202020204" pitchFamily="34" charset="0"/>
              <a:buChar char="•"/>
            </a:pPr>
            <a:endParaRPr lang="ru-RU" sz="1600" dirty="0">
              <a:ea typeface="Times New Roman" panose="02020603050405020304" pitchFamily="18" charset="0"/>
            </a:endParaRPr>
          </a:p>
          <a:p>
            <a:pPr marL="285750" indent="-285750">
              <a:buClr>
                <a:schemeClr val="bg1">
                  <a:lumMod val="50000"/>
                </a:schemeClr>
              </a:buClr>
              <a:buFont typeface="Arial" panose="020B0604020202020204" pitchFamily="34" charset="0"/>
              <a:buChar char="•"/>
            </a:pPr>
            <a:endParaRPr lang="ru-RU" dirty="0"/>
          </a:p>
        </p:txBody>
      </p:sp>
    </p:spTree>
    <p:extLst>
      <p:ext uri="{BB962C8B-B14F-4D97-AF65-F5344CB8AC3E}">
        <p14:creationId xmlns:p14="http://schemas.microsoft.com/office/powerpoint/2010/main" val="421893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КАРТА ЭКОСИСТЕМЫ СТАРТАПОВ БЕЛАРУСИ</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15</a:t>
            </a:fld>
            <a:endParaRPr lang="ru-RU" dirty="0"/>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3281" y="411657"/>
            <a:ext cx="2084648" cy="6155444"/>
          </a:xfrm>
          <a:prstGeom prst="rect">
            <a:avLst/>
          </a:prstGeom>
        </p:spPr>
      </p:pic>
      <p:pic>
        <p:nvPicPr>
          <p:cNvPr id="6" name="Рисунок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000" y="411660"/>
            <a:ext cx="2084648" cy="6155441"/>
          </a:xfrm>
          <a:prstGeom prst="rect">
            <a:avLst/>
          </a:prstGeom>
        </p:spPr>
      </p:pic>
      <p:sp>
        <p:nvSpPr>
          <p:cNvPr id="7" name="Прямоугольник 6"/>
          <p:cNvSpPr/>
          <p:nvPr/>
        </p:nvSpPr>
        <p:spPr>
          <a:xfrm>
            <a:off x="6096000" y="980728"/>
            <a:ext cx="5891405" cy="5970865"/>
          </a:xfrm>
          <a:prstGeom prst="rect">
            <a:avLst/>
          </a:prstGeom>
        </p:spPr>
        <p:txBody>
          <a:bodyPr wrap="square">
            <a:spAutoFit/>
          </a:bodyPr>
          <a:lstStyle/>
          <a:p>
            <a:pPr marL="285750" indent="-285750">
              <a:buClr>
                <a:schemeClr val="bg1">
                  <a:lumMod val="50000"/>
                </a:schemeClr>
              </a:buClr>
              <a:buFont typeface="Arial" panose="020B0604020202020204" pitchFamily="34" charset="0"/>
              <a:buChar char="•"/>
            </a:pPr>
            <a:r>
              <a:rPr lang="ru-RU" sz="2800" dirty="0" smtClean="0"/>
              <a:t>ДОРОЖНАЯ КАРТА ДЛЯ ПРОЕКТА ОТ ИДЕИ ДО МАСШТАБИРОВАНИЯ</a:t>
            </a:r>
          </a:p>
          <a:p>
            <a:pPr marL="285750" indent="-285750">
              <a:buClr>
                <a:schemeClr val="bg1">
                  <a:lumMod val="50000"/>
                </a:schemeClr>
              </a:buClr>
              <a:buFont typeface="Arial" panose="020B0604020202020204" pitchFamily="34" charset="0"/>
              <a:buChar char="•"/>
            </a:pPr>
            <a:endParaRPr lang="ru-RU" sz="2800" dirty="0"/>
          </a:p>
          <a:p>
            <a:pPr marL="285750" indent="-285750">
              <a:buClr>
                <a:schemeClr val="bg1">
                  <a:lumMod val="50000"/>
                </a:schemeClr>
              </a:buClr>
              <a:buFont typeface="Arial" panose="020B0604020202020204" pitchFamily="34" charset="0"/>
              <a:buChar char="•"/>
            </a:pPr>
            <a:r>
              <a:rPr lang="ru-RU" sz="2800" dirty="0" smtClean="0"/>
              <a:t>2 ВЕРСИИ КАРТЫ </a:t>
            </a:r>
            <a:r>
              <a:rPr lang="en-US" sz="2800" dirty="0" smtClean="0"/>
              <a:t>PDF</a:t>
            </a:r>
            <a:r>
              <a:rPr lang="ru-RU" sz="2800" dirty="0" smtClean="0"/>
              <a:t>/</a:t>
            </a:r>
            <a:r>
              <a:rPr lang="en-US" sz="2800" dirty="0" smtClean="0"/>
              <a:t>ENG </a:t>
            </a:r>
            <a:r>
              <a:rPr lang="ru-RU" sz="2800" dirty="0" smtClean="0"/>
              <a:t>и </a:t>
            </a:r>
            <a:r>
              <a:rPr lang="en-US" sz="2800" dirty="0" smtClean="0"/>
              <a:t>RUS</a:t>
            </a:r>
            <a:r>
              <a:rPr lang="ru-RU" sz="2800" dirty="0" smtClean="0"/>
              <a:t> С АКТИВНЫМИ ССЫЛКАМИ НА САЙТЫ КОМПАНИЙ </a:t>
            </a:r>
            <a:r>
              <a:rPr lang="ru-RU" sz="2800" dirty="0" smtClean="0">
                <a:hlinkClick r:id="rId4"/>
              </a:rPr>
              <a:t>СКАЧАТЬ КАРТУ</a:t>
            </a:r>
            <a:endParaRPr lang="ru-RU" sz="2800" dirty="0" smtClean="0"/>
          </a:p>
          <a:p>
            <a:pPr marL="285750" indent="-285750">
              <a:buClr>
                <a:schemeClr val="bg1">
                  <a:lumMod val="50000"/>
                </a:schemeClr>
              </a:buClr>
              <a:buFont typeface="Arial" panose="020B0604020202020204" pitchFamily="34" charset="0"/>
              <a:buChar char="•"/>
            </a:pPr>
            <a:endParaRPr lang="ru-RU" sz="2800" dirty="0"/>
          </a:p>
          <a:p>
            <a:pPr marL="285750" indent="-285750">
              <a:buClr>
                <a:schemeClr val="bg1">
                  <a:lumMod val="50000"/>
                </a:schemeClr>
              </a:buClr>
              <a:buFont typeface="Arial" panose="020B0604020202020204" pitchFamily="34" charset="0"/>
              <a:buChar char="•"/>
            </a:pPr>
            <a:r>
              <a:rPr lang="ru-RU" sz="2800" dirty="0" smtClean="0"/>
              <a:t>БОЛЕЕ 100 КОМПАНИЙ/ПРОЕКТОВ УЧАСТНИКОВ ЭКОСИСТЕМЫ</a:t>
            </a:r>
          </a:p>
          <a:p>
            <a:pPr marL="285750" indent="-285750">
              <a:buClr>
                <a:schemeClr val="bg1">
                  <a:lumMod val="50000"/>
                </a:schemeClr>
              </a:buClr>
              <a:buFont typeface="Arial" panose="020B0604020202020204" pitchFamily="34" charset="0"/>
              <a:buChar char="•"/>
            </a:pPr>
            <a:endParaRPr lang="ru-RU" sz="2800" dirty="0"/>
          </a:p>
          <a:p>
            <a:endParaRPr lang="ru-RU" dirty="0"/>
          </a:p>
        </p:txBody>
      </p:sp>
    </p:spTree>
    <p:extLst>
      <p:ext uri="{BB962C8B-B14F-4D97-AF65-F5344CB8AC3E}">
        <p14:creationId xmlns:p14="http://schemas.microsoft.com/office/powerpoint/2010/main" val="3795642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ЭТО РАБОТАЕТ?</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16</a:t>
            </a:fld>
            <a:endParaRPr lang="ru-RU" dirty="0"/>
          </a:p>
        </p:txBody>
      </p:sp>
      <p:sp>
        <p:nvSpPr>
          <p:cNvPr id="7" name="Прямоугольник 6"/>
          <p:cNvSpPr/>
          <p:nvPr/>
        </p:nvSpPr>
        <p:spPr>
          <a:xfrm>
            <a:off x="479376" y="495013"/>
            <a:ext cx="11352481" cy="5078313"/>
          </a:xfrm>
          <a:prstGeom prst="rect">
            <a:avLst/>
          </a:prstGeom>
        </p:spPr>
        <p:txBody>
          <a:bodyPr wrap="square">
            <a:spAutoFit/>
          </a:bodyPr>
          <a:lstStyle/>
          <a:p>
            <a:pPr>
              <a:buClr>
                <a:schemeClr val="bg1">
                  <a:lumMod val="50000"/>
                </a:schemeClr>
              </a:buClr>
            </a:pPr>
            <a:r>
              <a:rPr lang="ru-RU" dirty="0" smtClean="0">
                <a:latin typeface="Lato" panose="020F0502020204030203" pitchFamily="34" charset="0"/>
                <a:ea typeface="Lato" panose="020F0502020204030203" pitchFamily="34" charset="0"/>
                <a:cs typeface="Lato" panose="020F0502020204030203" pitchFamily="34" charset="0"/>
              </a:rPr>
              <a:t>Карта </a:t>
            </a:r>
            <a:r>
              <a:rPr lang="ru-RU" dirty="0">
                <a:latin typeface="Lato" panose="020F0502020204030203" pitchFamily="34" charset="0"/>
                <a:ea typeface="Lato" panose="020F0502020204030203" pitchFamily="34" charset="0"/>
                <a:cs typeface="Lato" panose="020F0502020204030203" pitchFamily="34" charset="0"/>
              </a:rPr>
              <a:t>описывает 4 стадии проекта: </a:t>
            </a:r>
            <a:endParaRPr lang="ru-RU" dirty="0" smtClean="0">
              <a:latin typeface="Lato" panose="020F0502020204030203" pitchFamily="34" charset="0"/>
              <a:ea typeface="Lato" panose="020F0502020204030203" pitchFamily="34" charset="0"/>
              <a:cs typeface="Lato" panose="020F0502020204030203" pitchFamily="34" charset="0"/>
            </a:endParaRPr>
          </a:p>
          <a:p>
            <a:pPr>
              <a:buClr>
                <a:schemeClr val="bg1">
                  <a:lumMod val="50000"/>
                </a:schemeClr>
              </a:buCl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en-US" dirty="0" smtClean="0">
                <a:latin typeface="Lato" panose="020F0502020204030203" pitchFamily="34" charset="0"/>
                <a:ea typeface="Lato" panose="020F0502020204030203" pitchFamily="34" charset="0"/>
                <a:cs typeface="Lato" panose="020F0502020204030203" pitchFamily="34" charset="0"/>
              </a:rPr>
              <a:t>I. </a:t>
            </a:r>
            <a:r>
              <a:rPr lang="ru-RU" dirty="0" smtClean="0">
                <a:latin typeface="Lato" panose="020F0502020204030203" pitchFamily="34" charset="0"/>
                <a:ea typeface="Lato" panose="020F0502020204030203" pitchFamily="34" charset="0"/>
                <a:cs typeface="Lato" panose="020F0502020204030203" pitchFamily="34" charset="0"/>
              </a:rPr>
              <a:t>Идея </a:t>
            </a:r>
            <a:r>
              <a:rPr lang="ru-RU" dirty="0">
                <a:latin typeface="Lato" panose="020F0502020204030203" pitchFamily="34" charset="0"/>
                <a:ea typeface="Lato" panose="020F0502020204030203" pitchFamily="34" charset="0"/>
                <a:cs typeface="Lato" panose="020F0502020204030203" pitchFamily="34" charset="0"/>
              </a:rPr>
              <a:t>и концепция. Если сейчас вы находитесь на этом этапе, благодаря карте можно понять, где искать </a:t>
            </a:r>
            <a:r>
              <a:rPr lang="ru-RU" dirty="0" err="1">
                <a:latin typeface="Lato" panose="020F0502020204030203" pitchFamily="34" charset="0"/>
                <a:ea typeface="Lato" panose="020F0502020204030203" pitchFamily="34" charset="0"/>
                <a:cs typeface="Lato" panose="020F0502020204030203" pitchFamily="34" charset="0"/>
              </a:rPr>
              <a:t>комьюнити</a:t>
            </a:r>
            <a:r>
              <a:rPr lang="ru-RU" dirty="0">
                <a:latin typeface="Lato" panose="020F0502020204030203" pitchFamily="34" charset="0"/>
                <a:ea typeface="Lato" panose="020F0502020204030203" pitchFamily="34" charset="0"/>
                <a:cs typeface="Lato" panose="020F0502020204030203" pitchFamily="34" charset="0"/>
              </a:rPr>
              <a:t> и как зарегистрировать свой </a:t>
            </a:r>
            <a:r>
              <a:rPr lang="ru-RU" dirty="0" err="1">
                <a:latin typeface="Lato" panose="020F0502020204030203" pitchFamily="34" charset="0"/>
                <a:ea typeface="Lato" panose="020F0502020204030203" pitchFamily="34" charset="0"/>
                <a:cs typeface="Lato" panose="020F0502020204030203" pitchFamily="34" charset="0"/>
              </a:rPr>
              <a:t>стартап</a:t>
            </a:r>
            <a:r>
              <a:rPr lang="ru-RU" dirty="0">
                <a:latin typeface="Lato" panose="020F0502020204030203" pitchFamily="34" charset="0"/>
                <a:ea typeface="Lato" panose="020F0502020204030203" pitchFamily="34" charset="0"/>
                <a:cs typeface="Lato" panose="020F0502020204030203" pitchFamily="34" charset="0"/>
              </a:rPr>
              <a:t>, куда идти учиться, в каких </a:t>
            </a:r>
            <a:r>
              <a:rPr lang="ru-RU" dirty="0" err="1">
                <a:latin typeface="Lato" panose="020F0502020204030203" pitchFamily="34" charset="0"/>
                <a:ea typeface="Lato" panose="020F0502020204030203" pitchFamily="34" charset="0"/>
                <a:cs typeface="Lato" panose="020F0502020204030203" pitchFamily="34" charset="0"/>
              </a:rPr>
              <a:t>хакатонах</a:t>
            </a:r>
            <a:r>
              <a:rPr lang="ru-RU" dirty="0">
                <a:latin typeface="Lato" panose="020F0502020204030203" pitchFamily="34" charset="0"/>
                <a:ea typeface="Lato" panose="020F0502020204030203" pitchFamily="34" charset="0"/>
                <a:cs typeface="Lato" panose="020F0502020204030203" pitchFamily="34" charset="0"/>
              </a:rPr>
              <a:t> участвовать. </a:t>
            </a:r>
            <a:endParaRPr lang="en-US" dirty="0" smtClean="0">
              <a:latin typeface="Lato" panose="020F0502020204030203" pitchFamily="34" charset="0"/>
              <a:ea typeface="Lato" panose="020F0502020204030203" pitchFamily="34" charset="0"/>
              <a:cs typeface="Lato" panose="020F0502020204030203" pitchFamily="34" charset="0"/>
            </a:endParaRPr>
          </a:p>
          <a:p>
            <a:pPr>
              <a:buClr>
                <a:schemeClr val="bg1">
                  <a:lumMod val="50000"/>
                </a:schemeClr>
              </a:buCl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en-US" dirty="0" smtClean="0">
                <a:latin typeface="Lato" panose="020F0502020204030203" pitchFamily="34" charset="0"/>
                <a:ea typeface="Lato" panose="020F0502020204030203" pitchFamily="34" charset="0"/>
                <a:cs typeface="Lato" panose="020F0502020204030203" pitchFamily="34" charset="0"/>
              </a:rPr>
              <a:t>II. </a:t>
            </a:r>
            <a:r>
              <a:rPr lang="ru-RU" dirty="0" smtClean="0">
                <a:latin typeface="Lato" panose="020F0502020204030203" pitchFamily="34" charset="0"/>
                <a:ea typeface="Lato" panose="020F0502020204030203" pitchFamily="34" charset="0"/>
                <a:cs typeface="Lato" panose="020F0502020204030203" pitchFamily="34" charset="0"/>
              </a:rPr>
              <a:t>Подтверждение </a:t>
            </a:r>
            <a:r>
              <a:rPr lang="ru-RU" dirty="0">
                <a:latin typeface="Lato" panose="020F0502020204030203" pitchFamily="34" charset="0"/>
                <a:ea typeface="Lato" panose="020F0502020204030203" pitchFamily="34" charset="0"/>
                <a:cs typeface="Lato" panose="020F0502020204030203" pitchFamily="34" charset="0"/>
              </a:rPr>
              <a:t>концепции/Прототип. Если вы делаете </a:t>
            </a:r>
            <a:r>
              <a:rPr lang="ru-RU" dirty="0" err="1">
                <a:latin typeface="Lato" panose="020F0502020204030203" pitchFamily="34" charset="0"/>
                <a:ea typeface="Lato" panose="020F0502020204030203" pitchFamily="34" charset="0"/>
                <a:cs typeface="Lato" panose="020F0502020204030203" pitchFamily="34" charset="0"/>
              </a:rPr>
              <a:t>толко</a:t>
            </a:r>
            <a:r>
              <a:rPr lang="ru-RU" dirty="0">
                <a:latin typeface="Lato" panose="020F0502020204030203" pitchFamily="34" charset="0"/>
                <a:ea typeface="Lato" panose="020F0502020204030203" pitchFamily="34" charset="0"/>
                <a:cs typeface="Lato" panose="020F0502020204030203" pitchFamily="34" charset="0"/>
              </a:rPr>
              <a:t> первые шаги, думаете, как вывести свой проект на рынок, благодаря карте узнаете, где разработать </a:t>
            </a:r>
            <a:r>
              <a:rPr lang="en-US" dirty="0">
                <a:latin typeface="Lato" panose="020F0502020204030203" pitchFamily="34" charset="0"/>
                <a:ea typeface="Lato" panose="020F0502020204030203" pitchFamily="34" charset="0"/>
                <a:cs typeface="Lato" panose="020F0502020204030203" pitchFamily="34" charset="0"/>
              </a:rPr>
              <a:t>MVP</a:t>
            </a:r>
            <a:r>
              <a:rPr lang="ru-RU" dirty="0">
                <a:latin typeface="Lato" panose="020F0502020204030203" pitchFamily="34" charset="0"/>
                <a:ea typeface="Lato" panose="020F0502020204030203" pitchFamily="34" charset="0"/>
                <a:cs typeface="Lato" panose="020F0502020204030203" pitchFamily="34" charset="0"/>
              </a:rPr>
              <a:t>, как найти деньги на разработку, в каких акселераторах </a:t>
            </a:r>
            <a:r>
              <a:rPr lang="ru-RU" dirty="0" smtClean="0">
                <a:latin typeface="Lato" panose="020F0502020204030203" pitchFamily="34" charset="0"/>
                <a:ea typeface="Lato" panose="020F0502020204030203" pitchFamily="34" charset="0"/>
                <a:cs typeface="Lato" panose="020F0502020204030203" pitchFamily="34" charset="0"/>
              </a:rPr>
              <a:t>учиться.</a:t>
            </a:r>
            <a:endParaRPr lang="en-US" dirty="0" smtClean="0">
              <a:latin typeface="Lato" panose="020F0502020204030203" pitchFamily="34" charset="0"/>
              <a:ea typeface="Lato" panose="020F0502020204030203" pitchFamily="34" charset="0"/>
              <a:cs typeface="Lato" panose="020F0502020204030203" pitchFamily="34" charset="0"/>
            </a:endParaRPr>
          </a:p>
          <a:p>
            <a:pPr>
              <a:buClr>
                <a:schemeClr val="bg1">
                  <a:lumMod val="50000"/>
                </a:schemeClr>
              </a:buCl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en-US" dirty="0" smtClean="0">
                <a:latin typeface="Lato" panose="020F0502020204030203" pitchFamily="34" charset="0"/>
                <a:ea typeface="Lato" panose="020F0502020204030203" pitchFamily="34" charset="0"/>
                <a:cs typeface="Lato" panose="020F0502020204030203" pitchFamily="34" charset="0"/>
              </a:rPr>
              <a:t>III. </a:t>
            </a:r>
            <a:r>
              <a:rPr lang="ru-RU" dirty="0" err="1" smtClean="0">
                <a:latin typeface="Lato" panose="020F0502020204030203" pitchFamily="34" charset="0"/>
                <a:ea typeface="Lato" panose="020F0502020204030203" pitchFamily="34" charset="0"/>
                <a:cs typeface="Lato" panose="020F0502020204030203" pitchFamily="34" charset="0"/>
              </a:rPr>
              <a:t>Роллаут</a:t>
            </a:r>
            <a:r>
              <a:rPr lang="ru-RU" dirty="0">
                <a:latin typeface="Lato" panose="020F0502020204030203" pitchFamily="34" charset="0"/>
                <a:ea typeface="Lato" panose="020F0502020204030203" pitchFamily="34" charset="0"/>
                <a:cs typeface="Lato" panose="020F0502020204030203" pitchFamily="34" charset="0"/>
              </a:rPr>
              <a:t>. Информация о том, куда идти за финансированием, инкубацией, где работать. </a:t>
            </a:r>
            <a:endParaRPr lang="en-US" dirty="0" smtClean="0">
              <a:latin typeface="Lato" panose="020F0502020204030203" pitchFamily="34" charset="0"/>
              <a:ea typeface="Lato" panose="020F0502020204030203" pitchFamily="34" charset="0"/>
              <a:cs typeface="Lato" panose="020F0502020204030203" pitchFamily="34" charset="0"/>
            </a:endParaRPr>
          </a:p>
          <a:p>
            <a:pPr>
              <a:buClr>
                <a:schemeClr val="bg1">
                  <a:lumMod val="50000"/>
                </a:schemeClr>
              </a:buClr>
            </a:pPr>
            <a:endParaRPr lang="ru-RU" dirty="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en-US" dirty="0" smtClean="0">
                <a:latin typeface="Lato" panose="020F0502020204030203" pitchFamily="34" charset="0"/>
                <a:ea typeface="Lato" panose="020F0502020204030203" pitchFamily="34" charset="0"/>
                <a:cs typeface="Lato" panose="020F0502020204030203" pitchFamily="34" charset="0"/>
              </a:rPr>
              <a:t>IV. </a:t>
            </a:r>
            <a:r>
              <a:rPr lang="ru-RU" dirty="0" smtClean="0">
                <a:latin typeface="Lato" panose="020F0502020204030203" pitchFamily="34" charset="0"/>
                <a:ea typeface="Lato" panose="020F0502020204030203" pitchFamily="34" charset="0"/>
                <a:cs typeface="Lato" panose="020F0502020204030203" pitchFamily="34" charset="0"/>
              </a:rPr>
              <a:t>Рост </a:t>
            </a:r>
            <a:r>
              <a:rPr lang="ru-RU" dirty="0">
                <a:latin typeface="Lato" panose="020F0502020204030203" pitchFamily="34" charset="0"/>
                <a:ea typeface="Lato" panose="020F0502020204030203" pitchFamily="34" charset="0"/>
                <a:cs typeface="Lato" panose="020F0502020204030203" pitchFamily="34" charset="0"/>
              </a:rPr>
              <a:t>и масштабирование. В этом разделе представлена информация, как найти капитал на развитие, менторов, развивать персонал и выходить на новые рынки.</a:t>
            </a:r>
          </a:p>
          <a:p>
            <a:pPr marL="285750" indent="-285750">
              <a:buClr>
                <a:schemeClr val="bg1">
                  <a:lumMod val="50000"/>
                </a:schemeClr>
              </a:buClr>
              <a:buFont typeface="Arial" panose="020B0604020202020204" pitchFamily="34" charset="0"/>
              <a:buChar char="•"/>
            </a:pPr>
            <a:endParaRPr lang="ru-RU" dirty="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endParaRPr lang="ru-RU" dirty="0" smtClean="0">
              <a:latin typeface="Lato" panose="020F0502020204030203" pitchFamily="34" charset="0"/>
              <a:ea typeface="Lato" panose="020F0502020204030203" pitchFamily="34" charset="0"/>
              <a:cs typeface="Lato" panose="020F0502020204030203" pitchFamily="34" charset="0"/>
            </a:endParaRPr>
          </a:p>
          <a:p>
            <a:pPr>
              <a:buClr>
                <a:schemeClr val="bg1">
                  <a:lumMod val="50000"/>
                </a:schemeClr>
              </a:buClr>
            </a:pPr>
            <a:r>
              <a:rPr lang="ru-RU" dirty="0" smtClean="0">
                <a:latin typeface="Lato" panose="020F0502020204030203" pitchFamily="34" charset="0"/>
                <a:ea typeface="Lato" panose="020F0502020204030203" pitchFamily="34" charset="0"/>
                <a:cs typeface="Lato" panose="020F0502020204030203" pitchFamily="34" charset="0"/>
              </a:rPr>
              <a:t>Подробности проекта </a:t>
            </a:r>
            <a:r>
              <a:rPr lang="en-US" dirty="0" smtClean="0">
                <a:latin typeface="Lato" panose="020F0502020204030203" pitchFamily="34" charset="0"/>
                <a:ea typeface="Lato" panose="020F0502020204030203" pitchFamily="34" charset="0"/>
                <a:cs typeface="Lato" panose="020F0502020204030203" pitchFamily="34" charset="0"/>
              </a:rPr>
              <a:t>PROJECT MARKETING FB: </a:t>
            </a:r>
            <a:r>
              <a:rPr lang="en-US" dirty="0" smtClean="0">
                <a:latin typeface="Lato" panose="020F0502020204030203" pitchFamily="34" charset="0"/>
                <a:ea typeface="Lato" panose="020F0502020204030203" pitchFamily="34" charset="0"/>
                <a:cs typeface="Lato" panose="020F0502020204030203" pitchFamily="34" charset="0"/>
              </a:rPr>
              <a:t>@</a:t>
            </a:r>
            <a:r>
              <a:rPr lang="en-US" dirty="0" err="1" smtClean="0">
                <a:latin typeface="Lato" panose="020F0502020204030203" pitchFamily="34" charset="0"/>
                <a:ea typeface="Lato" panose="020F0502020204030203" pitchFamily="34" charset="0"/>
                <a:cs typeface="Lato" panose="020F0502020204030203" pitchFamily="34" charset="0"/>
              </a:rPr>
              <a:t>pmBDSM</a:t>
            </a:r>
            <a:endParaRPr lang="en-US" dirty="0" smtClean="0">
              <a:latin typeface="Lato" panose="020F0502020204030203" pitchFamily="34" charset="0"/>
              <a:ea typeface="Lato" panose="020F0502020204030203" pitchFamily="34" charset="0"/>
              <a:cs typeface="Lato" panose="020F0502020204030203" pitchFamily="34" charset="0"/>
            </a:endParaRPr>
          </a:p>
          <a:p>
            <a:pPr>
              <a:buClr>
                <a:schemeClr val="bg1">
                  <a:lumMod val="50000"/>
                </a:schemeClr>
              </a:buClr>
            </a:pPr>
            <a:endParaRPr lang="ru-RU" dirty="0"/>
          </a:p>
        </p:txBody>
      </p:sp>
    </p:spTree>
    <p:extLst>
      <p:ext uri="{BB962C8B-B14F-4D97-AF65-F5344CB8AC3E}">
        <p14:creationId xmlns:p14="http://schemas.microsoft.com/office/powerpoint/2010/main" val="401362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MEET UP IMAGURU</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17</a:t>
            </a:fld>
            <a:endParaRPr lang="ru-RU" dirty="0"/>
          </a:p>
        </p:txBody>
      </p:sp>
      <p:sp>
        <p:nvSpPr>
          <p:cNvPr id="5" name="Прямоугольник 4"/>
          <p:cNvSpPr/>
          <p:nvPr/>
        </p:nvSpPr>
        <p:spPr>
          <a:xfrm>
            <a:off x="695400" y="3249485"/>
            <a:ext cx="3635256" cy="1077218"/>
          </a:xfrm>
          <a:prstGeom prst="rect">
            <a:avLst/>
          </a:prstGeom>
        </p:spPr>
        <p:txBody>
          <a:bodyPr wrap="square">
            <a:spAutoFit/>
          </a:bodyPr>
          <a:lstStyle/>
          <a:p>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Выконваючы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абавязкі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начальніка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аддзела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інфармацыі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адукацыі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і культуры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амбасады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ЗША ў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Беларусі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Джон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Фер</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6" name="Прямоугольник 5"/>
          <p:cNvSpPr/>
          <p:nvPr/>
        </p:nvSpPr>
        <p:spPr>
          <a:xfrm>
            <a:off x="4593057" y="643789"/>
            <a:ext cx="7257573" cy="3785652"/>
          </a:xfrm>
          <a:prstGeom prst="rect">
            <a:avLst/>
          </a:prstGeom>
        </p:spPr>
        <p:txBody>
          <a:bodyPr wrap="square">
            <a:spAutoFit/>
          </a:bodyPr>
          <a:lstStyle/>
          <a:p>
            <a:pPr algn="just"/>
            <a:r>
              <a:rPr lang="en-US" sz="1600" dirty="0" smtClean="0">
                <a:solidFill>
                  <a:srgbClr val="1D2129"/>
                </a:solidFill>
                <a:latin typeface="Lato" panose="020F0502020204030203" pitchFamily="34" charset="0"/>
                <a:ea typeface="Lato" panose="020F0502020204030203" pitchFamily="34" charset="0"/>
                <a:cs typeface="Lato" panose="020F0502020204030203" pitchFamily="34" charset="0"/>
              </a:rPr>
              <a:t>“</a:t>
            </a:r>
            <a:r>
              <a:rPr lang="ru-RU" sz="1600" dirty="0" err="1" smtClean="0">
                <a:solidFill>
                  <a:srgbClr val="1D2129"/>
                </a:solidFill>
                <a:latin typeface="Lato" panose="020F0502020204030203" pitchFamily="34" charset="0"/>
                <a:ea typeface="Lato" panose="020F0502020204030203" pitchFamily="34" charset="0"/>
                <a:cs typeface="Lato" panose="020F0502020204030203" pitchFamily="34" charset="0"/>
              </a:rPr>
              <a:t>Выпускніцы</a:t>
            </a:r>
            <a:r>
              <a:rPr lang="ru-RU" sz="1600" dirty="0" smtClean="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праграмы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1D2129"/>
                </a:solidFill>
                <a:latin typeface="Lato" panose="020F0502020204030203" pitchFamily="34" charset="0"/>
                <a:ea typeface="Lato" panose="020F0502020204030203" pitchFamily="34" charset="0"/>
                <a:cs typeface="Lato" panose="020F0502020204030203" pitchFamily="34" charset="0"/>
              </a:rPr>
              <a:t>IVLP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актыўна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дзеляцца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вопытам</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атрыманым</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у ЗША, і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падаюць</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прыклад</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лідэрства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Ірына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Дубовік</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удзельніца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праграмы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1D2129"/>
                </a:solidFill>
                <a:latin typeface="Lato" panose="020F0502020204030203" pitchFamily="34" charset="0"/>
                <a:ea typeface="Lato" panose="020F0502020204030203" pitchFamily="34" charset="0"/>
                <a:cs typeface="Lato" panose="020F0502020204030203" pitchFamily="34" charset="0"/>
              </a:rPr>
              <a:t>IVLP </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па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тэме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Жанчыны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і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прадпрымальніцтва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правяла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сустрэчу</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ў </a:t>
            </a:r>
            <a:r>
              <a:rPr lang="en-US" sz="1600" dirty="0" err="1">
                <a:solidFill>
                  <a:srgbClr val="1D2129"/>
                </a:solidFill>
                <a:latin typeface="Lato" panose="020F0502020204030203" pitchFamily="34" charset="0"/>
                <a:ea typeface="Lato" panose="020F0502020204030203" pitchFamily="34" charset="0"/>
                <a:cs typeface="Lato" panose="020F0502020204030203" pitchFamily="34" charset="0"/>
              </a:rPr>
              <a:t>Imaguru</a:t>
            </a:r>
            <a:r>
              <a:rPr lang="en-US" sz="1600" dirty="0">
                <a:solidFill>
                  <a:srgbClr val="1D2129"/>
                </a:solidFill>
                <a:latin typeface="Lato" panose="020F0502020204030203" pitchFamily="34" charset="0"/>
                <a:ea typeface="Lato" panose="020F0502020204030203" pitchFamily="34" charset="0"/>
                <a:cs typeface="Lato" panose="020F0502020204030203" pitchFamily="34" charset="0"/>
              </a:rPr>
              <a:t> Startup Hub,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дзе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распавяла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аб</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амерыканскім</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вопыце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ў сферы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прадпрымальніцтва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і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абмеркавала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магчымасці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яго</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прымянення</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ў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Беларусі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Ірыне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асабліва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спадабаўся</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візіт</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у штат Юта,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які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ўразіў</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яе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адкрытасцю</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да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інавацый</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і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выкладаннем</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прадпрымальніцтва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як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асобнага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прадмета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з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дзяцінства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Ірына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таксама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прэзентавала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свой новы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праект</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 карту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стартап-экасістэмы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Беларусі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на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стварэнне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якой</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яе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натхніў</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удзел</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у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праграме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1D2129"/>
                </a:solidFill>
                <a:latin typeface="Lato" panose="020F0502020204030203" pitchFamily="34" charset="0"/>
                <a:ea typeface="Lato" panose="020F0502020204030203" pitchFamily="34" charset="0"/>
                <a:cs typeface="Lato" panose="020F0502020204030203" pitchFamily="34" charset="0"/>
              </a:rPr>
              <a:t>IVLP.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Сустрэчу</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наведала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больш</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за 50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прадстаўнікоў</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1D2129"/>
                </a:solidFill>
                <a:latin typeface="Lato" panose="020F0502020204030203" pitchFamily="34" charset="0"/>
                <a:ea typeface="Lato" panose="020F0502020204030203" pitchFamily="34" charset="0"/>
                <a:cs typeface="Lato" panose="020F0502020204030203" pitchFamily="34" charset="0"/>
              </a:rPr>
              <a:t>IT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кампаній</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маркетолагаў</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і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студэнтаў</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Выконваючы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абавязкі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начальніка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аддзела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інфармацыі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адукацыі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і культуры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амбасады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ЗША ў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Беларусі</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Джон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Фер</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уручыў</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Ірыне</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сертыфікат</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удзельніцы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праграмы</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1D2129"/>
                </a:solidFill>
                <a:latin typeface="Lato" panose="020F0502020204030203" pitchFamily="34" charset="0"/>
                <a:ea typeface="Lato" panose="020F0502020204030203" pitchFamily="34" charset="0"/>
                <a:cs typeface="Lato" panose="020F0502020204030203" pitchFamily="34" charset="0"/>
              </a:rPr>
              <a:t>IVLP </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і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выказаў</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надзею</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на </a:t>
            </a:r>
            <a:r>
              <a:rPr lang="ru-RU" sz="1600" dirty="0" err="1">
                <a:solidFill>
                  <a:srgbClr val="1D2129"/>
                </a:solidFill>
                <a:latin typeface="Lato" panose="020F0502020204030203" pitchFamily="34" charset="0"/>
                <a:ea typeface="Lato" panose="020F0502020204030203" pitchFamily="34" charset="0"/>
                <a:cs typeface="Lato" panose="020F0502020204030203" pitchFamily="34" charset="0"/>
              </a:rPr>
              <a:t>супрацоўніцтва</a:t>
            </a:r>
            <a:r>
              <a:rPr lang="ru-RU" sz="1600" dirty="0">
                <a:solidFill>
                  <a:srgbClr val="1D2129"/>
                </a:solidFill>
                <a:latin typeface="Lato" panose="020F0502020204030203" pitchFamily="34" charset="0"/>
                <a:ea typeface="Lato" panose="020F0502020204030203" pitchFamily="34" charset="0"/>
                <a:cs typeface="Lato" panose="020F0502020204030203" pitchFamily="34" charset="0"/>
              </a:rPr>
              <a:t> ў </a:t>
            </a:r>
            <a:r>
              <a:rPr lang="ru-RU" sz="1600" dirty="0" err="1" smtClean="0">
                <a:solidFill>
                  <a:srgbClr val="1D2129"/>
                </a:solidFill>
                <a:latin typeface="Lato" panose="020F0502020204030203" pitchFamily="34" charset="0"/>
                <a:ea typeface="Lato" panose="020F0502020204030203" pitchFamily="34" charset="0"/>
                <a:cs typeface="Lato" panose="020F0502020204030203" pitchFamily="34" charset="0"/>
              </a:rPr>
              <a:t>будучыні</a:t>
            </a:r>
            <a:r>
              <a:rPr lang="en-US" sz="1600" dirty="0" smtClean="0">
                <a:solidFill>
                  <a:srgbClr val="1D2129"/>
                </a:solidFill>
                <a:latin typeface="Lato" panose="020F0502020204030203" pitchFamily="34" charset="0"/>
                <a:ea typeface="Lato" panose="020F0502020204030203" pitchFamily="34" charset="0"/>
                <a:cs typeface="Lato" panose="020F0502020204030203" pitchFamily="34" charset="0"/>
              </a:rPr>
              <a:t>”</a:t>
            </a:r>
            <a:r>
              <a:rPr lang="ru-RU" sz="1600" dirty="0" smtClean="0">
                <a:solidFill>
                  <a:srgbClr val="1D2129"/>
                </a:solidFill>
                <a:latin typeface="Lato" panose="020F0502020204030203" pitchFamily="34" charset="0"/>
                <a:ea typeface="Lato" panose="020F0502020204030203" pitchFamily="34" charset="0"/>
                <a:cs typeface="Lato" panose="020F0502020204030203" pitchFamily="34" charset="0"/>
              </a:rPr>
              <a:t>.</a:t>
            </a:r>
            <a:endParaRPr lang="en-US" sz="1600" dirty="0" smtClean="0">
              <a:solidFill>
                <a:srgbClr val="1D2129"/>
              </a:solidFill>
              <a:latin typeface="Lato" panose="020F0502020204030203" pitchFamily="34" charset="0"/>
              <a:ea typeface="Lato" panose="020F0502020204030203" pitchFamily="34" charset="0"/>
              <a:cs typeface="Lato" panose="020F0502020204030203" pitchFamily="34" charset="0"/>
            </a:endParaRPr>
          </a:p>
          <a:p>
            <a:pPr algn="just"/>
            <a:r>
              <a:rPr lang="en-US" sz="1600" dirty="0">
                <a:latin typeface="Lato" panose="020F0502020204030203" pitchFamily="34" charset="0"/>
                <a:ea typeface="Lato" panose="020F0502020204030203" pitchFamily="34" charset="0"/>
                <a:cs typeface="Lato" panose="020F0502020204030203" pitchFamily="34" charset="0"/>
              </a:rPr>
              <a:t>https://www.facebook.com/usembassy.minsk/posts/1709715105741187</a:t>
            </a:r>
            <a:endParaRPr lang="ru-RU" sz="1600" dirty="0">
              <a:latin typeface="Lato" panose="020F0502020204030203" pitchFamily="34" charset="0"/>
              <a:ea typeface="Lato" panose="020F0502020204030203" pitchFamily="34" charset="0"/>
              <a:cs typeface="Lato" panose="020F0502020204030203"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8" y="692696"/>
            <a:ext cx="3563248" cy="255220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517" y="4508647"/>
            <a:ext cx="2925013" cy="1897134"/>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3179" y="4524550"/>
            <a:ext cx="3295445" cy="1897134"/>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10" y="4317296"/>
            <a:ext cx="1584176" cy="2129985"/>
          </a:xfrm>
          <a:prstGeom prst="rect">
            <a:avLst/>
          </a:prstGeom>
        </p:spPr>
      </p:pic>
    </p:spTree>
    <p:extLst>
      <p:ext uri="{BB962C8B-B14F-4D97-AF65-F5344CB8AC3E}">
        <p14:creationId xmlns:p14="http://schemas.microsoft.com/office/powerpoint/2010/main" val="2124158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LEADING THROUGH DIGITAL DISRUPTION</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18</a:t>
            </a:fld>
            <a:endParaRPr lang="ru-RU" dirty="0"/>
          </a:p>
        </p:txBody>
      </p:sp>
      <p:pic>
        <p:nvPicPr>
          <p:cNvPr id="2050" name="Picture 2" descr="Ð¤Ð¾ÑÐ¾ Irina Dubovi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1464" y="548680"/>
            <a:ext cx="9073008" cy="59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2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ДИДЖИТАЛИЗАЦИЯ</a:t>
            </a:r>
            <a:endParaRPr lang="ru-RU" dirty="0"/>
          </a:p>
        </p:txBody>
      </p:sp>
      <p:sp>
        <p:nvSpPr>
          <p:cNvPr id="3" name="Объект 2"/>
          <p:cNvSpPr>
            <a:spLocks noGrp="1"/>
          </p:cNvSpPr>
          <p:nvPr>
            <p:ph idx="1"/>
          </p:nvPr>
        </p:nvSpPr>
        <p:spPr/>
        <p:txBody>
          <a:bodyPr>
            <a:noAutofit/>
          </a:bodyPr>
          <a:lstStyle/>
          <a:p>
            <a:r>
              <a:rPr lang="ru-RU" sz="1600" b="1" dirty="0">
                <a:latin typeface="Lato" panose="020F0502020204030203" pitchFamily="34" charset="0"/>
                <a:ea typeface="Lato" panose="020F0502020204030203" pitchFamily="34" charset="0"/>
                <a:cs typeface="Lato" panose="020F0502020204030203" pitchFamily="34" charset="0"/>
              </a:rPr>
              <a:t>DIGITIZATION/ОЦИФРОВКА </a:t>
            </a:r>
            <a:r>
              <a:rPr lang="ru-RU" sz="1600" dirty="0">
                <a:latin typeface="Lato" panose="020F0502020204030203" pitchFamily="34" charset="0"/>
                <a:ea typeface="Lato" panose="020F0502020204030203" pitchFamily="34" charset="0"/>
                <a:cs typeface="Lato" panose="020F0502020204030203" pitchFamily="34" charset="0"/>
              </a:rPr>
              <a:t>– это перевод информации с физических носителей на цифровые. Индустрия 3.0</a:t>
            </a:r>
            <a:br>
              <a:rPr lang="ru-RU" sz="1600" dirty="0">
                <a:latin typeface="Lato" panose="020F0502020204030203" pitchFamily="34" charset="0"/>
                <a:ea typeface="Lato" panose="020F0502020204030203" pitchFamily="34" charset="0"/>
                <a:cs typeface="Lato" panose="020F0502020204030203" pitchFamily="34" charset="0"/>
              </a:rPr>
            </a:br>
            <a:r>
              <a:rPr lang="ru-RU" sz="1600" dirty="0">
                <a:latin typeface="Lato" panose="020F0502020204030203" pitchFamily="34" charset="0"/>
                <a:ea typeface="Lato" panose="020F0502020204030203" pitchFamily="34" charset="0"/>
                <a:cs typeface="Lato" panose="020F0502020204030203" pitchFamily="34" charset="0"/>
              </a:rPr>
              <a:t/>
            </a:r>
            <a:br>
              <a:rPr lang="ru-RU" sz="1600" dirty="0">
                <a:latin typeface="Lato" panose="020F0502020204030203" pitchFamily="34" charset="0"/>
                <a:ea typeface="Lato" panose="020F0502020204030203" pitchFamily="34" charset="0"/>
                <a:cs typeface="Lato" panose="020F0502020204030203" pitchFamily="34" charset="0"/>
              </a:rPr>
            </a:br>
            <a:r>
              <a:rPr lang="ru-RU" sz="1600" b="1" dirty="0">
                <a:latin typeface="Lato" panose="020F0502020204030203" pitchFamily="34" charset="0"/>
                <a:ea typeface="Lato" panose="020F0502020204030203" pitchFamily="34" charset="0"/>
                <a:cs typeface="Lato" panose="020F0502020204030203" pitchFamily="34" charset="0"/>
              </a:rPr>
              <a:t>DIGITALIZATION/ЦИФРОВИЗАЦИЯ</a:t>
            </a:r>
            <a:r>
              <a:rPr lang="ru-RU" sz="1600" dirty="0">
                <a:latin typeface="Lato" panose="020F0502020204030203" pitchFamily="34" charset="0"/>
                <a:ea typeface="Lato" panose="020F0502020204030203" pitchFamily="34" charset="0"/>
                <a:cs typeface="Lato" panose="020F0502020204030203" pitchFamily="34" charset="0"/>
              </a:rPr>
              <a:t>— это использование технологий с целью введения инноваций в бизнес модель компании и весь ее рабочий процесс с целью преобразовать процессы в более эффективные, более продуктивные, более прибыльные и с большей удовлетворенностью клиентов в их цифровом и физическом опыте с компанией. </a:t>
            </a:r>
            <a:r>
              <a:rPr lang="ru-RU" sz="1600" dirty="0" err="1">
                <a:latin typeface="Lato" panose="020F0502020204030203" pitchFamily="34" charset="0"/>
                <a:ea typeface="Lato" panose="020F0502020204030203" pitchFamily="34" charset="0"/>
                <a:cs typeface="Lato" panose="020F0502020204030203" pitchFamily="34" charset="0"/>
              </a:rPr>
              <a:t>Цифровизация</a:t>
            </a:r>
            <a:r>
              <a:rPr lang="ru-RU" sz="1600" dirty="0">
                <a:latin typeface="Lato" panose="020F0502020204030203" pitchFamily="34" charset="0"/>
                <a:ea typeface="Lato" panose="020F0502020204030203" pitchFamily="34" charset="0"/>
                <a:cs typeface="Lato" panose="020F0502020204030203" pitchFamily="34" charset="0"/>
              </a:rPr>
              <a:t> позволяет использовать цифровую информацию для оптимизации бизнес-результатов, создания новых каналов увеличения прибыли, оптимизации затрат, нового опыта работы с клиентами, предлагая большую ценность продукта за счет применения цифровых технологий. Индустрия 4.0</a:t>
            </a:r>
            <a:br>
              <a:rPr lang="ru-RU" sz="1600" dirty="0">
                <a:latin typeface="Lato" panose="020F0502020204030203" pitchFamily="34" charset="0"/>
                <a:ea typeface="Lato" panose="020F0502020204030203" pitchFamily="34" charset="0"/>
                <a:cs typeface="Lato" panose="020F0502020204030203" pitchFamily="34" charset="0"/>
              </a:rPr>
            </a:br>
            <a:r>
              <a:rPr lang="ru-RU" sz="1600" dirty="0">
                <a:latin typeface="Lato" panose="020F0502020204030203" pitchFamily="34" charset="0"/>
                <a:ea typeface="Lato" panose="020F0502020204030203" pitchFamily="34" charset="0"/>
                <a:cs typeface="Lato" panose="020F0502020204030203" pitchFamily="34" charset="0"/>
              </a:rPr>
              <a:t/>
            </a:r>
            <a:br>
              <a:rPr lang="ru-RU" sz="1600" dirty="0">
                <a:latin typeface="Lato" panose="020F0502020204030203" pitchFamily="34" charset="0"/>
                <a:ea typeface="Lato" panose="020F0502020204030203" pitchFamily="34" charset="0"/>
                <a:cs typeface="Lato" panose="020F0502020204030203" pitchFamily="34" charset="0"/>
              </a:rPr>
            </a:br>
            <a:r>
              <a:rPr lang="ru-RU" sz="1600" b="1" dirty="0">
                <a:latin typeface="Lato" panose="020F0502020204030203" pitchFamily="34" charset="0"/>
                <a:ea typeface="Lato" panose="020F0502020204030203" pitchFamily="34" charset="0"/>
                <a:cs typeface="Lato" panose="020F0502020204030203" pitchFamily="34" charset="0"/>
              </a:rPr>
              <a:t>DIGITAL BUSINESS TRANSFORMATION/ЦИФРОВАЯ ТРАНСФОРМАЦИЯ БИЗНЕСА</a:t>
            </a:r>
            <a:r>
              <a:rPr lang="ru-RU" sz="1600" dirty="0">
                <a:latin typeface="Lato" panose="020F0502020204030203" pitchFamily="34" charset="0"/>
                <a:ea typeface="Lato" panose="020F0502020204030203" pitchFamily="34" charset="0"/>
                <a:cs typeface="Lato" panose="020F0502020204030203" pitchFamily="34" charset="0"/>
              </a:rPr>
              <a:t> – создание новых бизнес-проектов с использованием цифровых технологий. Речь идет не только </a:t>
            </a:r>
            <a:r>
              <a:rPr lang="ru-RU" sz="1600" dirty="0" smtClean="0">
                <a:latin typeface="Lato" panose="020F0502020204030203" pitchFamily="34" charset="0"/>
                <a:ea typeface="Lato" panose="020F0502020204030203" pitchFamily="34" charset="0"/>
                <a:cs typeface="Lato" panose="020F0502020204030203" pitchFamily="34" charset="0"/>
              </a:rPr>
              <a:t>о</a:t>
            </a:r>
            <a:r>
              <a:rPr lang="ru-RU" sz="1600" dirty="0">
                <a:latin typeface="Lato" panose="020F0502020204030203" pitchFamily="34" charset="0"/>
                <a:ea typeface="Lato" panose="020F0502020204030203" pitchFamily="34" charset="0"/>
                <a:cs typeface="Lato" panose="020F0502020204030203" pitchFamily="34" charset="0"/>
              </a:rPr>
              <a:t>б</a:t>
            </a:r>
            <a:r>
              <a:rPr lang="ru-RU" sz="1600" dirty="0" smtClean="0">
                <a:latin typeface="Lato" panose="020F0502020204030203" pitchFamily="34" charset="0"/>
                <a:ea typeface="Lato" panose="020F0502020204030203" pitchFamily="34" charset="0"/>
                <a:cs typeface="Lato" panose="020F0502020204030203" pitchFamily="34" charset="0"/>
              </a:rPr>
              <a:t> </a:t>
            </a:r>
            <a:r>
              <a:rPr lang="ru-RU" sz="1600" dirty="0">
                <a:latin typeface="Lato" panose="020F0502020204030203" pitchFamily="34" charset="0"/>
                <a:ea typeface="Lato" panose="020F0502020204030203" pitchFamily="34" charset="0"/>
                <a:cs typeface="Lato" panose="020F0502020204030203" pitchFamily="34" charset="0"/>
              </a:rPr>
              <a:t>автоматизации или вставке технологий в существующий процесс (</a:t>
            </a:r>
            <a:r>
              <a:rPr lang="ru-RU" sz="1600" dirty="0" err="1">
                <a:latin typeface="Lato" panose="020F0502020204030203" pitchFamily="34" charset="0"/>
                <a:ea typeface="Lato" panose="020F0502020204030203" pitchFamily="34" charset="0"/>
                <a:cs typeface="Lato" panose="020F0502020204030203" pitchFamily="34" charset="0"/>
              </a:rPr>
              <a:t>цифровизация</a:t>
            </a:r>
            <a:r>
              <a:rPr lang="ru-RU" sz="1600" dirty="0">
                <a:latin typeface="Lato" panose="020F0502020204030203" pitchFamily="34" charset="0"/>
                <a:ea typeface="Lato" panose="020F0502020204030203" pitchFamily="34" charset="0"/>
                <a:cs typeface="Lato" panose="020F0502020204030203" pitchFamily="34" charset="0"/>
              </a:rPr>
              <a:t>) для оптимизации текущей цепочки создания стоимости, но и в дальнейшем, изменении бизнес-модели, изменении цепочки добавленной стоимости и, безусловно, создании нового предложения продуктов и услуг (вызванных применение или включение цифровых технологий в продукты или услуги до трансформации), которые приводят к новому и лучшему способу предоставления потребителю ценности. И они потребуют модернизации, рационализации и упрощения текущих бизнес-процессов, а также создания новых ключевых процессов, необходимых для нового переосмысления бизнеса.</a:t>
            </a:r>
          </a:p>
        </p:txBody>
      </p:sp>
      <p:sp>
        <p:nvSpPr>
          <p:cNvPr id="4" name="Номер слайда 3"/>
          <p:cNvSpPr>
            <a:spLocks noGrp="1"/>
          </p:cNvSpPr>
          <p:nvPr>
            <p:ph type="sldNum" sz="quarter" idx="12"/>
          </p:nvPr>
        </p:nvSpPr>
        <p:spPr/>
        <p:txBody>
          <a:bodyPr/>
          <a:lstStyle/>
          <a:p>
            <a:fld id="{A79F24B2-232F-4026-8C6A-BDD58C0A53CE}" type="slidenum">
              <a:rPr lang="ru-RU" smtClean="0"/>
              <a:pPr/>
              <a:t>19</a:t>
            </a:fld>
            <a:endParaRPr lang="ru-RU" dirty="0"/>
          </a:p>
        </p:txBody>
      </p:sp>
    </p:spTree>
    <p:extLst>
      <p:ext uri="{BB962C8B-B14F-4D97-AF65-F5344CB8AC3E}">
        <p14:creationId xmlns:p14="http://schemas.microsoft.com/office/powerpoint/2010/main" val="2483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A79F24B2-232F-4026-8C6A-BDD58C0A53CE}" type="slidenum">
              <a:rPr lang="ru-RU" smtClean="0"/>
              <a:pPr/>
              <a:t>2</a:t>
            </a:fld>
            <a:endParaRPr lang="ru-RU" dirty="0"/>
          </a:p>
        </p:txBody>
      </p:sp>
      <p:sp>
        <p:nvSpPr>
          <p:cNvPr id="5" name="Прямоугольник 4"/>
          <p:cNvSpPr/>
          <p:nvPr/>
        </p:nvSpPr>
        <p:spPr>
          <a:xfrm>
            <a:off x="4151784" y="360009"/>
            <a:ext cx="7920880" cy="6294031"/>
          </a:xfrm>
          <a:prstGeom prst="rect">
            <a:avLst/>
          </a:prstGeom>
        </p:spPr>
        <p:txBody>
          <a:bodyPr wrap="square">
            <a:spAutoFit/>
          </a:bodyPr>
          <a:lstStyle/>
          <a:p>
            <a:r>
              <a:rPr lang="ru-RU" sz="1400" b="1" dirty="0">
                <a:latin typeface="Lato" panose="020F0502020204030203" pitchFamily="34" charset="0"/>
                <a:ea typeface="Lato" panose="020F0502020204030203" pitchFamily="34" charset="0"/>
                <a:cs typeface="Lato" panose="020F0502020204030203" pitchFamily="34" charset="0"/>
              </a:rPr>
              <a:t>Ирина  ДУБОВИК  </a:t>
            </a:r>
            <a:r>
              <a:rPr lang="ru-RU" sz="1400" dirty="0">
                <a:latin typeface="Lato" panose="020F0502020204030203" pitchFamily="34" charset="0"/>
                <a:ea typeface="Lato" panose="020F0502020204030203" pitchFamily="34" charset="0"/>
                <a:cs typeface="Lato" panose="020F0502020204030203" pitchFamily="34" charset="0"/>
              </a:rPr>
              <a:t>- </a:t>
            </a:r>
            <a:r>
              <a:rPr lang="en-US" sz="1400" dirty="0">
                <a:solidFill>
                  <a:srgbClr val="002060"/>
                </a:solidFill>
                <a:latin typeface="Lato" panose="020F0502020204030203" pitchFamily="34" charset="0"/>
                <a:ea typeface="Lato" panose="020F0502020204030203" pitchFamily="34" charset="0"/>
                <a:cs typeface="Lato" panose="020F0502020204030203" pitchFamily="34" charset="0"/>
              </a:rPr>
              <a:t>PROJECT MARKETING</a:t>
            </a:r>
            <a:r>
              <a:rPr lang="ru-RU" sz="1400" dirty="0">
                <a:solidFill>
                  <a:srgbClr val="002060"/>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002060"/>
                </a:solidFill>
                <a:latin typeface="Lato" panose="020F0502020204030203" pitchFamily="34" charset="0"/>
                <a:ea typeface="Lato" panose="020F0502020204030203" pitchFamily="34" charset="0"/>
                <a:cs typeface="Lato" panose="020F0502020204030203" pitchFamily="34" charset="0"/>
              </a:rPr>
              <a:t>Ceo</a:t>
            </a:r>
            <a:endParaRPr lang="ru-RU" sz="1400" dirty="0">
              <a:solidFill>
                <a:srgbClr val="002060"/>
              </a:solidFill>
              <a:latin typeface="Lato" panose="020F0502020204030203" pitchFamily="34" charset="0"/>
              <a:ea typeface="Lato" panose="020F0502020204030203" pitchFamily="34" charset="0"/>
              <a:cs typeface="Lato" panose="020F0502020204030203" pitchFamily="34" charset="0"/>
            </a:endParaRPr>
          </a:p>
          <a:p>
            <a:endParaRPr lang="ru-RU" sz="1400" b="1" dirty="0" smtClean="0">
              <a:latin typeface="Lato" panose="020F0502020204030203" pitchFamily="34" charset="0"/>
              <a:ea typeface="Lato" panose="020F0502020204030203" pitchFamily="34" charset="0"/>
              <a:cs typeface="Lato" panose="020F0502020204030203" pitchFamily="34" charset="0"/>
            </a:endParaRPr>
          </a:p>
          <a:p>
            <a:r>
              <a:rPr lang="ru-RU" sz="1400" b="1" dirty="0" smtClean="0">
                <a:latin typeface="Lato" panose="020F0502020204030203" pitchFamily="34" charset="0"/>
                <a:ea typeface="Lato" panose="020F0502020204030203" pitchFamily="34" charset="0"/>
                <a:cs typeface="Lato" panose="020F0502020204030203" pitchFamily="34" charset="0"/>
              </a:rPr>
              <a:t>Экспертиза</a:t>
            </a:r>
            <a:r>
              <a:rPr lang="ru-RU" sz="1400" b="1" dirty="0">
                <a:latin typeface="Lato" panose="020F0502020204030203" pitchFamily="34" charset="0"/>
                <a:ea typeface="Lato" panose="020F0502020204030203" pitchFamily="34" charset="0"/>
                <a:cs typeface="Lato" panose="020F0502020204030203" pitchFamily="34" charset="0"/>
              </a:rPr>
              <a:t>: </a:t>
            </a:r>
            <a:r>
              <a:rPr lang="ru-RU" sz="1400" dirty="0" smtClean="0">
                <a:latin typeface="Lato" panose="020F0502020204030203" pitchFamily="34" charset="0"/>
                <a:ea typeface="Lato" panose="020F0502020204030203" pitchFamily="34" charset="0"/>
                <a:cs typeface="Lato" panose="020F0502020204030203" pitchFamily="34" charset="0"/>
              </a:rPr>
              <a:t>Развитие бизнеса, маркетинг и продажи: </a:t>
            </a:r>
            <a:r>
              <a:rPr lang="en-US" sz="1400" dirty="0">
                <a:latin typeface="Lato" panose="020F0502020204030203" pitchFamily="34" charset="0"/>
                <a:ea typeface="Lato" panose="020F0502020204030203" pitchFamily="34" charset="0"/>
                <a:cs typeface="Lato" panose="020F0502020204030203" pitchFamily="34" charset="0"/>
              </a:rPr>
              <a:t>B</a:t>
            </a:r>
            <a:r>
              <a:rPr lang="ru-RU" sz="1400" dirty="0">
                <a:latin typeface="Lato" panose="020F0502020204030203" pitchFamily="34" charset="0"/>
                <a:ea typeface="Lato" panose="020F0502020204030203" pitchFamily="34" charset="0"/>
                <a:cs typeface="Lato" panose="020F0502020204030203" pitchFamily="34" charset="0"/>
              </a:rPr>
              <a:t>2</a:t>
            </a:r>
            <a:r>
              <a:rPr lang="en-US" sz="1400" dirty="0">
                <a:latin typeface="Lato" panose="020F0502020204030203" pitchFamily="34" charset="0"/>
                <a:ea typeface="Lato" panose="020F0502020204030203" pitchFamily="34" charset="0"/>
                <a:cs typeface="Lato" panose="020F0502020204030203" pitchFamily="34" charset="0"/>
              </a:rPr>
              <a:t>B</a:t>
            </a:r>
            <a:r>
              <a:rPr lang="ru-RU" sz="1400" dirty="0">
                <a:latin typeface="Lato" panose="020F0502020204030203" pitchFamily="34" charset="0"/>
                <a:ea typeface="Lato" panose="020F0502020204030203" pitchFamily="34" charset="0"/>
                <a:cs typeface="Lato" panose="020F0502020204030203" pitchFamily="34" charset="0"/>
              </a:rPr>
              <a:t>, </a:t>
            </a:r>
            <a:r>
              <a:rPr lang="ru-RU" sz="1400" dirty="0" smtClean="0">
                <a:latin typeface="Lato" panose="020F0502020204030203" pitchFamily="34" charset="0"/>
                <a:ea typeface="Lato" panose="020F0502020204030203" pitchFamily="34" charset="0"/>
                <a:cs typeface="Lato" panose="020F0502020204030203" pitchFamily="34" charset="0"/>
              </a:rPr>
              <a:t>ИТ-</a:t>
            </a:r>
            <a:r>
              <a:rPr lang="ru-RU" sz="1400" dirty="0" err="1" smtClean="0">
                <a:latin typeface="Lato" panose="020F0502020204030203" pitchFamily="34" charset="0"/>
                <a:ea typeface="Lato" panose="020F0502020204030203" pitchFamily="34" charset="0"/>
                <a:cs typeface="Lato" panose="020F0502020204030203" pitchFamily="34" charset="0"/>
              </a:rPr>
              <a:t>стартапы</a:t>
            </a:r>
            <a:r>
              <a:rPr lang="ru-RU" sz="1400" dirty="0" smtClean="0">
                <a:latin typeface="Lato" panose="020F0502020204030203" pitchFamily="34" charset="0"/>
                <a:ea typeface="Lato" panose="020F0502020204030203" pitchFamily="34" charset="0"/>
                <a:cs typeface="Lato" panose="020F0502020204030203" pitchFamily="34" charset="0"/>
              </a:rPr>
              <a:t>, ментор</a:t>
            </a:r>
          </a:p>
          <a:p>
            <a:endParaRPr lang="ru-RU" sz="1400" dirty="0">
              <a:latin typeface="Lato" panose="020F0502020204030203" pitchFamily="34" charset="0"/>
              <a:ea typeface="Lato" panose="020F0502020204030203" pitchFamily="34" charset="0"/>
              <a:cs typeface="Lato" panose="020F0502020204030203" pitchFamily="34" charset="0"/>
            </a:endParaRPr>
          </a:p>
          <a:p>
            <a:r>
              <a:rPr lang="ru-RU" sz="1400" dirty="0">
                <a:latin typeface="Lato" panose="020F0502020204030203" pitchFamily="34" charset="0"/>
                <a:ea typeface="Lato" panose="020F0502020204030203" pitchFamily="34" charset="0"/>
                <a:cs typeface="Lato" panose="020F0502020204030203" pitchFamily="34" charset="0"/>
              </a:rPr>
              <a:t>Более</a:t>
            </a:r>
            <a:r>
              <a:rPr lang="en-US" sz="1400" dirty="0">
                <a:latin typeface="Lato" panose="020F0502020204030203" pitchFamily="34" charset="0"/>
                <a:ea typeface="Lato" panose="020F0502020204030203" pitchFamily="34" charset="0"/>
                <a:cs typeface="Lato" panose="020F0502020204030203" pitchFamily="34" charset="0"/>
              </a:rPr>
              <a:t> 15 </a:t>
            </a:r>
            <a:r>
              <a:rPr lang="ru-RU" sz="1400" dirty="0">
                <a:latin typeface="Lato" panose="020F0502020204030203" pitchFamily="34" charset="0"/>
                <a:ea typeface="Lato" panose="020F0502020204030203" pitchFamily="34" charset="0"/>
                <a:cs typeface="Lato" panose="020F0502020204030203" pitchFamily="34" charset="0"/>
              </a:rPr>
              <a:t>лет практики и</a:t>
            </a:r>
            <a:r>
              <a:rPr lang="en-US" sz="1400" dirty="0">
                <a:latin typeface="Lato" panose="020F0502020204030203" pitchFamily="34" charset="0"/>
                <a:ea typeface="Lato" panose="020F0502020204030203" pitchFamily="34" charset="0"/>
                <a:cs typeface="Lato" panose="020F0502020204030203" pitchFamily="34" charset="0"/>
              </a:rPr>
              <a:t> 11 </a:t>
            </a:r>
            <a:r>
              <a:rPr lang="ru-RU" sz="1400" dirty="0">
                <a:latin typeface="Lato" panose="020F0502020204030203" pitchFamily="34" charset="0"/>
                <a:ea typeface="Lato" panose="020F0502020204030203" pitchFamily="34" charset="0"/>
                <a:cs typeface="Lato" panose="020F0502020204030203" pitchFamily="34" charset="0"/>
              </a:rPr>
              <a:t>лет управленческого стажа в компаниях</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smtClean="0">
                <a:latin typeface="Lato" panose="020F0502020204030203" pitchFamily="34" charset="0"/>
                <a:ea typeface="Lato" panose="020F0502020204030203" pitchFamily="34" charset="0"/>
                <a:cs typeface="Lato" panose="020F0502020204030203" pitchFamily="34" charset="0"/>
              </a:rPr>
              <a:t>JVIBA</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HomeCreditBank</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PPFGroup</a:t>
            </a:r>
            <a:r>
              <a:rPr lang="en-US" sz="1400" dirty="0">
                <a:latin typeface="Lato" panose="020F0502020204030203" pitchFamily="34" charset="0"/>
                <a:ea typeface="Lato" panose="020F0502020204030203" pitchFamily="34" charset="0"/>
                <a:cs typeface="Lato" panose="020F0502020204030203" pitchFamily="34" charset="0"/>
              </a:rPr>
              <a:t>), </a:t>
            </a:r>
            <a:r>
              <a:rPr lang="ru-RU" sz="1400" dirty="0" err="1">
                <a:latin typeface="Lato" panose="020F0502020204030203" pitchFamily="34" charset="0"/>
                <a:ea typeface="Lato" panose="020F0502020204030203" pitchFamily="34" charset="0"/>
                <a:cs typeface="Lato" panose="020F0502020204030203" pitchFamily="34" charset="0"/>
              </a:rPr>
              <a:t>Белросбанк</a:t>
            </a:r>
            <a:r>
              <a:rPr lang="en-US" sz="1400" dirty="0">
                <a:latin typeface="Lato" panose="020F0502020204030203" pitchFamily="34" charset="0"/>
                <a:ea typeface="Lato" panose="020F0502020204030203" pitchFamily="34" charset="0"/>
                <a:cs typeface="Lato" panose="020F0502020204030203" pitchFamily="34" charset="0"/>
              </a:rPr>
              <a:t> (SG Group), </a:t>
            </a:r>
            <a:r>
              <a:rPr lang="ru-RU" sz="1400" dirty="0">
                <a:latin typeface="Lato" panose="020F0502020204030203" pitchFamily="34" charset="0"/>
                <a:ea typeface="Lato" panose="020F0502020204030203" pitchFamily="34" charset="0"/>
                <a:cs typeface="Lato" panose="020F0502020204030203" pitchFamily="34" charset="0"/>
              </a:rPr>
              <a:t>Атлант</a:t>
            </a:r>
            <a:r>
              <a:rPr lang="en-US" sz="1400" dirty="0">
                <a:latin typeface="Lato" panose="020F0502020204030203" pitchFamily="34" charset="0"/>
                <a:ea typeface="Lato" panose="020F0502020204030203" pitchFamily="34" charset="0"/>
                <a:cs typeface="Lato" panose="020F0502020204030203" pitchFamily="34" charset="0"/>
              </a:rPr>
              <a:t>-</a:t>
            </a:r>
            <a:r>
              <a:rPr lang="ru-RU" sz="1400" dirty="0">
                <a:latin typeface="Lato" panose="020F0502020204030203" pitchFamily="34" charset="0"/>
                <a:ea typeface="Lato" panose="020F0502020204030203" pitchFamily="34" charset="0"/>
                <a:cs typeface="Lato" panose="020F0502020204030203" pitchFamily="34" charset="0"/>
              </a:rPr>
              <a:t>М</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AsstrA</a:t>
            </a:r>
            <a:r>
              <a:rPr lang="en-US" sz="1400" dirty="0">
                <a:latin typeface="Lato" panose="020F0502020204030203" pitchFamily="34" charset="0"/>
                <a:ea typeface="Lato" panose="020F0502020204030203" pitchFamily="34" charset="0"/>
                <a:cs typeface="Lato" panose="020F0502020204030203" pitchFamily="34" charset="0"/>
              </a:rPr>
              <a:t> AG, </a:t>
            </a:r>
            <a:r>
              <a:rPr lang="ru-RU" sz="1400" dirty="0">
                <a:latin typeface="Lato" panose="020F0502020204030203" pitchFamily="34" charset="0"/>
                <a:ea typeface="Lato" panose="020F0502020204030203" pitchFamily="34" charset="0"/>
                <a:cs typeface="Lato" panose="020F0502020204030203" pitchFamily="34" charset="0"/>
              </a:rPr>
              <a:t>ГК АВАЛОН</a:t>
            </a:r>
            <a:r>
              <a:rPr lang="en-US" sz="1400" dirty="0">
                <a:latin typeface="Lato" panose="020F0502020204030203" pitchFamily="34" charset="0"/>
                <a:ea typeface="Lato" panose="020F0502020204030203" pitchFamily="34" charset="0"/>
                <a:cs typeface="Lato" panose="020F0502020204030203" pitchFamily="34" charset="0"/>
              </a:rPr>
              <a:t>, TUT.BY.</a:t>
            </a:r>
            <a:endParaRPr lang="ru-RU" sz="1400" dirty="0">
              <a:latin typeface="Lato" panose="020F0502020204030203" pitchFamily="34" charset="0"/>
              <a:ea typeface="Lato" panose="020F0502020204030203" pitchFamily="34" charset="0"/>
              <a:cs typeface="Lato" panose="020F0502020204030203" pitchFamily="34" charset="0"/>
            </a:endParaRPr>
          </a:p>
          <a:p>
            <a:pPr algn="just"/>
            <a:r>
              <a:rPr lang="ru-RU" sz="1400" b="1" dirty="0" smtClean="0">
                <a:latin typeface="Lato" panose="020F0502020204030203" pitchFamily="34" charset="0"/>
                <a:ea typeface="Lato" panose="020F0502020204030203" pitchFamily="34" charset="0"/>
                <a:cs typeface="Lato" panose="020F0502020204030203" pitchFamily="34" charset="0"/>
              </a:rPr>
              <a:t>Образование</a:t>
            </a:r>
            <a:r>
              <a:rPr lang="ru-RU" sz="1400" dirty="0">
                <a:latin typeface="Lato" panose="020F0502020204030203" pitchFamily="34" charset="0"/>
                <a:ea typeface="Lato" panose="020F0502020204030203" pitchFamily="34" charset="0"/>
                <a:cs typeface="Lato" panose="020F0502020204030203" pitchFamily="34" charset="0"/>
              </a:rPr>
              <a:t>: I. МГЛУ II. ИГС </a:t>
            </a:r>
            <a:r>
              <a:rPr lang="en-US" sz="1400" dirty="0">
                <a:latin typeface="Lato" panose="020F0502020204030203" pitchFamily="34" charset="0"/>
                <a:ea typeface="Lato" panose="020F0502020204030203" pitchFamily="34" charset="0"/>
                <a:cs typeface="Lato" panose="020F0502020204030203" pitchFamily="34" charset="0"/>
              </a:rPr>
              <a:t>“</a:t>
            </a:r>
            <a:r>
              <a:rPr lang="ru-RU" sz="1400" dirty="0">
                <a:latin typeface="Lato" panose="020F0502020204030203" pitchFamily="34" charset="0"/>
                <a:ea typeface="Lato" panose="020F0502020204030203" pitchFamily="34" charset="0"/>
                <a:cs typeface="Lato" panose="020F0502020204030203" pitchFamily="34" charset="0"/>
              </a:rPr>
              <a:t>Международный маркетинг</a:t>
            </a:r>
            <a:r>
              <a:rPr lang="en-US" sz="1400" dirty="0" smtClean="0">
                <a:latin typeface="Lato" panose="020F0502020204030203" pitchFamily="34" charset="0"/>
                <a:ea typeface="Lato" panose="020F0502020204030203" pitchFamily="34" charset="0"/>
                <a:cs typeface="Lato" panose="020F0502020204030203" pitchFamily="34" charset="0"/>
              </a:rPr>
              <a:t>”</a:t>
            </a:r>
            <a:endParaRPr lang="ru-RU" sz="1400" dirty="0" smtClean="0">
              <a:latin typeface="Lato" panose="020F0502020204030203" pitchFamily="34" charset="0"/>
              <a:ea typeface="Lato" panose="020F0502020204030203" pitchFamily="34" charset="0"/>
              <a:cs typeface="Lato" panose="020F0502020204030203" pitchFamily="34" charset="0"/>
            </a:endParaRPr>
          </a:p>
          <a:p>
            <a:pPr marL="285750" indent="-285750" algn="just">
              <a:buClr>
                <a:schemeClr val="bg1">
                  <a:lumMod val="50000"/>
                </a:schemeClr>
              </a:buClr>
              <a:buFont typeface="Arial" panose="020B0604020202020204" pitchFamily="34" charset="0"/>
              <a:buChar char="•"/>
            </a:pPr>
            <a:r>
              <a:rPr lang="ru-RU" sz="1400" dirty="0" smtClean="0">
                <a:latin typeface="Lato" panose="020F0502020204030203" pitchFamily="34" charset="0"/>
                <a:ea typeface="Lato" panose="020F0502020204030203" pitchFamily="34" charset="0"/>
                <a:cs typeface="Lato" panose="020F0502020204030203" pitchFamily="34" charset="0"/>
              </a:rPr>
              <a:t>Выпускница программы по профессиональному обмену </a:t>
            </a:r>
            <a:r>
              <a:rPr lang="en-US" sz="1400" dirty="0" smtClean="0">
                <a:latin typeface="Lato" panose="020F0502020204030203" pitchFamily="34" charset="0"/>
                <a:ea typeface="Lato" panose="020F0502020204030203" pitchFamily="34" charset="0"/>
                <a:cs typeface="Lato" panose="020F0502020204030203" pitchFamily="34" charset="0"/>
                <a:hlinkClick r:id="rId2"/>
              </a:rPr>
              <a:t>IVLP`</a:t>
            </a:r>
            <a:r>
              <a:rPr lang="ru-RU" sz="1400" dirty="0" smtClean="0">
                <a:latin typeface="Lato" panose="020F0502020204030203" pitchFamily="34" charset="0"/>
                <a:ea typeface="Lato" panose="020F0502020204030203" pitchFamily="34" charset="0"/>
                <a:cs typeface="Lato" panose="020F0502020204030203" pitchFamily="34" charset="0"/>
                <a:hlinkClick r:id="rId2"/>
              </a:rPr>
              <a:t>2018 </a:t>
            </a:r>
            <a:r>
              <a:rPr lang="ru-RU" sz="1400" dirty="0" smtClean="0">
                <a:latin typeface="Lato" panose="020F0502020204030203" pitchFamily="34" charset="0"/>
                <a:ea typeface="Lato" panose="020F0502020204030203" pitchFamily="34" charset="0"/>
                <a:cs typeface="Lato" panose="020F0502020204030203" pitchFamily="34" charset="0"/>
              </a:rPr>
              <a:t>по теме </a:t>
            </a:r>
            <a:r>
              <a:rPr lang="en-US" sz="1400" dirty="0" smtClean="0">
                <a:latin typeface="Lato" panose="020F0502020204030203" pitchFamily="34" charset="0"/>
                <a:ea typeface="Lato" panose="020F0502020204030203" pitchFamily="34" charset="0"/>
                <a:cs typeface="Lato" panose="020F0502020204030203" pitchFamily="34" charset="0"/>
              </a:rPr>
              <a:t>“</a:t>
            </a:r>
            <a:r>
              <a:rPr lang="ru-RU" sz="1400" dirty="0" smtClean="0">
                <a:latin typeface="Lato" panose="020F0502020204030203" pitchFamily="34" charset="0"/>
                <a:ea typeface="Lato" panose="020F0502020204030203" pitchFamily="34" charset="0"/>
                <a:cs typeface="Lato" panose="020F0502020204030203" pitchFamily="34" charset="0"/>
              </a:rPr>
              <a:t>Женщины и предпринимательство</a:t>
            </a:r>
            <a:r>
              <a:rPr lang="en-US" sz="1400" dirty="0" smtClean="0">
                <a:latin typeface="Lato" panose="020F0502020204030203" pitchFamily="34" charset="0"/>
                <a:ea typeface="Lato" panose="020F0502020204030203" pitchFamily="34" charset="0"/>
                <a:cs typeface="Lato" panose="020F0502020204030203" pitchFamily="34" charset="0"/>
              </a:rPr>
              <a:t>”</a:t>
            </a:r>
            <a:r>
              <a:rPr lang="ru-RU" sz="1400" dirty="0" smtClean="0">
                <a:latin typeface="Lato" panose="020F0502020204030203" pitchFamily="34" charset="0"/>
                <a:ea typeface="Lato" panose="020F0502020204030203" pitchFamily="34" charset="0"/>
                <a:cs typeface="Lato" panose="020F0502020204030203" pitchFamily="34" charset="0"/>
              </a:rPr>
              <a:t>, США</a:t>
            </a:r>
            <a:endParaRPr lang="ru-RU" sz="1400" dirty="0">
              <a:latin typeface="Lato" panose="020F0502020204030203" pitchFamily="34" charset="0"/>
              <a:ea typeface="Lato" panose="020F0502020204030203" pitchFamily="34" charset="0"/>
              <a:cs typeface="Lato" panose="020F0502020204030203" pitchFamily="34" charset="0"/>
            </a:endParaRPr>
          </a:p>
          <a:p>
            <a:pPr marL="285750" indent="-285750" algn="just">
              <a:buClr>
                <a:schemeClr val="bg1">
                  <a:lumMod val="50000"/>
                </a:schemeClr>
              </a:buClr>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I-</a:t>
            </a:r>
            <a:r>
              <a:rPr lang="ru-RU" sz="1400" dirty="0" err="1">
                <a:latin typeface="Lato" panose="020F0502020204030203" pitchFamily="34" charset="0"/>
                <a:ea typeface="Lato" panose="020F0502020204030203" pitchFamily="34" charset="0"/>
                <a:cs typeface="Lato" panose="020F0502020204030203" pitchFamily="34" charset="0"/>
              </a:rPr>
              <a:t>ый</a:t>
            </a:r>
            <a:r>
              <a:rPr lang="ru-RU" sz="1400" dirty="0">
                <a:latin typeface="Lato" panose="020F0502020204030203" pitchFamily="34" charset="0"/>
                <a:ea typeface="Lato" panose="020F0502020204030203" pitchFamily="34" charset="0"/>
                <a:cs typeface="Lato" panose="020F0502020204030203" pitchFamily="34" charset="0"/>
              </a:rPr>
              <a:t> выпуск курса по инновационному предпринимательству бизнес-инкубатора ПВТ</a:t>
            </a:r>
            <a:r>
              <a:rPr lang="en-US" sz="1400" dirty="0">
                <a:latin typeface="Lato" panose="020F0502020204030203" pitchFamily="34" charset="0"/>
                <a:ea typeface="Lato" panose="020F0502020204030203" pitchFamily="34" charset="0"/>
                <a:cs typeface="Lato" panose="020F0502020204030203" pitchFamily="34" charset="0"/>
              </a:rPr>
              <a:t>`2016</a:t>
            </a:r>
            <a:endParaRPr lang="ru-RU" sz="1400" dirty="0">
              <a:latin typeface="Lato" panose="020F0502020204030203" pitchFamily="34" charset="0"/>
              <a:ea typeface="Lato" panose="020F0502020204030203" pitchFamily="34" charset="0"/>
              <a:cs typeface="Lato" panose="020F0502020204030203" pitchFamily="34" charset="0"/>
            </a:endParaRPr>
          </a:p>
          <a:p>
            <a:pPr marL="285750" indent="-285750" algn="just">
              <a:buClr>
                <a:schemeClr val="bg1">
                  <a:lumMod val="50000"/>
                </a:schemeClr>
              </a:buClr>
              <a:buFont typeface="Arial" panose="020B0604020202020204" pitchFamily="34" charset="0"/>
              <a:buChar char="•"/>
            </a:pPr>
            <a:r>
              <a:rPr lang="ru-RU" sz="1400" dirty="0">
                <a:latin typeface="Lato" panose="020F0502020204030203" pitchFamily="34" charset="0"/>
                <a:ea typeface="Lato" panose="020F0502020204030203" pitchFamily="34" charset="0"/>
                <a:cs typeface="Lato" panose="020F0502020204030203" pitchFamily="34" charset="0"/>
              </a:rPr>
              <a:t>Международный акселератор </a:t>
            </a:r>
            <a:r>
              <a:rPr lang="en-US" sz="1400" dirty="0" err="1">
                <a:latin typeface="Lato" panose="020F0502020204030203" pitchFamily="34" charset="0"/>
                <a:ea typeface="Lato" panose="020F0502020204030203" pitchFamily="34" charset="0"/>
                <a:cs typeface="Lato" panose="020F0502020204030203" pitchFamily="34" charset="0"/>
              </a:rPr>
              <a:t>TechMinsk</a:t>
            </a:r>
            <a:r>
              <a:rPr lang="en-US" sz="1400" dirty="0">
                <a:latin typeface="Lato" panose="020F0502020204030203" pitchFamily="34" charset="0"/>
                <a:ea typeface="Lato" panose="020F0502020204030203" pitchFamily="34" charset="0"/>
                <a:cs typeface="Lato" panose="020F0502020204030203" pitchFamily="34" charset="0"/>
              </a:rPr>
              <a:t>`</a:t>
            </a:r>
            <a:r>
              <a:rPr lang="ru-RU" sz="1400" dirty="0">
                <a:latin typeface="Lato" panose="020F0502020204030203" pitchFamily="34" charset="0"/>
                <a:ea typeface="Lato" panose="020F0502020204030203" pitchFamily="34" charset="0"/>
                <a:cs typeface="Lato" panose="020F0502020204030203" pitchFamily="34" charset="0"/>
              </a:rPr>
              <a:t>2016</a:t>
            </a:r>
          </a:p>
          <a:p>
            <a:r>
              <a:rPr lang="ru-RU" sz="1400" b="1" dirty="0" smtClean="0">
                <a:latin typeface="Lato" panose="020F0502020204030203" pitchFamily="34" charset="0"/>
                <a:ea typeface="Lato" panose="020F0502020204030203" pitchFamily="34" charset="0"/>
                <a:cs typeface="Lato" panose="020F0502020204030203" pitchFamily="34" charset="0"/>
              </a:rPr>
              <a:t>Проекты</a:t>
            </a:r>
            <a:endParaRPr lang="ru-RU" sz="1400" dirty="0">
              <a:latin typeface="Lato" panose="020F0502020204030203" pitchFamily="34" charset="0"/>
              <a:ea typeface="Lato" panose="020F0502020204030203" pitchFamily="34" charset="0"/>
              <a:cs typeface="Lato" panose="020F0502020204030203" pitchFamily="34" charset="0"/>
            </a:endParaRP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Победитель полуфинала конкурса </a:t>
            </a:r>
            <a:r>
              <a:rPr lang="en-US" sz="1300" dirty="0">
                <a:latin typeface="Lato" panose="020F0502020204030203" pitchFamily="34" charset="0"/>
                <a:ea typeface="Lato" panose="020F0502020204030203" pitchFamily="34" charset="0"/>
                <a:cs typeface="Lato" panose="020F0502020204030203" pitchFamily="34" charset="0"/>
              </a:rPr>
              <a:t>“</a:t>
            </a:r>
            <a:r>
              <a:rPr lang="ru-RU" sz="1300" dirty="0">
                <a:latin typeface="Lato" panose="020F0502020204030203" pitchFamily="34" charset="0"/>
                <a:ea typeface="Lato" panose="020F0502020204030203" pitchFamily="34" charset="0"/>
                <a:cs typeface="Lato" panose="020F0502020204030203" pitchFamily="34" charset="0"/>
              </a:rPr>
              <a:t>Лучшие цифровые проекты ЕАЭС</a:t>
            </a:r>
            <a:r>
              <a:rPr lang="en-US" sz="1300" dirty="0">
                <a:latin typeface="Lato" panose="020F0502020204030203" pitchFamily="34" charset="0"/>
                <a:ea typeface="Lato" panose="020F0502020204030203" pitchFamily="34" charset="0"/>
                <a:cs typeface="Lato" panose="020F0502020204030203" pitchFamily="34" charset="0"/>
              </a:rPr>
              <a:t>”</a:t>
            </a:r>
            <a:r>
              <a:rPr lang="ru-RU" sz="1300" dirty="0">
                <a:latin typeface="Lato" panose="020F0502020204030203" pitchFamily="34" charset="0"/>
                <a:ea typeface="Lato" panose="020F0502020204030203" pitchFamily="34" charset="0"/>
                <a:cs typeface="Lato" panose="020F0502020204030203" pitchFamily="34" charset="0"/>
              </a:rPr>
              <a:t> 2018 </a:t>
            </a: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Первая интерактивная карта экосистемы </a:t>
            </a:r>
            <a:r>
              <a:rPr lang="ru-RU" sz="1300" dirty="0" err="1">
                <a:latin typeface="Lato" panose="020F0502020204030203" pitchFamily="34" charset="0"/>
                <a:ea typeface="Lato" panose="020F0502020204030203" pitchFamily="34" charset="0"/>
                <a:cs typeface="Lato" panose="020F0502020204030203" pitchFamily="34" charset="0"/>
              </a:rPr>
              <a:t>стартапов</a:t>
            </a:r>
            <a:r>
              <a:rPr lang="ru-RU" sz="1300" dirty="0">
                <a:latin typeface="Lato" panose="020F0502020204030203" pitchFamily="34" charset="0"/>
                <a:ea typeface="Lato" panose="020F0502020204030203" pitchFamily="34" charset="0"/>
                <a:cs typeface="Lato" panose="020F0502020204030203" pitchFamily="34" charset="0"/>
              </a:rPr>
              <a:t> Беларуси, призер </a:t>
            </a:r>
            <a:r>
              <a:rPr lang="en-US" sz="1300" dirty="0" err="1">
                <a:latin typeface="Lato" panose="020F0502020204030203" pitchFamily="34" charset="0"/>
                <a:ea typeface="Lato" panose="020F0502020204030203" pitchFamily="34" charset="0"/>
                <a:cs typeface="Lato" panose="020F0502020204030203" pitchFamily="34" charset="0"/>
              </a:rPr>
              <a:t>FinTech</a:t>
            </a:r>
            <a:r>
              <a:rPr lang="en-US" sz="1300" dirty="0">
                <a:latin typeface="Lato" panose="020F0502020204030203" pitchFamily="34" charset="0"/>
                <a:ea typeface="Lato" panose="020F0502020204030203" pitchFamily="34" charset="0"/>
                <a:cs typeface="Lato" panose="020F0502020204030203" pitchFamily="34" charset="0"/>
              </a:rPr>
              <a:t> Minsk`2018</a:t>
            </a:r>
            <a:r>
              <a:rPr lang="ru-RU" sz="1300" dirty="0">
                <a:latin typeface="Lato" panose="020F0502020204030203" pitchFamily="34" charset="0"/>
                <a:ea typeface="Lato" panose="020F0502020204030203" pitchFamily="34" charset="0"/>
                <a:cs typeface="Lato" panose="020F0502020204030203" pitchFamily="34" charset="0"/>
              </a:rPr>
              <a:t>, автор</a:t>
            </a:r>
          </a:p>
          <a:p>
            <a:pPr marL="285750" lvl="0" indent="-285750" algn="just">
              <a:buClr>
                <a:schemeClr val="bg1">
                  <a:lumMod val="50000"/>
                </a:schemeClr>
              </a:buClr>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Hutkigrosh.by</a:t>
            </a:r>
            <a:r>
              <a:rPr lang="ru-RU" sz="1300" dirty="0">
                <a:latin typeface="Lato" panose="020F0502020204030203" pitchFamily="34" charset="0"/>
                <a:ea typeface="Lato" panose="020F0502020204030203" pitchFamily="34" charset="0"/>
                <a:cs typeface="Lato" panose="020F0502020204030203" pitchFamily="34" charset="0"/>
              </a:rPr>
              <a:t>, </a:t>
            </a:r>
            <a:r>
              <a:rPr lang="en-US" sz="1300" dirty="0" smtClean="0">
                <a:latin typeface="Lato" panose="020F0502020204030203" pitchFamily="34" charset="0"/>
                <a:ea typeface="Lato" panose="020F0502020204030203" pitchFamily="34" charset="0"/>
                <a:cs typeface="Lato" panose="020F0502020204030203" pitchFamily="34" charset="0"/>
              </a:rPr>
              <a:t>Esas.by/</a:t>
            </a:r>
            <a:r>
              <a:rPr lang="ru-RU" sz="1300" dirty="0" smtClean="0">
                <a:latin typeface="Lato" panose="020F0502020204030203" pitchFamily="34" charset="0"/>
                <a:ea typeface="Lato" panose="020F0502020204030203" pitchFamily="34" charset="0"/>
                <a:cs typeface="Lato" panose="020F0502020204030203" pitchFamily="34" charset="0"/>
              </a:rPr>
              <a:t>Резидент ПВТ</a:t>
            </a:r>
            <a:r>
              <a:rPr lang="en-US" sz="1300" dirty="0" smtClean="0">
                <a:latin typeface="Lato" panose="020F0502020204030203" pitchFamily="34" charset="0"/>
                <a:ea typeface="Lato" panose="020F0502020204030203" pitchFamily="34" charset="0"/>
                <a:cs typeface="Lato" panose="020F0502020204030203" pitchFamily="34" charset="0"/>
              </a:rPr>
              <a:t>, </a:t>
            </a:r>
            <a:r>
              <a:rPr lang="en-US" sz="1300" dirty="0">
                <a:latin typeface="Lato" panose="020F0502020204030203" pitchFamily="34" charset="0"/>
                <a:ea typeface="Lato" panose="020F0502020204030203" pitchFamily="34" charset="0"/>
                <a:cs typeface="Lato" panose="020F0502020204030203" pitchFamily="34" charset="0"/>
              </a:rPr>
              <a:t>Easy-standart.by</a:t>
            </a:r>
            <a:r>
              <a:rPr lang="ru-RU" sz="1300" dirty="0">
                <a:latin typeface="Lato" panose="020F0502020204030203" pitchFamily="34" charset="0"/>
                <a:ea typeface="Lato" panose="020F0502020204030203" pitchFamily="34" charset="0"/>
                <a:cs typeface="Lato" panose="020F0502020204030203" pitchFamily="34" charset="0"/>
              </a:rPr>
              <a:t>, </a:t>
            </a:r>
            <a:r>
              <a:rPr lang="en-US" sz="1300" dirty="0">
                <a:latin typeface="Lato" panose="020F0502020204030203" pitchFamily="34" charset="0"/>
                <a:ea typeface="Lato" panose="020F0502020204030203" pitchFamily="34" charset="0"/>
                <a:cs typeface="Lato" panose="020F0502020204030203" pitchFamily="34" charset="0"/>
              </a:rPr>
              <a:t>CertChain.io</a:t>
            </a:r>
            <a:endParaRPr lang="ru-RU" sz="1300" dirty="0">
              <a:latin typeface="Lato" panose="020F0502020204030203" pitchFamily="34" charset="0"/>
              <a:ea typeface="Lato" panose="020F0502020204030203" pitchFamily="34" charset="0"/>
              <a:cs typeface="Lato" panose="020F0502020204030203" pitchFamily="34" charset="0"/>
            </a:endParaRP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Член консультационного совета </a:t>
            </a:r>
            <a:r>
              <a:rPr lang="ru-RU" sz="1300" dirty="0" err="1">
                <a:latin typeface="Lato" panose="020F0502020204030203" pitchFamily="34" charset="0"/>
                <a:ea typeface="Lato" panose="020F0502020204030203" pitchFamily="34" charset="0"/>
                <a:cs typeface="Lato" panose="020F0502020204030203" pitchFamily="34" charset="0"/>
              </a:rPr>
              <a:t>Women`s</a:t>
            </a:r>
            <a:r>
              <a:rPr lang="ru-RU" sz="1300" dirty="0">
                <a:latin typeface="Lato" panose="020F0502020204030203" pitchFamily="34" charset="0"/>
                <a:ea typeface="Lato" panose="020F0502020204030203" pitchFamily="34" charset="0"/>
                <a:cs typeface="Lato" panose="020F0502020204030203" pitchFamily="34" charset="0"/>
              </a:rPr>
              <a:t> </a:t>
            </a:r>
            <a:r>
              <a:rPr lang="ru-RU" sz="1300" dirty="0" err="1">
                <a:latin typeface="Lato" panose="020F0502020204030203" pitchFamily="34" charset="0"/>
                <a:ea typeface="Lato" panose="020F0502020204030203" pitchFamily="34" charset="0"/>
                <a:cs typeface="Lato" panose="020F0502020204030203" pitchFamily="34" charset="0"/>
              </a:rPr>
              <a:t>Enterpreneurship</a:t>
            </a:r>
            <a:r>
              <a:rPr lang="ru-RU" sz="1300" dirty="0">
                <a:latin typeface="Lato" panose="020F0502020204030203" pitchFamily="34" charset="0"/>
                <a:ea typeface="Lato" panose="020F0502020204030203" pitchFamily="34" charset="0"/>
                <a:cs typeface="Lato" panose="020F0502020204030203" pitchFamily="34" charset="0"/>
              </a:rPr>
              <a:t> Day`2017 в рамках проекта ООН и Prowomen.by</a:t>
            </a: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Разработка стратегии E-</a:t>
            </a:r>
            <a:r>
              <a:rPr lang="ru-RU" sz="1300" dirty="0" err="1">
                <a:latin typeface="Lato" panose="020F0502020204030203" pitchFamily="34" charset="0"/>
                <a:ea typeface="Lato" panose="020F0502020204030203" pitchFamily="34" charset="0"/>
                <a:cs typeface="Lato" panose="020F0502020204030203" pitchFamily="34" charset="0"/>
              </a:rPr>
              <a:t>commerce</a:t>
            </a:r>
            <a:r>
              <a:rPr lang="ru-RU" sz="1300" dirty="0">
                <a:latin typeface="Lato" panose="020F0502020204030203" pitchFamily="34" charset="0"/>
                <a:ea typeface="Lato" panose="020F0502020204030203" pitchFamily="34" charset="0"/>
                <a:cs typeface="Lato" panose="020F0502020204030203" pitchFamily="34" charset="0"/>
              </a:rPr>
              <a:t> (автопром, Fast2Pay)</a:t>
            </a: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Член команды организаторов</a:t>
            </a:r>
            <a:r>
              <a:rPr lang="en-US" sz="1300" dirty="0">
                <a:latin typeface="Lato" panose="020F0502020204030203" pitchFamily="34" charset="0"/>
                <a:ea typeface="Lato" panose="020F0502020204030203" pitchFamily="34" charset="0"/>
                <a:cs typeface="Lato" panose="020F0502020204030203" pitchFamily="34" charset="0"/>
              </a:rPr>
              <a:t> EPAM SEC (Software Engineering Conference`2017)</a:t>
            </a:r>
            <a:endParaRPr lang="ru-RU" sz="1300" dirty="0">
              <a:latin typeface="Lato" panose="020F0502020204030203" pitchFamily="34" charset="0"/>
              <a:ea typeface="Lato" panose="020F0502020204030203" pitchFamily="34" charset="0"/>
              <a:cs typeface="Lato" panose="020F0502020204030203" pitchFamily="34" charset="0"/>
            </a:endParaRP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Ментор</a:t>
            </a:r>
            <a:r>
              <a:rPr lang="en-US" sz="1300" dirty="0">
                <a:latin typeface="Lato" panose="020F0502020204030203" pitchFamily="34" charset="0"/>
                <a:ea typeface="Lato" panose="020F0502020204030203" pitchFamily="34" charset="0"/>
                <a:cs typeface="Lato" panose="020F0502020204030203" pitchFamily="34" charset="0"/>
              </a:rPr>
              <a:t>: BiztechBSUStartupContest`2017/</a:t>
            </a:r>
            <a:r>
              <a:rPr lang="ru-RU" sz="1300" dirty="0">
                <a:latin typeface="Lato" panose="020F0502020204030203" pitchFamily="34" charset="0"/>
                <a:ea typeface="Lato" panose="020F0502020204030203" pitchFamily="34" charset="0"/>
                <a:cs typeface="Lato" panose="020F0502020204030203" pitchFamily="34" charset="0"/>
              </a:rPr>
              <a:t>лучший ментор</a:t>
            </a:r>
            <a:r>
              <a:rPr lang="en-US" sz="1300" dirty="0">
                <a:latin typeface="Lato" panose="020F0502020204030203" pitchFamily="34" charset="0"/>
                <a:ea typeface="Lato" panose="020F0502020204030203" pitchFamily="34" charset="0"/>
                <a:cs typeface="Lato" panose="020F0502020204030203" pitchFamily="34" charset="0"/>
              </a:rPr>
              <a:t>, </a:t>
            </a:r>
            <a:r>
              <a:rPr lang="ru-RU" sz="1300" dirty="0">
                <a:latin typeface="Lato" panose="020F0502020204030203" pitchFamily="34" charset="0"/>
                <a:ea typeface="Lato" panose="020F0502020204030203" pitchFamily="34" charset="0"/>
                <a:cs typeface="Lato" panose="020F0502020204030203" pitchFamily="34" charset="0"/>
              </a:rPr>
              <a:t>Первый научный </a:t>
            </a:r>
            <a:r>
              <a:rPr lang="ru-RU" sz="1300" dirty="0" err="1">
                <a:latin typeface="Lato" panose="020F0502020204030203" pitchFamily="34" charset="0"/>
                <a:ea typeface="Lato" panose="020F0502020204030203" pitchFamily="34" charset="0"/>
                <a:cs typeface="Lato" panose="020F0502020204030203" pitchFamily="34" charset="0"/>
              </a:rPr>
              <a:t>хакатон</a:t>
            </a:r>
            <a:r>
              <a:rPr lang="en-US" sz="1300" dirty="0">
                <a:latin typeface="Lato" panose="020F0502020204030203" pitchFamily="34" charset="0"/>
                <a:ea typeface="Lato" panose="020F0502020204030203" pitchFamily="34" charset="0"/>
                <a:cs typeface="Lato" panose="020F0502020204030203" pitchFamily="34" charset="0"/>
              </a:rPr>
              <a:t>, Social weekend, TEEN GURU/ </a:t>
            </a:r>
            <a:r>
              <a:rPr lang="ru-RU" sz="1300" dirty="0">
                <a:latin typeface="Lato" panose="020F0502020204030203" pitchFamily="34" charset="0"/>
                <a:ea typeface="Lato" panose="020F0502020204030203" pitchFamily="34" charset="0"/>
                <a:cs typeface="Lato" panose="020F0502020204030203" pitchFamily="34" charset="0"/>
              </a:rPr>
              <a:t>Номинант от</a:t>
            </a:r>
            <a:r>
              <a:rPr lang="en-US" sz="1300" dirty="0">
                <a:latin typeface="Lato" panose="020F0502020204030203" pitchFamily="34" charset="0"/>
                <a:ea typeface="Lato" panose="020F0502020204030203" pitchFamily="34" charset="0"/>
                <a:cs typeface="Lato" panose="020F0502020204030203" pitchFamily="34" charset="0"/>
              </a:rPr>
              <a:t> TEENGURU </a:t>
            </a:r>
            <a:r>
              <a:rPr lang="ru-RU" sz="1300" dirty="0">
                <a:latin typeface="Lato" panose="020F0502020204030203" pitchFamily="34" charset="0"/>
                <a:ea typeface="Lato" panose="020F0502020204030203" pitchFamily="34" charset="0"/>
                <a:cs typeface="Lato" panose="020F0502020204030203" pitchFamily="34" charset="0"/>
              </a:rPr>
              <a:t>премии</a:t>
            </a:r>
            <a:r>
              <a:rPr lang="en-US" sz="1300" dirty="0">
                <a:latin typeface="Lato" panose="020F0502020204030203" pitchFamily="34" charset="0"/>
                <a:ea typeface="Lato" panose="020F0502020204030203" pitchFamily="34" charset="0"/>
                <a:cs typeface="Lato" panose="020F0502020204030203" pitchFamily="34" charset="0"/>
              </a:rPr>
              <a:t> "</a:t>
            </a:r>
            <a:r>
              <a:rPr lang="ru-RU" sz="1300" dirty="0">
                <a:latin typeface="Lato" panose="020F0502020204030203" pitchFamily="34" charset="0"/>
                <a:ea typeface="Lato" panose="020F0502020204030203" pitchFamily="34" charset="0"/>
                <a:cs typeface="Lato" panose="020F0502020204030203" pitchFamily="34" charset="0"/>
              </a:rPr>
              <a:t>Ментор года</a:t>
            </a:r>
            <a:r>
              <a:rPr lang="en-US" sz="1300" dirty="0">
                <a:latin typeface="Lato" panose="020F0502020204030203" pitchFamily="34" charset="0"/>
                <a:ea typeface="Lato" panose="020F0502020204030203" pitchFamily="34" charset="0"/>
                <a:cs typeface="Lato" panose="020F0502020204030203" pitchFamily="34" charset="0"/>
              </a:rPr>
              <a:t>” 2016 </a:t>
            </a:r>
            <a:r>
              <a:rPr lang="ru-RU" sz="1300" dirty="0">
                <a:latin typeface="Lato" panose="020F0502020204030203" pitchFamily="34" charset="0"/>
                <a:ea typeface="Lato" panose="020F0502020204030203" pitchFamily="34" charset="0"/>
                <a:cs typeface="Lato" panose="020F0502020204030203" pitchFamily="34" charset="0"/>
              </a:rPr>
              <a:t>и</a:t>
            </a:r>
            <a:r>
              <a:rPr lang="en-US" sz="1300" dirty="0">
                <a:latin typeface="Lato" panose="020F0502020204030203" pitchFamily="34" charset="0"/>
                <a:ea typeface="Lato" panose="020F0502020204030203" pitchFamily="34" charset="0"/>
                <a:cs typeface="Lato" panose="020F0502020204030203" pitchFamily="34" charset="0"/>
              </a:rPr>
              <a:t> </a:t>
            </a:r>
            <a:r>
              <a:rPr lang="en-US" sz="1300" dirty="0" smtClean="0">
                <a:latin typeface="Lato" panose="020F0502020204030203" pitchFamily="34" charset="0"/>
                <a:ea typeface="Lato" panose="020F0502020204030203" pitchFamily="34" charset="0"/>
                <a:cs typeface="Lato" panose="020F0502020204030203" pitchFamily="34" charset="0"/>
              </a:rPr>
              <a:t>2017</a:t>
            </a:r>
            <a:r>
              <a:rPr lang="ru-RU" sz="1300" dirty="0" smtClean="0">
                <a:latin typeface="Lato" panose="020F0502020204030203" pitchFamily="34" charset="0"/>
                <a:ea typeface="Lato" panose="020F0502020204030203" pitchFamily="34" charset="0"/>
                <a:cs typeface="Lato" panose="020F0502020204030203" pitchFamily="34" charset="0"/>
              </a:rPr>
              <a:t>. Помощник </a:t>
            </a:r>
            <a:r>
              <a:rPr lang="ru-RU" sz="1300" dirty="0">
                <a:latin typeface="Lato" panose="020F0502020204030203" pitchFamily="34" charset="0"/>
                <a:ea typeface="Lato" panose="020F0502020204030203" pitchFamily="34" charset="0"/>
                <a:cs typeface="Lato" panose="020F0502020204030203" pitchFamily="34" charset="0"/>
              </a:rPr>
              <a:t>ментора проекта ОНТ Мой бизнес`2016, 2017 </a:t>
            </a:r>
            <a:endParaRPr lang="en-US" sz="1300" dirty="0" smtClean="0">
              <a:latin typeface="Lato" panose="020F0502020204030203" pitchFamily="34" charset="0"/>
              <a:ea typeface="Lato" panose="020F0502020204030203" pitchFamily="34" charset="0"/>
              <a:cs typeface="Lato" panose="020F0502020204030203" pitchFamily="34" charset="0"/>
            </a:endParaRPr>
          </a:p>
          <a:p>
            <a:pPr marL="285750" lvl="0" indent="-285750" algn="just">
              <a:buClr>
                <a:schemeClr val="bg1">
                  <a:lumMod val="50000"/>
                </a:schemeClr>
              </a:buClr>
              <a:buFont typeface="Arial" panose="020B0604020202020204" pitchFamily="34" charset="0"/>
              <a:buChar char="•"/>
            </a:pPr>
            <a:r>
              <a:rPr lang="ru-RU" sz="1300" dirty="0" smtClean="0">
                <a:latin typeface="Lato" panose="020F0502020204030203" pitchFamily="34" charset="0"/>
                <a:ea typeface="Lato" panose="020F0502020204030203" pitchFamily="34" charset="0"/>
                <a:cs typeface="Lato" panose="020F0502020204030203" pitchFamily="34" charset="0"/>
              </a:rPr>
              <a:t>Первая конференция для разработчиков </a:t>
            </a:r>
            <a:r>
              <a:rPr lang="en-US" sz="1300" dirty="0" err="1" smtClean="0">
                <a:latin typeface="Lato" panose="020F0502020204030203" pitchFamily="34" charset="0"/>
                <a:ea typeface="Lato" panose="020F0502020204030203" pitchFamily="34" charset="0"/>
                <a:cs typeface="Lato" panose="020F0502020204030203" pitchFamily="34" charset="0"/>
              </a:rPr>
              <a:t>DelEx</a:t>
            </a:r>
            <a:r>
              <a:rPr lang="en-US" sz="1300" dirty="0" smtClean="0">
                <a:latin typeface="Lato" panose="020F0502020204030203" pitchFamily="34" charset="0"/>
                <a:ea typeface="Lato" panose="020F0502020204030203" pitchFamily="34" charset="0"/>
                <a:cs typeface="Lato" panose="020F0502020204030203" pitchFamily="34" charset="0"/>
              </a:rPr>
              <a:t>`</a:t>
            </a:r>
            <a:r>
              <a:rPr lang="ru-RU" sz="1300" dirty="0" smtClean="0">
                <a:latin typeface="Lato" panose="020F0502020204030203" pitchFamily="34" charset="0"/>
                <a:ea typeface="Lato" panose="020F0502020204030203" pitchFamily="34" charset="0"/>
                <a:cs typeface="Lato" panose="020F0502020204030203" pitchFamily="34" charset="0"/>
              </a:rPr>
              <a:t>2018 спикер-</a:t>
            </a:r>
            <a:r>
              <a:rPr lang="ru-RU" sz="1300" dirty="0" err="1" smtClean="0">
                <a:latin typeface="Lato" panose="020F0502020204030203" pitchFamily="34" charset="0"/>
                <a:ea typeface="Lato" panose="020F0502020204030203" pitchFamily="34" charset="0"/>
                <a:cs typeface="Lato" panose="020F0502020204030203" pitchFamily="34" charset="0"/>
              </a:rPr>
              <a:t>коуч</a:t>
            </a:r>
            <a:endParaRPr lang="ru-RU" sz="1300" dirty="0">
              <a:latin typeface="Lato" panose="020F0502020204030203" pitchFamily="34" charset="0"/>
              <a:ea typeface="Lato" panose="020F0502020204030203" pitchFamily="34" charset="0"/>
              <a:cs typeface="Lato" panose="020F0502020204030203" pitchFamily="34" charset="0"/>
            </a:endParaRP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Руководитель </a:t>
            </a:r>
            <a:r>
              <a:rPr lang="ru-RU" sz="1300" dirty="0" err="1">
                <a:latin typeface="Lato" panose="020F0502020204030203" pitchFamily="34" charset="0"/>
                <a:ea typeface="Lato" panose="020F0502020204030203" pitchFamily="34" charset="0"/>
                <a:cs typeface="Lato" panose="020F0502020204030203" pitchFamily="34" charset="0"/>
              </a:rPr>
              <a:t>медиагруппы</a:t>
            </a:r>
            <a:r>
              <a:rPr lang="ru-RU" sz="1300" dirty="0">
                <a:latin typeface="Lato" panose="020F0502020204030203" pitchFamily="34" charset="0"/>
                <a:ea typeface="Lato" panose="020F0502020204030203" pitchFamily="34" charset="0"/>
                <a:cs typeface="Lato" panose="020F0502020204030203" pitchFamily="34" charset="0"/>
              </a:rPr>
              <a:t> TEDxNiamiha`2017- 30K онлайн-просмотров </a:t>
            </a:r>
            <a:r>
              <a:rPr lang="ru-RU" sz="1300" dirty="0" err="1">
                <a:latin typeface="Lato" panose="020F0502020204030203" pitchFamily="34" charset="0"/>
                <a:ea typeface="Lato" panose="020F0502020204030203" pitchFamily="34" charset="0"/>
                <a:cs typeface="Lato" panose="020F0502020204030203" pitchFamily="34" charset="0"/>
              </a:rPr>
              <a:t>Life</a:t>
            </a:r>
            <a:r>
              <a:rPr lang="ru-RU" sz="1300" dirty="0">
                <a:latin typeface="Lato" panose="020F0502020204030203" pitchFamily="34" charset="0"/>
                <a:ea typeface="Lato" panose="020F0502020204030203" pitchFamily="34" charset="0"/>
                <a:cs typeface="Lato" panose="020F0502020204030203" pitchFamily="34" charset="0"/>
              </a:rPr>
              <a:t> трансляции мероприятия </a:t>
            </a: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Программный директор международной конференции Деловой интернет`2016, TUT.BY</a:t>
            </a:r>
          </a:p>
          <a:p>
            <a:pPr marL="285750" lvl="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rPr>
              <a:t>Проект </a:t>
            </a:r>
            <a:r>
              <a:rPr lang="ru-RU" sz="1300" dirty="0" err="1">
                <a:latin typeface="Lato" panose="020F0502020204030203" pitchFamily="34" charset="0"/>
                <a:ea typeface="Lato" panose="020F0502020204030203" pitchFamily="34" charset="0"/>
                <a:cs typeface="Lato" panose="020F0502020204030203" pitchFamily="34" charset="0"/>
              </a:rPr>
              <a:t>StartUpON</a:t>
            </a:r>
            <a:r>
              <a:rPr lang="ru-RU" sz="1300" dirty="0">
                <a:latin typeface="Lato" panose="020F0502020204030203" pitchFamily="34" charset="0"/>
                <a:ea typeface="Lato" panose="020F0502020204030203" pitchFamily="34" charset="0"/>
                <a:cs typeface="Lato" panose="020F0502020204030203" pitchFamily="34" charset="0"/>
              </a:rPr>
              <a:t>, автор и </a:t>
            </a:r>
            <a:r>
              <a:rPr lang="ru-RU" sz="1300" dirty="0" smtClean="0">
                <a:latin typeface="Lato" panose="020F0502020204030203" pitchFamily="34" charset="0"/>
                <a:ea typeface="Lato" panose="020F0502020204030203" pitchFamily="34" charset="0"/>
                <a:cs typeface="Lato" panose="020F0502020204030203" pitchFamily="34" charset="0"/>
              </a:rPr>
              <a:t>призер</a:t>
            </a:r>
            <a:r>
              <a:rPr lang="ru-RU" sz="1300" dirty="0">
                <a:latin typeface="Lato" panose="020F0502020204030203" pitchFamily="34" charset="0"/>
                <a:ea typeface="Lato" panose="020F0502020204030203" pitchFamily="34" charset="0"/>
                <a:cs typeface="Lato" panose="020F0502020204030203" pitchFamily="34" charset="0"/>
              </a:rPr>
              <a:t> </a:t>
            </a:r>
            <a:r>
              <a:rPr lang="ru-RU" sz="1300" dirty="0" smtClean="0">
                <a:latin typeface="Lato" panose="020F0502020204030203" pitchFamily="34" charset="0"/>
                <a:ea typeface="Lato" panose="020F0502020204030203" pitchFamily="34" charset="0"/>
                <a:cs typeface="Lato" panose="020F0502020204030203" pitchFamily="34" charset="0"/>
              </a:rPr>
              <a:t>I-</a:t>
            </a:r>
            <a:r>
              <a:rPr lang="ru-RU" sz="1300" dirty="0" err="1" smtClean="0">
                <a:latin typeface="Lato" panose="020F0502020204030203" pitchFamily="34" charset="0"/>
                <a:ea typeface="Lato" panose="020F0502020204030203" pitchFamily="34" charset="0"/>
                <a:cs typeface="Lato" panose="020F0502020204030203" pitchFamily="34" charset="0"/>
              </a:rPr>
              <a:t>го</a:t>
            </a:r>
            <a:r>
              <a:rPr lang="ru-RU" sz="1300" dirty="0">
                <a:latin typeface="Lato" panose="020F0502020204030203" pitchFamily="34" charset="0"/>
                <a:ea typeface="Lato" panose="020F0502020204030203" pitchFamily="34" charset="0"/>
                <a:cs typeface="Lato" panose="020F0502020204030203" pitchFamily="34" charset="0"/>
              </a:rPr>
              <a:t> </a:t>
            </a:r>
            <a:r>
              <a:rPr lang="ru-RU" sz="1300" dirty="0" err="1" smtClean="0">
                <a:latin typeface="Lato" panose="020F0502020204030203" pitchFamily="34" charset="0"/>
                <a:ea typeface="Lato" panose="020F0502020204030203" pitchFamily="34" charset="0"/>
                <a:cs typeface="Lato" panose="020F0502020204030203" pitchFamily="34" charset="0"/>
              </a:rPr>
              <a:t>хакатона</a:t>
            </a:r>
            <a:r>
              <a:rPr lang="ru-RU" sz="1300" dirty="0" smtClean="0">
                <a:latin typeface="Lato" panose="020F0502020204030203" pitchFamily="34" charset="0"/>
                <a:ea typeface="Lato" panose="020F0502020204030203" pitchFamily="34" charset="0"/>
                <a:cs typeface="Lato" panose="020F0502020204030203" pitchFamily="34" charset="0"/>
              </a:rPr>
              <a:t> </a:t>
            </a:r>
            <a:r>
              <a:rPr lang="ru-RU" sz="1300" dirty="0" err="1" smtClean="0">
                <a:latin typeface="Lato" panose="020F0502020204030203" pitchFamily="34" charset="0"/>
                <a:ea typeface="Lato" panose="020F0502020204030203" pitchFamily="34" charset="0"/>
                <a:cs typeface="Lato" panose="020F0502020204030203" pitchFamily="34" charset="0"/>
              </a:rPr>
              <a:t>FinTech</a:t>
            </a:r>
            <a:r>
              <a:rPr lang="ru-RU" sz="1300" dirty="0">
                <a:latin typeface="Lato" panose="020F0502020204030203" pitchFamily="34" charset="0"/>
                <a:ea typeface="Lato" panose="020F0502020204030203" pitchFamily="34" charset="0"/>
                <a:cs typeface="Lato" panose="020F0502020204030203" pitchFamily="34" charset="0"/>
              </a:rPr>
              <a:t> Minsk`2015</a:t>
            </a:r>
          </a:p>
          <a:p>
            <a:pPr marL="285750" indent="-285750" algn="just">
              <a:buClr>
                <a:schemeClr val="bg1">
                  <a:lumMod val="50000"/>
                </a:schemeClr>
              </a:buClr>
              <a:buFont typeface="Arial" panose="020B0604020202020204" pitchFamily="34" charset="0"/>
              <a:buChar char="•"/>
            </a:pPr>
            <a:r>
              <a:rPr lang="ru-RU" sz="1300" dirty="0">
                <a:latin typeface="Lato" panose="020F0502020204030203" pitchFamily="34" charset="0"/>
                <a:ea typeface="Lato" panose="020F0502020204030203" pitchFamily="34" charset="0"/>
                <a:cs typeface="Lato" panose="020F0502020204030203" pitchFamily="34" charset="0"/>
                <a:hlinkClick r:id="rId3"/>
              </a:rPr>
              <a:t>www.belrosbank.by</a:t>
            </a:r>
            <a:r>
              <a:rPr lang="ru-RU" sz="1300" dirty="0">
                <a:latin typeface="Lato" panose="020F0502020204030203" pitchFamily="34" charset="0"/>
                <a:ea typeface="Lato" panose="020F0502020204030203" pitchFamily="34" charset="0"/>
                <a:cs typeface="Lato" panose="020F0502020204030203" pitchFamily="34" charset="0"/>
              </a:rPr>
              <a:t>, руководитель проекта, Интернет-премия TIBO`2012, III место за лучший Интернет-сайт</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772816"/>
            <a:ext cx="3384376" cy="3384376"/>
          </a:xfrm>
          <a:prstGeom prst="rect">
            <a:avLst/>
          </a:prstGeom>
        </p:spPr>
      </p:pic>
    </p:spTree>
    <p:extLst>
      <p:ext uri="{BB962C8B-B14F-4D97-AF65-F5344CB8AC3E}">
        <p14:creationId xmlns:p14="http://schemas.microsoft.com/office/powerpoint/2010/main" val="1078733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1775520" y="3556311"/>
            <a:ext cx="7632848" cy="2791744"/>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Двойная стрелка влево/вправо 17"/>
          <p:cNvSpPr/>
          <p:nvPr/>
        </p:nvSpPr>
        <p:spPr>
          <a:xfrm>
            <a:off x="3765126" y="4615118"/>
            <a:ext cx="4032448" cy="1036749"/>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DIGITALIZATION</a:t>
            </a:r>
            <a:endParaRPr lang="ru-RU" dirty="0"/>
          </a:p>
        </p:txBody>
      </p:sp>
      <p:sp>
        <p:nvSpPr>
          <p:cNvPr id="2" name="Заголовок 1"/>
          <p:cNvSpPr>
            <a:spLocks noGrp="1"/>
          </p:cNvSpPr>
          <p:nvPr>
            <p:ph type="title"/>
          </p:nvPr>
        </p:nvSpPr>
        <p:spPr/>
        <p:txBody>
          <a:bodyPr/>
          <a:lstStyle/>
          <a:p>
            <a:r>
              <a:rPr lang="ru-RU" dirty="0" smtClean="0"/>
              <a:t>ПРЕДПОСЫЛКИ</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20</a:t>
            </a:fld>
            <a:endParaRPr lang="ru-RU" dirty="0"/>
          </a:p>
        </p:txBody>
      </p:sp>
      <p:sp>
        <p:nvSpPr>
          <p:cNvPr id="6" name="Скругленный прямоугольник 5"/>
          <p:cNvSpPr/>
          <p:nvPr/>
        </p:nvSpPr>
        <p:spPr>
          <a:xfrm>
            <a:off x="1039752" y="1268760"/>
            <a:ext cx="2318048" cy="122413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СОЗДАНИЕ ПРОДУКТА/</a:t>
            </a:r>
          </a:p>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ПРОИЗВОДСТВО</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7" name="Скругленный прямоугольник 6"/>
          <p:cNvSpPr/>
          <p:nvPr/>
        </p:nvSpPr>
        <p:spPr>
          <a:xfrm>
            <a:off x="8046320" y="1286109"/>
            <a:ext cx="2348410" cy="122413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1E1E1E"/>
                </a:solidFill>
                <a:latin typeface="Lato" panose="020F0502020204030203" pitchFamily="34" charset="0"/>
                <a:ea typeface="Lato" panose="020F0502020204030203" pitchFamily="34" charset="0"/>
                <a:cs typeface="Lato" panose="020F0502020204030203" pitchFamily="34" charset="0"/>
              </a:rPr>
              <a:t>КЛИЕНТ</a:t>
            </a:r>
          </a:p>
        </p:txBody>
      </p:sp>
      <p:sp>
        <p:nvSpPr>
          <p:cNvPr id="8" name="Скругленный прямоугольник 7"/>
          <p:cNvSpPr/>
          <p:nvPr/>
        </p:nvSpPr>
        <p:spPr>
          <a:xfrm>
            <a:off x="5097274" y="3736331"/>
            <a:ext cx="1368152" cy="46805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БЫСТРО</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9" name="Скругленный прямоугольник 8"/>
          <p:cNvSpPr/>
          <p:nvPr/>
        </p:nvSpPr>
        <p:spPr>
          <a:xfrm>
            <a:off x="5088077" y="4309918"/>
            <a:ext cx="1368152" cy="46805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ПРОСТО</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10" name="Скругленный прямоугольник 9"/>
          <p:cNvSpPr/>
          <p:nvPr/>
        </p:nvSpPr>
        <p:spPr>
          <a:xfrm>
            <a:off x="5097274" y="5442202"/>
            <a:ext cx="1368152" cy="46805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ВКУСНО</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12" name="Стрелка вправо 11"/>
          <p:cNvSpPr/>
          <p:nvPr/>
        </p:nvSpPr>
        <p:spPr>
          <a:xfrm>
            <a:off x="3863752" y="1268760"/>
            <a:ext cx="3672408" cy="124148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t>ЦЕПОЧКА ПОСТАВКИ</a:t>
            </a:r>
            <a:endParaRPr lang="ru-RU" dirty="0"/>
          </a:p>
        </p:txBody>
      </p:sp>
      <p:sp>
        <p:nvSpPr>
          <p:cNvPr id="13" name="Прямоугольник 12"/>
          <p:cNvSpPr/>
          <p:nvPr/>
        </p:nvSpPr>
        <p:spPr>
          <a:xfrm>
            <a:off x="4960010" y="899428"/>
            <a:ext cx="1479892" cy="369332"/>
          </a:xfrm>
          <a:prstGeom prst="rect">
            <a:avLst/>
          </a:prstGeom>
        </p:spPr>
        <p:txBody>
          <a:bodyPr wrap="none">
            <a:spAutoFit/>
          </a:bodyP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КЛАССИКА</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14" name="Прямоугольник 13"/>
          <p:cNvSpPr/>
          <p:nvPr/>
        </p:nvSpPr>
        <p:spPr>
          <a:xfrm>
            <a:off x="3888464" y="3007967"/>
            <a:ext cx="3767378" cy="369332"/>
          </a:xfrm>
          <a:prstGeom prst="rect">
            <a:avLst/>
          </a:prstGeom>
        </p:spPr>
        <p:txBody>
          <a:bodyPr wrap="none">
            <a:spAutoFit/>
          </a:bodyP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ЦИФРОВАЯ ТРАНСФОРМАЦИЯ</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16" name="Скругленный прямоугольник 15"/>
          <p:cNvSpPr/>
          <p:nvPr/>
        </p:nvSpPr>
        <p:spPr>
          <a:xfrm>
            <a:off x="8064850" y="4452092"/>
            <a:ext cx="2348410" cy="122413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КЛИЕНТ</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19" name="Скругленный прямоугольник 18"/>
          <p:cNvSpPr/>
          <p:nvPr/>
        </p:nvSpPr>
        <p:spPr>
          <a:xfrm>
            <a:off x="1063774" y="4510686"/>
            <a:ext cx="2318048" cy="122413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ЭКОСИСТЕМА/</a:t>
            </a:r>
          </a:p>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ПРОДУКТЫ/</a:t>
            </a:r>
          </a:p>
          <a:p>
            <a:pPr algn="ct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УСЛУГИ</a:t>
            </a:r>
            <a:endParaRPr lang="ru-RU" b="1" dirty="0">
              <a:solidFill>
                <a:srgbClr val="1E1E1E"/>
              </a:solidFill>
              <a:latin typeface="Lato" panose="020F0502020204030203" pitchFamily="34" charset="0"/>
              <a:ea typeface="Lato" panose="020F0502020204030203" pitchFamily="34" charset="0"/>
              <a:cs typeface="Lato" panose="020F0502020204030203" pitchFamily="34" charset="0"/>
            </a:endParaRPr>
          </a:p>
        </p:txBody>
      </p:sp>
      <p:sp>
        <p:nvSpPr>
          <p:cNvPr id="22" name="Прямоугольник 21"/>
          <p:cNvSpPr/>
          <p:nvPr/>
        </p:nvSpPr>
        <p:spPr>
          <a:xfrm>
            <a:off x="7398552" y="3828503"/>
            <a:ext cx="3802644" cy="369332"/>
          </a:xfrm>
          <a:prstGeom prst="rect">
            <a:avLst/>
          </a:prstGeom>
        </p:spPr>
        <p:txBody>
          <a:bodyPr wrap="none">
            <a:spAutoFit/>
          </a:bodyPr>
          <a:lstStyle/>
          <a:p>
            <a:r>
              <a:rPr lang="en-US" b="1" dirty="0" err="1" smtClean="0">
                <a:solidFill>
                  <a:srgbClr val="1E1E1E"/>
                </a:solidFill>
                <a:latin typeface="Lato" panose="020F0502020204030203" pitchFamily="34" charset="0"/>
                <a:ea typeface="Lato" panose="020F0502020204030203" pitchFamily="34" charset="0"/>
                <a:cs typeface="Lato" panose="020F0502020204030203" pitchFamily="34" charset="0"/>
              </a:rPr>
              <a:t>BigData</a:t>
            </a: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a:t>
            </a:r>
            <a:r>
              <a:rPr lang="en-US" b="1" dirty="0" smtClean="0">
                <a:solidFill>
                  <a:srgbClr val="1E1E1E"/>
                </a:solidFill>
                <a:latin typeface="Lato" panose="020F0502020204030203" pitchFamily="34" charset="0"/>
                <a:ea typeface="Lato" panose="020F0502020204030203" pitchFamily="34" charset="0"/>
                <a:cs typeface="Lato" panose="020F0502020204030203" pitchFamily="34" charset="0"/>
              </a:rPr>
              <a:t> AI</a:t>
            </a: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a:t>
            </a:r>
            <a:r>
              <a:rPr lang="en-US" b="1" dirty="0" smtClean="0">
                <a:solidFill>
                  <a:srgbClr val="1E1E1E"/>
                </a:solidFill>
                <a:latin typeface="Lato" panose="020F0502020204030203" pitchFamily="34" charset="0"/>
                <a:ea typeface="Lato" panose="020F0502020204030203" pitchFamily="34" charset="0"/>
                <a:cs typeface="Lato" panose="020F0502020204030203" pitchFamily="34" charset="0"/>
              </a:rPr>
              <a:t> Geolocation</a:t>
            </a:r>
            <a:r>
              <a:rPr lang="ru-RU" b="1" dirty="0" smtClean="0">
                <a:solidFill>
                  <a:srgbClr val="1E1E1E"/>
                </a:solidFill>
                <a:latin typeface="Lato" panose="020F0502020204030203" pitchFamily="34" charset="0"/>
                <a:ea typeface="Lato" panose="020F0502020204030203" pitchFamily="34" charset="0"/>
                <a:cs typeface="Lato" panose="020F0502020204030203" pitchFamily="34" charset="0"/>
              </a:rPr>
              <a:t>/</a:t>
            </a:r>
            <a:r>
              <a:rPr lang="en-US" b="1" dirty="0" smtClean="0">
                <a:solidFill>
                  <a:srgbClr val="1E1E1E"/>
                </a:solidFill>
                <a:latin typeface="Lato" panose="020F0502020204030203" pitchFamily="34" charset="0"/>
                <a:ea typeface="Lato" panose="020F0502020204030203" pitchFamily="34" charset="0"/>
                <a:cs typeface="Lato" panose="020F0502020204030203" pitchFamily="34" charset="0"/>
              </a:rPr>
              <a:t> Devices</a:t>
            </a:r>
            <a:endParaRPr lang="ru-RU" dirty="0"/>
          </a:p>
        </p:txBody>
      </p:sp>
      <p:sp>
        <p:nvSpPr>
          <p:cNvPr id="17" name="Прямоугольник 16"/>
          <p:cNvSpPr/>
          <p:nvPr/>
        </p:nvSpPr>
        <p:spPr>
          <a:xfrm>
            <a:off x="8546397" y="5745819"/>
            <a:ext cx="1385316" cy="369332"/>
          </a:xfrm>
          <a:prstGeom prst="rect">
            <a:avLst/>
          </a:prstGeom>
        </p:spPr>
        <p:txBody>
          <a:bodyPr wrap="none">
            <a:spAutoFit/>
          </a:bodyPr>
          <a:lstStyle/>
          <a:p>
            <a:r>
              <a:rPr lang="en-US" b="1" dirty="0" smtClean="0">
                <a:solidFill>
                  <a:srgbClr val="1E1E1E"/>
                </a:solidFill>
                <a:latin typeface="Lato" panose="020F0502020204030203" pitchFamily="34" charset="0"/>
                <a:ea typeface="Lato" panose="020F0502020204030203" pitchFamily="34" charset="0"/>
                <a:cs typeface="Lato" panose="020F0502020204030203" pitchFamily="34" charset="0"/>
              </a:rPr>
              <a:t>Community</a:t>
            </a:r>
            <a:endParaRPr lang="ru-RU" dirty="0"/>
          </a:p>
        </p:txBody>
      </p:sp>
    </p:spTree>
    <p:extLst>
      <p:ext uri="{BB962C8B-B14F-4D97-AF65-F5344CB8AC3E}">
        <p14:creationId xmlns:p14="http://schemas.microsoft.com/office/powerpoint/2010/main" val="3660278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КЛЮЧЕВЫЕ Методологии</a:t>
            </a:r>
            <a:endParaRPr lang="ru-RU" dirty="0"/>
          </a:p>
        </p:txBody>
      </p:sp>
      <p:sp>
        <p:nvSpPr>
          <p:cNvPr id="3" name="Объект 2"/>
          <p:cNvSpPr>
            <a:spLocks noGrp="1"/>
          </p:cNvSpPr>
          <p:nvPr>
            <p:ph idx="1"/>
          </p:nvPr>
        </p:nvSpPr>
        <p:spPr/>
        <p:txBody>
          <a:bodyPr>
            <a:noAutofit/>
          </a:bodyPr>
          <a:lstStyle/>
          <a:p>
            <a:pPr marL="285750" indent="-285750">
              <a:buClr>
                <a:schemeClr val="bg1">
                  <a:lumMod val="50000"/>
                </a:schemeClr>
              </a:buClr>
              <a:buFont typeface="Arial" panose="020B0604020202020204" pitchFamily="34" charset="0"/>
              <a:buChar char="•"/>
            </a:pPr>
            <a:r>
              <a:rPr lang="en-US" sz="1600" b="1" dirty="0" smtClean="0">
                <a:latin typeface="Lato" panose="020F0502020204030203" pitchFamily="34" charset="0"/>
                <a:ea typeface="Lato" panose="020F0502020204030203" pitchFamily="34" charset="0"/>
                <a:cs typeface="Lato" panose="020F0502020204030203" pitchFamily="34" charset="0"/>
              </a:rPr>
              <a:t>Six </a:t>
            </a:r>
            <a:r>
              <a:rPr lang="en-US" sz="1600" b="1" dirty="0">
                <a:latin typeface="Lato" panose="020F0502020204030203" pitchFamily="34" charset="0"/>
                <a:ea typeface="Lato" panose="020F0502020204030203" pitchFamily="34" charset="0"/>
                <a:cs typeface="Lato" panose="020F0502020204030203" pitchFamily="34" charset="0"/>
              </a:rPr>
              <a:t>Sigma </a:t>
            </a:r>
            <a:r>
              <a:rPr lang="en-US" sz="1600" b="1" dirty="0" smtClean="0">
                <a:latin typeface="Lato" panose="020F0502020204030203" pitchFamily="34" charset="0"/>
                <a:ea typeface="Lato" panose="020F0502020204030203" pitchFamily="34" charset="0"/>
                <a:cs typeface="Lato" panose="020F0502020204030203" pitchFamily="34" charset="0"/>
              </a:rPr>
              <a:t>Methodology</a:t>
            </a:r>
            <a:r>
              <a:rPr lang="en-US" sz="1600" dirty="0" smtClean="0">
                <a:latin typeface="Lato" panose="020F0502020204030203" pitchFamily="34" charset="0"/>
                <a:ea typeface="Lato" panose="020F0502020204030203" pitchFamily="34" charset="0"/>
                <a:cs typeface="Lato" panose="020F0502020204030203" pitchFamily="34" charset="0"/>
              </a:rPr>
              <a:t> - </a:t>
            </a:r>
            <a:r>
              <a:rPr lang="ru-RU" sz="1600" b="1" dirty="0">
                <a:latin typeface="Lato" panose="020F0502020204030203" pitchFamily="34" charset="0"/>
                <a:ea typeface="Lato" panose="020F0502020204030203" pitchFamily="34" charset="0"/>
                <a:cs typeface="Lato" panose="020F0502020204030203" pitchFamily="34" charset="0"/>
              </a:rPr>
              <a:t>Шесть сигм</a:t>
            </a:r>
            <a:r>
              <a:rPr lang="ru-RU" sz="1600" dirty="0">
                <a:latin typeface="Lato" panose="020F0502020204030203" pitchFamily="34" charset="0"/>
                <a:ea typeface="Lato" panose="020F0502020204030203" pitchFamily="34" charset="0"/>
                <a:cs typeface="Lato" panose="020F0502020204030203" pitchFamily="34" charset="0"/>
              </a:rPr>
              <a:t> (</a:t>
            </a:r>
            <a:r>
              <a:rPr lang="ru-RU" sz="1600" dirty="0">
                <a:latin typeface="Lato" panose="020F0502020204030203" pitchFamily="34" charset="0"/>
                <a:ea typeface="Lato" panose="020F0502020204030203" pitchFamily="34" charset="0"/>
                <a:cs typeface="Lato" panose="020F0502020204030203" pitchFamily="34" charset="0"/>
                <a:hlinkClick r:id="rId2" tooltip="Английский язык"/>
              </a:rPr>
              <a:t>англ.</a:t>
            </a:r>
            <a:r>
              <a:rPr lang="ru-RU" sz="1600" dirty="0">
                <a:latin typeface="Lato" panose="020F0502020204030203" pitchFamily="34" charset="0"/>
                <a:ea typeface="Lato" panose="020F0502020204030203" pitchFamily="34" charset="0"/>
                <a:cs typeface="Lato" panose="020F0502020204030203" pitchFamily="34" charset="0"/>
              </a:rPr>
              <a:t> </a:t>
            </a:r>
            <a:r>
              <a:rPr lang="ru-RU" sz="1600" i="1" dirty="0" err="1">
                <a:latin typeface="Lato" panose="020F0502020204030203" pitchFamily="34" charset="0"/>
                <a:ea typeface="Lato" panose="020F0502020204030203" pitchFamily="34" charset="0"/>
                <a:cs typeface="Lato" panose="020F0502020204030203" pitchFamily="34" charset="0"/>
              </a:rPr>
              <a:t>six</a:t>
            </a:r>
            <a:r>
              <a:rPr lang="ru-RU" sz="1600" i="1" dirty="0">
                <a:latin typeface="Lato" panose="020F0502020204030203" pitchFamily="34" charset="0"/>
                <a:ea typeface="Lato" panose="020F0502020204030203" pitchFamily="34" charset="0"/>
                <a:cs typeface="Lato" panose="020F0502020204030203" pitchFamily="34" charset="0"/>
              </a:rPr>
              <a:t> </a:t>
            </a:r>
            <a:r>
              <a:rPr lang="ru-RU" sz="1600" i="1" dirty="0" err="1">
                <a:latin typeface="Lato" panose="020F0502020204030203" pitchFamily="34" charset="0"/>
                <a:ea typeface="Lato" panose="020F0502020204030203" pitchFamily="34" charset="0"/>
                <a:cs typeface="Lato" panose="020F0502020204030203" pitchFamily="34" charset="0"/>
              </a:rPr>
              <a:t>sigma</a:t>
            </a:r>
            <a:r>
              <a:rPr lang="ru-RU" sz="1600" dirty="0">
                <a:latin typeface="Lato" panose="020F0502020204030203" pitchFamily="34" charset="0"/>
                <a:ea typeface="Lato" panose="020F0502020204030203" pitchFamily="34" charset="0"/>
                <a:cs typeface="Lato" panose="020F0502020204030203" pitchFamily="34" charset="0"/>
              </a:rPr>
              <a:t>) — концепция управления производством, разработанная в корпорации </a:t>
            </a:r>
            <a:r>
              <a:rPr lang="ru-RU" sz="1600" dirty="0" err="1">
                <a:latin typeface="Lato" panose="020F0502020204030203" pitchFamily="34" charset="0"/>
                <a:ea typeface="Lato" panose="020F0502020204030203" pitchFamily="34" charset="0"/>
                <a:cs typeface="Lato" panose="020F0502020204030203" pitchFamily="34" charset="0"/>
                <a:hlinkClick r:id="rId3" tooltip="Motorola"/>
              </a:rPr>
              <a:t>Motorola</a:t>
            </a:r>
            <a:r>
              <a:rPr lang="ru-RU" sz="1600" dirty="0">
                <a:latin typeface="Lato" panose="020F0502020204030203" pitchFamily="34" charset="0"/>
                <a:ea typeface="Lato" panose="020F0502020204030203" pitchFamily="34" charset="0"/>
                <a:cs typeface="Lato" panose="020F0502020204030203" pitchFamily="34" charset="0"/>
              </a:rPr>
              <a:t> в 1986 году и популяризированная в середине 1990-х после того, как </a:t>
            </a:r>
            <a:r>
              <a:rPr lang="ru-RU" sz="1600" dirty="0">
                <a:latin typeface="Lato" panose="020F0502020204030203" pitchFamily="34" charset="0"/>
                <a:ea typeface="Lato" panose="020F0502020204030203" pitchFamily="34" charset="0"/>
                <a:cs typeface="Lato" panose="020F0502020204030203" pitchFamily="34" charset="0"/>
                <a:hlinkClick r:id="rId4" tooltip="Уэлч, Джек"/>
              </a:rPr>
              <a:t>Джек Уэлч</a:t>
            </a:r>
            <a:r>
              <a:rPr lang="ru-RU" sz="1600" dirty="0">
                <a:latin typeface="Lato" panose="020F0502020204030203" pitchFamily="34" charset="0"/>
                <a:ea typeface="Lato" panose="020F0502020204030203" pitchFamily="34" charset="0"/>
                <a:cs typeface="Lato" panose="020F0502020204030203" pitchFamily="34" charset="0"/>
              </a:rPr>
              <a:t> применил её как ключевую стратегию в </a:t>
            </a:r>
            <a:r>
              <a:rPr lang="ru-RU" sz="1600" dirty="0" err="1">
                <a:latin typeface="Lato" panose="020F0502020204030203" pitchFamily="34" charset="0"/>
                <a:ea typeface="Lato" panose="020F0502020204030203" pitchFamily="34" charset="0"/>
                <a:cs typeface="Lato" panose="020F0502020204030203" pitchFamily="34" charset="0"/>
                <a:hlinkClick r:id="rId5" tooltip="General Electric"/>
              </a:rPr>
              <a:t>General</a:t>
            </a:r>
            <a:r>
              <a:rPr lang="ru-RU" sz="1600" dirty="0">
                <a:latin typeface="Lato" panose="020F0502020204030203" pitchFamily="34" charset="0"/>
                <a:ea typeface="Lato" panose="020F0502020204030203" pitchFamily="34" charset="0"/>
                <a:cs typeface="Lato" panose="020F0502020204030203" pitchFamily="34" charset="0"/>
                <a:hlinkClick r:id="rId5" tooltip="General Electric"/>
              </a:rPr>
              <a:t> </a:t>
            </a:r>
            <a:r>
              <a:rPr lang="ru-RU" sz="1600" dirty="0" err="1">
                <a:latin typeface="Lato" panose="020F0502020204030203" pitchFamily="34" charset="0"/>
                <a:ea typeface="Lato" panose="020F0502020204030203" pitchFamily="34" charset="0"/>
                <a:cs typeface="Lato" panose="020F0502020204030203" pitchFamily="34" charset="0"/>
                <a:hlinkClick r:id="rId5" tooltip="General Electric"/>
              </a:rPr>
              <a:t>Electric</a:t>
            </a:r>
            <a:r>
              <a:rPr lang="ru-RU" sz="1600" dirty="0">
                <a:latin typeface="Lato" panose="020F0502020204030203" pitchFamily="34" charset="0"/>
                <a:ea typeface="Lato" panose="020F0502020204030203" pitchFamily="34" charset="0"/>
                <a:cs typeface="Lato" panose="020F0502020204030203" pitchFamily="34" charset="0"/>
              </a:rPr>
              <a:t>. Суть концепции сводится к необходимости улучшения качества выходов каждого из процессов, минимизации дефектов и статистических отклонений в операционной деятельности. </a:t>
            </a:r>
            <a:r>
              <a:rPr lang="en-US" sz="1600" dirty="0">
                <a:latin typeface="Lato" panose="020F0502020204030203" pitchFamily="34" charset="0"/>
                <a:ea typeface="Lato" panose="020F0502020204030203" pitchFamily="34" charset="0"/>
                <a:cs typeface="Lato" panose="020F0502020204030203" pitchFamily="34" charset="0"/>
              </a:rPr>
              <a:t> </a:t>
            </a:r>
            <a:endParaRPr lang="en-US" sz="1600"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endParaRPr lang="en-US"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en-US" sz="1600" b="1" dirty="0" smtClean="0">
                <a:latin typeface="Lato" panose="020F0502020204030203" pitchFamily="34" charset="0"/>
                <a:ea typeface="Lato" panose="020F0502020204030203" pitchFamily="34" charset="0"/>
                <a:cs typeface="Lato" panose="020F0502020204030203" pitchFamily="34" charset="0"/>
              </a:rPr>
              <a:t>Lean Methodology - </a:t>
            </a:r>
            <a:r>
              <a:rPr lang="ru-RU" sz="1600" b="1" dirty="0" err="1">
                <a:latin typeface="Lato" panose="020F0502020204030203" pitchFamily="34" charset="0"/>
                <a:ea typeface="Lato" panose="020F0502020204030203" pitchFamily="34" charset="0"/>
                <a:cs typeface="Lato" panose="020F0502020204030203" pitchFamily="34" charset="0"/>
              </a:rPr>
              <a:t>Бережли́вое</a:t>
            </a:r>
            <a:r>
              <a:rPr lang="ru-RU" sz="1600" b="1" dirty="0">
                <a:latin typeface="Lato" panose="020F0502020204030203" pitchFamily="34" charset="0"/>
                <a:ea typeface="Lato" panose="020F0502020204030203" pitchFamily="34" charset="0"/>
                <a:cs typeface="Lato" panose="020F0502020204030203" pitchFamily="34" charset="0"/>
              </a:rPr>
              <a:t> </a:t>
            </a:r>
            <a:r>
              <a:rPr lang="ru-RU" sz="1600" b="1" dirty="0" err="1">
                <a:latin typeface="Lato" panose="020F0502020204030203" pitchFamily="34" charset="0"/>
                <a:ea typeface="Lato" panose="020F0502020204030203" pitchFamily="34" charset="0"/>
                <a:cs typeface="Lato" panose="020F0502020204030203" pitchFamily="34" charset="0"/>
              </a:rPr>
              <a:t>произво́дство</a:t>
            </a:r>
            <a:r>
              <a:rPr lang="ru-RU" sz="1600" dirty="0">
                <a:latin typeface="Lato" panose="020F0502020204030203" pitchFamily="34" charset="0"/>
                <a:ea typeface="Lato" panose="020F0502020204030203" pitchFamily="34" charset="0"/>
                <a:cs typeface="Lato" panose="020F0502020204030203" pitchFamily="34" charset="0"/>
              </a:rPr>
              <a:t> (от </a:t>
            </a:r>
            <a:r>
              <a:rPr lang="ru-RU" sz="1600" dirty="0">
                <a:latin typeface="Lato" panose="020F0502020204030203" pitchFamily="34" charset="0"/>
                <a:ea typeface="Lato" panose="020F0502020204030203" pitchFamily="34" charset="0"/>
                <a:cs typeface="Lato" panose="020F0502020204030203" pitchFamily="34" charset="0"/>
                <a:hlinkClick r:id="rId2" tooltip="Английский язык"/>
              </a:rPr>
              <a:t>англ.</a:t>
            </a:r>
            <a:r>
              <a:rPr lang="ru-RU" sz="1600" dirty="0">
                <a:latin typeface="Lato" panose="020F0502020204030203" pitchFamily="34" charset="0"/>
                <a:ea typeface="Lato" panose="020F0502020204030203" pitchFamily="34" charset="0"/>
                <a:cs typeface="Lato" panose="020F0502020204030203" pitchFamily="34" charset="0"/>
              </a:rPr>
              <a:t> </a:t>
            </a:r>
            <a:r>
              <a:rPr lang="ru-RU" sz="1600" i="1" dirty="0" err="1">
                <a:latin typeface="Lato" panose="020F0502020204030203" pitchFamily="34" charset="0"/>
                <a:ea typeface="Lato" panose="020F0502020204030203" pitchFamily="34" charset="0"/>
                <a:cs typeface="Lato" panose="020F0502020204030203" pitchFamily="34" charset="0"/>
              </a:rPr>
              <a:t>lean</a:t>
            </a:r>
            <a:r>
              <a:rPr lang="ru-RU" sz="1600" i="1" dirty="0">
                <a:latin typeface="Lato" panose="020F0502020204030203" pitchFamily="34" charset="0"/>
                <a:ea typeface="Lato" panose="020F0502020204030203" pitchFamily="34" charset="0"/>
                <a:cs typeface="Lato" panose="020F0502020204030203" pitchFamily="34" charset="0"/>
              </a:rPr>
              <a:t> </a:t>
            </a:r>
            <a:r>
              <a:rPr lang="ru-RU" sz="1600" i="1" dirty="0" err="1">
                <a:latin typeface="Lato" panose="020F0502020204030203" pitchFamily="34" charset="0"/>
                <a:ea typeface="Lato" panose="020F0502020204030203" pitchFamily="34" charset="0"/>
                <a:cs typeface="Lato" panose="020F0502020204030203" pitchFamily="34" charset="0"/>
              </a:rPr>
              <a:t>production</a:t>
            </a:r>
            <a:r>
              <a:rPr lang="ru-RU" sz="1600" i="1" dirty="0">
                <a:latin typeface="Lato" panose="020F0502020204030203" pitchFamily="34" charset="0"/>
                <a:ea typeface="Lato" panose="020F0502020204030203" pitchFamily="34" charset="0"/>
                <a:cs typeface="Lato" panose="020F0502020204030203" pitchFamily="34" charset="0"/>
              </a:rPr>
              <a:t>, </a:t>
            </a:r>
            <a:r>
              <a:rPr lang="ru-RU" sz="1600" i="1" dirty="0" err="1">
                <a:latin typeface="Lato" panose="020F0502020204030203" pitchFamily="34" charset="0"/>
                <a:ea typeface="Lato" panose="020F0502020204030203" pitchFamily="34" charset="0"/>
                <a:cs typeface="Lato" panose="020F0502020204030203" pitchFamily="34" charset="0"/>
              </a:rPr>
              <a:t>lean</a:t>
            </a:r>
            <a:r>
              <a:rPr lang="ru-RU" sz="1600" i="1" dirty="0">
                <a:latin typeface="Lato" panose="020F0502020204030203" pitchFamily="34" charset="0"/>
                <a:ea typeface="Lato" panose="020F0502020204030203" pitchFamily="34" charset="0"/>
                <a:cs typeface="Lato" panose="020F0502020204030203" pitchFamily="34" charset="0"/>
              </a:rPr>
              <a:t> </a:t>
            </a:r>
            <a:r>
              <a:rPr lang="ru-RU" sz="1600" i="1" dirty="0" err="1">
                <a:latin typeface="Lato" panose="020F0502020204030203" pitchFamily="34" charset="0"/>
                <a:ea typeface="Lato" panose="020F0502020204030203" pitchFamily="34" charset="0"/>
                <a:cs typeface="Lato" panose="020F0502020204030203" pitchFamily="34" charset="0"/>
              </a:rPr>
              <a:t>manufacturing</a:t>
            </a:r>
            <a:r>
              <a:rPr lang="ru-RU" sz="1600" dirty="0">
                <a:latin typeface="Lato" panose="020F0502020204030203" pitchFamily="34" charset="0"/>
                <a:ea typeface="Lato" panose="020F0502020204030203" pitchFamily="34" charset="0"/>
                <a:cs typeface="Lato" panose="020F0502020204030203" pitchFamily="34" charset="0"/>
              </a:rPr>
              <a:t> — «стройное </a:t>
            </a:r>
            <a:r>
              <a:rPr lang="ru-RU" sz="1600" i="1" dirty="0">
                <a:latin typeface="Lato" panose="020F0502020204030203" pitchFamily="34" charset="0"/>
                <a:ea typeface="Lato" panose="020F0502020204030203" pitchFamily="34" charset="0"/>
                <a:cs typeface="Lato" panose="020F0502020204030203" pitchFamily="34" charset="0"/>
              </a:rPr>
              <a:t>производство</a:t>
            </a:r>
            <a:r>
              <a:rPr lang="ru-RU" sz="1600" dirty="0">
                <a:latin typeface="Lato" panose="020F0502020204030203" pitchFamily="34" charset="0"/>
                <a:ea typeface="Lato" panose="020F0502020204030203" pitchFamily="34" charset="0"/>
                <a:cs typeface="Lato" panose="020F0502020204030203" pitchFamily="34" charset="0"/>
              </a:rPr>
              <a:t>») — концепция управления </a:t>
            </a:r>
            <a:r>
              <a:rPr lang="ru-RU" sz="1600" dirty="0">
                <a:latin typeface="Lato" panose="020F0502020204030203" pitchFamily="34" charset="0"/>
                <a:ea typeface="Lato" panose="020F0502020204030203" pitchFamily="34" charset="0"/>
                <a:cs typeface="Lato" panose="020F0502020204030203" pitchFamily="34" charset="0"/>
                <a:hlinkClick r:id="rId6" tooltip="Производство"/>
              </a:rPr>
              <a:t>производственным предприятием</a:t>
            </a:r>
            <a:r>
              <a:rPr lang="ru-RU" sz="1600" dirty="0">
                <a:latin typeface="Lato" panose="020F0502020204030203" pitchFamily="34" charset="0"/>
                <a:ea typeface="Lato" panose="020F0502020204030203" pitchFamily="34" charset="0"/>
                <a:cs typeface="Lato" panose="020F0502020204030203" pitchFamily="34" charset="0"/>
              </a:rPr>
              <a:t>, основанная на постоянном стремлении к устранению всех видов потерь. Бережливое производство предполагает вовлечение в процесс оптимизации бизнеса каждого сотрудника и максимальную ориентацию на потребителя. Возникла как интерпретация идей производственной системы компании </a:t>
            </a:r>
            <a:r>
              <a:rPr lang="ru-RU" sz="1600" dirty="0" err="1">
                <a:latin typeface="Lato" panose="020F0502020204030203" pitchFamily="34" charset="0"/>
                <a:ea typeface="Lato" panose="020F0502020204030203" pitchFamily="34" charset="0"/>
                <a:cs typeface="Lato" panose="020F0502020204030203" pitchFamily="34" charset="0"/>
                <a:hlinkClick r:id="rId7" tooltip="Toyota"/>
              </a:rPr>
              <a:t>Toyota</a:t>
            </a:r>
            <a:r>
              <a:rPr lang="ru-RU" sz="1600" dirty="0">
                <a:latin typeface="Lato" panose="020F0502020204030203" pitchFamily="34" charset="0"/>
                <a:ea typeface="Lato" panose="020F0502020204030203" pitchFamily="34" charset="0"/>
                <a:cs typeface="Lato" panose="020F0502020204030203" pitchFamily="34" charset="0"/>
              </a:rPr>
              <a:t> американскими исследователями её феномена</a:t>
            </a:r>
            <a:r>
              <a:rPr lang="ru-RU" sz="1600" dirty="0" smtClean="0">
                <a:latin typeface="Lato" panose="020F0502020204030203" pitchFamily="34" charset="0"/>
                <a:ea typeface="Lato" panose="020F0502020204030203" pitchFamily="34" charset="0"/>
                <a:cs typeface="Lato" panose="020F0502020204030203" pitchFamily="34" charset="0"/>
              </a:rPr>
              <a:t>.</a:t>
            </a:r>
            <a:endParaRPr lang="en-US" sz="1600"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endParaRPr lang="ru-RU" sz="1600"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en-US" sz="1600" b="1" dirty="0" smtClean="0">
                <a:latin typeface="Lato" panose="020F0502020204030203" pitchFamily="34" charset="0"/>
                <a:ea typeface="Lato" panose="020F0502020204030203" pitchFamily="34" charset="0"/>
                <a:cs typeface="Lato" panose="020F0502020204030203" pitchFamily="34" charset="0"/>
              </a:rPr>
              <a:t>TOC Theory of Constraints methodology</a:t>
            </a:r>
            <a:r>
              <a:rPr lang="ru-RU" sz="1600" b="1" dirty="0" smtClean="0">
                <a:latin typeface="Lato" panose="020F0502020204030203" pitchFamily="34" charset="0"/>
                <a:ea typeface="Lato" panose="020F0502020204030203" pitchFamily="34" charset="0"/>
                <a:cs typeface="Lato" panose="020F0502020204030203" pitchFamily="34" charset="0"/>
              </a:rPr>
              <a:t> -</a:t>
            </a:r>
            <a:r>
              <a:rPr lang="en-US" sz="1600" b="1" dirty="0" smtClean="0">
                <a:latin typeface="Lato" panose="020F0502020204030203" pitchFamily="34" charset="0"/>
                <a:ea typeface="Lato" panose="020F0502020204030203" pitchFamily="34" charset="0"/>
                <a:cs typeface="Lato" panose="020F0502020204030203" pitchFamily="34" charset="0"/>
              </a:rPr>
              <a:t> </a:t>
            </a:r>
            <a:r>
              <a:rPr lang="ru-RU" sz="1600" b="1" dirty="0">
                <a:latin typeface="Lato" panose="020F0502020204030203" pitchFamily="34" charset="0"/>
                <a:ea typeface="Lato" panose="020F0502020204030203" pitchFamily="34" charset="0"/>
                <a:cs typeface="Lato" panose="020F0502020204030203" pitchFamily="34" charset="0"/>
              </a:rPr>
              <a:t>Теория ограничений</a:t>
            </a:r>
            <a:r>
              <a:rPr lang="ru-RU" sz="1600" dirty="0">
                <a:latin typeface="Lato" panose="020F0502020204030203" pitchFamily="34" charset="0"/>
                <a:ea typeface="Lato" panose="020F0502020204030203" pitchFamily="34" charset="0"/>
                <a:cs typeface="Lato" panose="020F0502020204030203" pitchFamily="34" charset="0"/>
              </a:rPr>
              <a:t> — на сегодня наиболее цельная и эффективная методология управления любой системой в любом виде деятельности, разработанная в 1980-е годы </a:t>
            </a:r>
            <a:r>
              <a:rPr lang="ru-RU" sz="1600" dirty="0" err="1">
                <a:latin typeface="Lato" panose="020F0502020204030203" pitchFamily="34" charset="0"/>
                <a:ea typeface="Lato" panose="020F0502020204030203" pitchFamily="34" charset="0"/>
                <a:cs typeface="Lato" panose="020F0502020204030203" pitchFamily="34" charset="0"/>
                <a:hlinkClick r:id="rId8" tooltip="Голдратт, Элияху"/>
              </a:rPr>
              <a:t>Элияху</a:t>
            </a:r>
            <a:r>
              <a:rPr lang="ru-RU" sz="1600" dirty="0">
                <a:latin typeface="Lato" panose="020F0502020204030203" pitchFamily="34" charset="0"/>
                <a:ea typeface="Lato" panose="020F0502020204030203" pitchFamily="34" charset="0"/>
                <a:cs typeface="Lato" panose="020F0502020204030203" pitchFamily="34" charset="0"/>
                <a:hlinkClick r:id="rId8" tooltip="Голдратт, Элияху"/>
              </a:rPr>
              <a:t> </a:t>
            </a:r>
            <a:r>
              <a:rPr lang="ru-RU" sz="1600" dirty="0" err="1">
                <a:latin typeface="Lato" panose="020F0502020204030203" pitchFamily="34" charset="0"/>
                <a:ea typeface="Lato" panose="020F0502020204030203" pitchFamily="34" charset="0"/>
                <a:cs typeface="Lato" panose="020F0502020204030203" pitchFamily="34" charset="0"/>
                <a:hlinkClick r:id="rId8" tooltip="Голдратт, Элияху"/>
              </a:rPr>
              <a:t>Голдраттом</a:t>
            </a:r>
            <a:r>
              <a:rPr lang="ru-RU" sz="1600" dirty="0">
                <a:latin typeface="Lato" panose="020F0502020204030203" pitchFamily="34" charset="0"/>
                <a:ea typeface="Lato" panose="020F0502020204030203" pitchFamily="34" charset="0"/>
                <a:cs typeface="Lato" panose="020F0502020204030203" pitchFamily="34" charset="0"/>
              </a:rPr>
              <a:t> и базирующаяся на поиске и управлении ключевым ограничением системы, которое предопределяет успех и эффективность всей системы в целом. Основной особенностью методологии является то, что делая усилия над управлением очень малым количеством аспектов системы, достигается эффект, намного превышающий результат одновременного воздействия на все или большинство проблемных областей системы сразу или поочерёдно.</a:t>
            </a:r>
            <a:endParaRPr lang="en-US" sz="1600" dirty="0" smtClean="0">
              <a:latin typeface="Lato" panose="020F0502020204030203" pitchFamily="34" charset="0"/>
              <a:ea typeface="Lato" panose="020F0502020204030203" pitchFamily="34" charset="0"/>
              <a:cs typeface="Lato" panose="020F0502020204030203" pitchFamily="34" charset="0"/>
            </a:endParaRPr>
          </a:p>
          <a:p>
            <a:endParaRPr lang="ru-RU" sz="1600" dirty="0" smtClean="0">
              <a:latin typeface="Lato" panose="020F0502020204030203" pitchFamily="34" charset="0"/>
              <a:ea typeface="Lato" panose="020F0502020204030203" pitchFamily="34" charset="0"/>
              <a:cs typeface="Lato" panose="020F0502020204030203" pitchFamily="34" charset="0"/>
            </a:endParaRPr>
          </a:p>
        </p:txBody>
      </p:sp>
      <p:sp>
        <p:nvSpPr>
          <p:cNvPr id="4" name="Номер слайда 3"/>
          <p:cNvSpPr>
            <a:spLocks noGrp="1"/>
          </p:cNvSpPr>
          <p:nvPr>
            <p:ph type="sldNum" sz="quarter" idx="12"/>
          </p:nvPr>
        </p:nvSpPr>
        <p:spPr/>
        <p:txBody>
          <a:bodyPr/>
          <a:lstStyle/>
          <a:p>
            <a:fld id="{A79F24B2-232F-4026-8C6A-BDD58C0A53CE}" type="slidenum">
              <a:rPr lang="ru-RU" smtClean="0"/>
              <a:pPr/>
              <a:t>21</a:t>
            </a:fld>
            <a:endParaRPr lang="ru-RU" dirty="0"/>
          </a:p>
        </p:txBody>
      </p:sp>
    </p:spTree>
    <p:extLst>
      <p:ext uri="{BB962C8B-B14F-4D97-AF65-F5344CB8AC3E}">
        <p14:creationId xmlns:p14="http://schemas.microsoft.com/office/powerpoint/2010/main" val="400926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ИЗВЛЕЧЕННЫЕ УРОКИ</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22</a:t>
            </a:fld>
            <a:endParaRPr lang="ru-RU" dirty="0"/>
          </a:p>
        </p:txBody>
      </p:sp>
      <p:sp>
        <p:nvSpPr>
          <p:cNvPr id="7" name="Прямоугольник 6"/>
          <p:cNvSpPr/>
          <p:nvPr/>
        </p:nvSpPr>
        <p:spPr>
          <a:xfrm>
            <a:off x="479376" y="495013"/>
            <a:ext cx="11352481" cy="5909310"/>
          </a:xfrm>
          <a:prstGeom prst="rect">
            <a:avLst/>
          </a:prstGeom>
        </p:spPr>
        <p:txBody>
          <a:bodyPr wrap="square">
            <a:spAutoFit/>
          </a:bodyPr>
          <a:lstStyle/>
          <a:p>
            <a:pPr>
              <a:buClr>
                <a:schemeClr val="bg1">
                  <a:lumMod val="50000"/>
                </a:schemeClr>
              </a:buCl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smtClean="0">
                <a:latin typeface="Lato" panose="020F0502020204030203" pitchFamily="34" charset="0"/>
                <a:ea typeface="Lato" panose="020F0502020204030203" pitchFamily="34" charset="0"/>
                <a:cs typeface="Lato" panose="020F0502020204030203" pitchFamily="34" charset="0"/>
              </a:rPr>
              <a:t>Начинать с личных целей, ценностей и миссии. Мотивации, только потом бизнес</a:t>
            </a:r>
          </a:p>
          <a:p>
            <a:pPr marL="285750" indent="-285750">
              <a:buClr>
                <a:schemeClr val="bg1">
                  <a:lumMod val="50000"/>
                </a:schemeClr>
              </a:buClr>
              <a:buFont typeface="Arial" panose="020B0604020202020204" pitchFamily="34" charset="0"/>
              <a:buChar cha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smtClean="0">
                <a:latin typeface="Lato" panose="020F0502020204030203" pitchFamily="34" charset="0"/>
                <a:ea typeface="Lato" panose="020F0502020204030203" pitchFamily="34" charset="0"/>
                <a:cs typeface="Lato" panose="020F0502020204030203" pitchFamily="34" charset="0"/>
              </a:rPr>
              <a:t>Работать только со своими людьми по ценностям и экспертизе. Формировать свой </a:t>
            </a:r>
            <a:r>
              <a:rPr lang="ru-RU" dirty="0" err="1" smtClean="0">
                <a:latin typeface="Lato" panose="020F0502020204030203" pitchFamily="34" charset="0"/>
                <a:ea typeface="Lato" panose="020F0502020204030203" pitchFamily="34" charset="0"/>
                <a:cs typeface="Lato" panose="020F0502020204030203" pitchFamily="34" charset="0"/>
              </a:rPr>
              <a:t>прайд</a:t>
            </a:r>
            <a:r>
              <a:rPr lang="ru-RU" dirty="0" smtClean="0">
                <a:latin typeface="Lato" panose="020F0502020204030203" pitchFamily="34" charset="0"/>
                <a:ea typeface="Lato" panose="020F0502020204030203" pitchFamily="34" charset="0"/>
                <a:cs typeface="Lato" panose="020F0502020204030203" pitchFamily="34" charset="0"/>
              </a:rPr>
              <a:t>. </a:t>
            </a:r>
          </a:p>
          <a:p>
            <a:pPr>
              <a:buClr>
                <a:schemeClr val="bg1">
                  <a:lumMod val="50000"/>
                </a:schemeClr>
              </a:buCl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smtClean="0">
                <a:latin typeface="Lato" panose="020F0502020204030203" pitchFamily="34" charset="0"/>
                <a:ea typeface="Lato" panose="020F0502020204030203" pitchFamily="34" charset="0"/>
                <a:cs typeface="Lato" panose="020F0502020204030203" pitchFamily="34" charset="0"/>
              </a:rPr>
              <a:t>Ошибки – это хорошо</a:t>
            </a:r>
          </a:p>
          <a:p>
            <a:pPr marL="285750" indent="-285750">
              <a:buClr>
                <a:schemeClr val="bg1">
                  <a:lumMod val="50000"/>
                </a:schemeClr>
              </a:buClr>
              <a:buFont typeface="Arial" panose="020B0604020202020204" pitchFamily="34" charset="0"/>
              <a:buChar char="•"/>
            </a:pPr>
            <a:endParaRPr lang="ru-RU" dirty="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smtClean="0">
                <a:latin typeface="Lato" panose="020F0502020204030203" pitchFamily="34" charset="0"/>
                <a:ea typeface="Lato" panose="020F0502020204030203" pitchFamily="34" charset="0"/>
                <a:cs typeface="Lato" panose="020F0502020204030203" pitchFamily="34" charset="0"/>
              </a:rPr>
              <a:t>Чем старше тем больше шансов на успешный </a:t>
            </a:r>
            <a:r>
              <a:rPr lang="ru-RU" dirty="0" err="1" smtClean="0">
                <a:latin typeface="Lato" panose="020F0502020204030203" pitchFamily="34" charset="0"/>
                <a:ea typeface="Lato" panose="020F0502020204030203" pitchFamily="34" charset="0"/>
                <a:cs typeface="Lato" panose="020F0502020204030203" pitchFamily="34" charset="0"/>
              </a:rPr>
              <a:t>стартап</a:t>
            </a:r>
            <a:r>
              <a:rPr lang="ru-RU" dirty="0" smtClean="0">
                <a:latin typeface="Lato" panose="020F0502020204030203" pitchFamily="34" charset="0"/>
                <a:ea typeface="Lato" panose="020F0502020204030203" pitchFamily="34" charset="0"/>
                <a:cs typeface="Lato" panose="020F0502020204030203" pitchFamily="34" charset="0"/>
              </a:rPr>
              <a:t> 30, 45-50</a:t>
            </a:r>
          </a:p>
          <a:p>
            <a:pPr>
              <a:buClr>
                <a:schemeClr val="bg1">
                  <a:lumMod val="50000"/>
                </a:schemeClr>
              </a:buCl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smtClean="0">
                <a:latin typeface="Lato" panose="020F0502020204030203" pitchFamily="34" charset="0"/>
                <a:ea typeface="Lato" panose="020F0502020204030203" pitchFamily="34" charset="0"/>
                <a:cs typeface="Lato" panose="020F0502020204030203" pitchFamily="34" charset="0"/>
              </a:rPr>
              <a:t>Это невозможно – работающая специализация</a:t>
            </a:r>
          </a:p>
          <a:p>
            <a:pPr>
              <a:buClr>
                <a:schemeClr val="bg1">
                  <a:lumMod val="50000"/>
                </a:schemeClr>
              </a:buCl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smtClean="0">
                <a:latin typeface="Lato" panose="020F0502020204030203" pitchFamily="34" charset="0"/>
                <a:ea typeface="Lato" panose="020F0502020204030203" pitchFamily="34" charset="0"/>
                <a:cs typeface="Lato" panose="020F0502020204030203" pitchFamily="34" charset="0"/>
              </a:rPr>
              <a:t>Непрерывные улучшения. П</a:t>
            </a:r>
            <a:r>
              <a:rPr lang="ru-RU" dirty="0" smtClean="0">
                <a:latin typeface="Lato" panose="020F0502020204030203" pitchFamily="34" charset="0"/>
                <a:ea typeface="Lato" panose="020F0502020204030203" pitchFamily="34" charset="0"/>
                <a:cs typeface="Lato" panose="020F0502020204030203" pitchFamily="34" charset="0"/>
              </a:rPr>
              <a:t>остоянно развиваться и прокачивать проект с лучшими менторами/практиками в том числе не из сферы деятельности</a:t>
            </a:r>
            <a:r>
              <a:rPr lang="ru-RU" dirty="0" smtClean="0">
                <a:latin typeface="Lato" panose="020F0502020204030203" pitchFamily="34" charset="0"/>
                <a:ea typeface="Lato" panose="020F0502020204030203" pitchFamily="34" charset="0"/>
                <a:cs typeface="Lato" panose="020F0502020204030203" pitchFamily="34" charset="0"/>
              </a:rPr>
              <a:t>. Только те, менторы, которые запустили </a:t>
            </a:r>
            <a:r>
              <a:rPr lang="ru-RU" dirty="0" err="1" smtClean="0">
                <a:latin typeface="Lato" panose="020F0502020204030203" pitchFamily="34" charset="0"/>
                <a:ea typeface="Lato" panose="020F0502020204030203" pitchFamily="34" charset="0"/>
                <a:cs typeface="Lato" panose="020F0502020204030203" pitchFamily="34" charset="0"/>
              </a:rPr>
              <a:t>стартапы</a:t>
            </a:r>
            <a:r>
              <a:rPr lang="ru-RU" dirty="0" smtClean="0">
                <a:latin typeface="Lato" panose="020F0502020204030203" pitchFamily="34" charset="0"/>
                <a:ea typeface="Lato" panose="020F0502020204030203" pitchFamily="34" charset="0"/>
                <a:cs typeface="Lato" panose="020F0502020204030203" pitchFamily="34" charset="0"/>
              </a:rPr>
              <a:t> или свой успешный бизнес.</a:t>
            </a: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smtClean="0">
                <a:latin typeface="Lato" panose="020F0502020204030203" pitchFamily="34" charset="0"/>
                <a:ea typeface="Lato" panose="020F0502020204030203" pitchFamily="34" charset="0"/>
                <a:cs typeface="Lato" panose="020F0502020204030203" pitchFamily="34" charset="0"/>
              </a:rPr>
              <a:t>Альянсы</a:t>
            </a:r>
          </a:p>
          <a:p>
            <a:pPr marL="285750" indent="-285750">
              <a:buClr>
                <a:schemeClr val="bg1">
                  <a:lumMod val="50000"/>
                </a:schemeClr>
              </a:buClr>
              <a:buFont typeface="Arial" panose="020B0604020202020204" pitchFamily="34" charset="0"/>
              <a:buChar char="•"/>
            </a:pPr>
            <a:endParaRPr lang="ru-RU" dirty="0" smtClean="0">
              <a:latin typeface="Lato" panose="020F0502020204030203" pitchFamily="34" charset="0"/>
              <a:ea typeface="Lato" panose="020F0502020204030203" pitchFamily="34" charset="0"/>
              <a:cs typeface="Lato" panose="020F0502020204030203" pitchFamily="34" charset="0"/>
            </a:endParaRPr>
          </a:p>
          <a:p>
            <a:pPr marL="285750" indent="-285750">
              <a:buClr>
                <a:schemeClr val="bg1">
                  <a:lumMod val="50000"/>
                </a:schemeClr>
              </a:buClr>
              <a:buFont typeface="Arial" panose="020B0604020202020204" pitchFamily="34" charset="0"/>
              <a:buChar char="•"/>
            </a:pPr>
            <a:r>
              <a:rPr lang="ru-RU" dirty="0" err="1" smtClean="0">
                <a:latin typeface="Lato" panose="020F0502020204030203" pitchFamily="34" charset="0"/>
                <a:ea typeface="Lato" panose="020F0502020204030203" pitchFamily="34" charset="0"/>
                <a:cs typeface="Lato" panose="020F0502020204030203" pitchFamily="34" charset="0"/>
              </a:rPr>
              <a:t>Менторство</a:t>
            </a:r>
            <a:r>
              <a:rPr lang="ru-RU" dirty="0" smtClean="0">
                <a:latin typeface="Lato" panose="020F0502020204030203" pitchFamily="34" charset="0"/>
                <a:ea typeface="Lato" panose="020F0502020204030203" pitchFamily="34" charset="0"/>
                <a:cs typeface="Lato" panose="020F0502020204030203" pitchFamily="34" charset="0"/>
              </a:rPr>
              <a:t> как благотворительность только на социальных и образовательных проектах и не в ущерб бизнесу. </a:t>
            </a:r>
            <a:r>
              <a:rPr lang="ru-RU" dirty="0">
                <a:latin typeface="Lato" panose="020F0502020204030203" pitchFamily="34" charset="0"/>
                <a:ea typeface="Lato" panose="020F0502020204030203" pitchFamily="34" charset="0"/>
                <a:cs typeface="Lato" panose="020F0502020204030203" pitchFamily="34" charset="0"/>
              </a:rPr>
              <a:t>Говорить нет</a:t>
            </a:r>
          </a:p>
          <a:p>
            <a:pPr marL="285750" indent="-285750">
              <a:buClr>
                <a:schemeClr val="bg1">
                  <a:lumMod val="50000"/>
                </a:schemeClr>
              </a:buClr>
              <a:buFont typeface="Arial" panose="020B0604020202020204" pitchFamily="34" charset="0"/>
              <a:buChar char="•"/>
            </a:pPr>
            <a:endParaRPr lang="en-US" dirty="0" smtClean="0">
              <a:latin typeface="Lato" panose="020F0502020204030203" pitchFamily="34" charset="0"/>
              <a:ea typeface="Lato" panose="020F0502020204030203" pitchFamily="34" charset="0"/>
              <a:cs typeface="Lato" panose="020F0502020204030203" pitchFamily="34" charset="0"/>
            </a:endParaRPr>
          </a:p>
          <a:p>
            <a:pPr>
              <a:buClr>
                <a:schemeClr val="bg1">
                  <a:lumMod val="50000"/>
                </a:schemeClr>
              </a:buClr>
            </a:pPr>
            <a:endParaRPr lang="ru-RU" dirty="0"/>
          </a:p>
        </p:txBody>
      </p:sp>
    </p:spTree>
    <p:extLst>
      <p:ext uri="{BB962C8B-B14F-4D97-AF65-F5344CB8AC3E}">
        <p14:creationId xmlns:p14="http://schemas.microsoft.com/office/powerpoint/2010/main" val="1510285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Мечта</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23</a:t>
            </a:fld>
            <a:endParaRPr lang="ru-RU" dirty="0"/>
          </a:p>
        </p:txBody>
      </p:sp>
      <p:pic>
        <p:nvPicPr>
          <p:cNvPr id="4098" name="Picture 2" descr="Ð¤Ð¾ÑÐ¾ Irina Dubovi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70"/>
          <a:stretch/>
        </p:blipFill>
        <p:spPr bwMode="auto">
          <a:xfrm>
            <a:off x="2279576" y="1012243"/>
            <a:ext cx="413882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Ð¾ÑÐ¾ Irina Dubovi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18" b="251"/>
          <a:stretch/>
        </p:blipFill>
        <p:spPr bwMode="auto">
          <a:xfrm>
            <a:off x="6240016" y="1012243"/>
            <a:ext cx="4138827"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9730" y="4221088"/>
            <a:ext cx="11432270" cy="2246769"/>
          </a:xfrm>
          <a:prstGeom prst="rect">
            <a:avLst/>
          </a:prstGeom>
        </p:spPr>
        <p:txBody>
          <a:bodyPr wrap="square">
            <a:spAutoFit/>
          </a:bodyPr>
          <a:lstStyle/>
          <a:p>
            <a:pPr algn="ctr"/>
            <a:r>
              <a:rPr lang="ru-RU" sz="2800" dirty="0">
                <a:latin typeface="Lato" panose="020F0502020204030203" pitchFamily="34" charset="0"/>
                <a:ea typeface="Lato" panose="020F0502020204030203" pitchFamily="34" charset="0"/>
                <a:cs typeface="Lato" panose="020F0502020204030203" pitchFamily="34" charset="0"/>
              </a:rPr>
              <a:t>В сердце Минска заводское пространство на Я</a:t>
            </a:r>
            <a:r>
              <a:rPr lang="ru-RU" sz="2800" dirty="0" smtClean="0">
                <a:latin typeface="Lato" panose="020F0502020204030203" pitchFamily="34" charset="0"/>
                <a:ea typeface="Lato" panose="020F0502020204030203" pitchFamily="34" charset="0"/>
                <a:cs typeface="Lato" panose="020F0502020204030203" pitchFamily="34" charset="0"/>
              </a:rPr>
              <a:t>. Коласа</a:t>
            </a:r>
            <a:r>
              <a:rPr lang="ru-RU" sz="2800" dirty="0">
                <a:latin typeface="Lato" panose="020F0502020204030203" pitchFamily="34" charset="0"/>
                <a:ea typeface="Lato" panose="020F0502020204030203" pitchFamily="34" charset="0"/>
                <a:cs typeface="Lato" panose="020F0502020204030203" pitchFamily="34" charset="0"/>
              </a:rPr>
              <a:t>. </a:t>
            </a:r>
            <a:r>
              <a:rPr lang="ru-RU" sz="2800" dirty="0">
                <a:latin typeface="Lato" panose="020F0502020204030203" pitchFamily="34" charset="0"/>
                <a:ea typeface="Lato" panose="020F0502020204030203" pitchFamily="34" charset="0"/>
                <a:cs typeface="Lato" panose="020F0502020204030203" pitchFamily="34" charset="0"/>
              </a:rPr>
              <a:t>Рядом завод Орджоникидзе, где </a:t>
            </a:r>
            <a:r>
              <a:rPr lang="ru-RU" sz="2800" dirty="0">
                <a:latin typeface="Lato" panose="020F0502020204030203" pitchFamily="34" charset="0"/>
                <a:ea typeface="Lato" panose="020F0502020204030203" pitchFamily="34" charset="0"/>
                <a:cs typeface="Lato" panose="020F0502020204030203" pitchFamily="34" charset="0"/>
              </a:rPr>
              <a:t>разрабатывались 70% ЭВМ </a:t>
            </a:r>
            <a:r>
              <a:rPr lang="ru-RU" sz="2800" dirty="0">
                <a:latin typeface="Lato" panose="020F0502020204030203" pitchFamily="34" charset="0"/>
                <a:ea typeface="Lato" panose="020F0502020204030203" pitchFamily="34" charset="0"/>
                <a:cs typeface="Lato" panose="020F0502020204030203" pitchFamily="34" charset="0"/>
              </a:rPr>
              <a:t>В </a:t>
            </a:r>
            <a:r>
              <a:rPr lang="ru-RU" sz="2800" dirty="0">
                <a:latin typeface="Lato" panose="020F0502020204030203" pitchFamily="34" charset="0"/>
                <a:ea typeface="Lato" panose="020F0502020204030203" pitchFamily="34" charset="0"/>
                <a:cs typeface="Lato" panose="020F0502020204030203" pitchFamily="34" charset="0"/>
              </a:rPr>
              <a:t>СССР</a:t>
            </a:r>
          </a:p>
          <a:p>
            <a:pPr algn="ctr"/>
            <a:endParaRPr lang="ru-RU" sz="2800" dirty="0">
              <a:latin typeface="Lato" panose="020F0502020204030203" pitchFamily="34" charset="0"/>
              <a:ea typeface="Lato" panose="020F0502020204030203" pitchFamily="34" charset="0"/>
              <a:cs typeface="Lato" panose="020F0502020204030203" pitchFamily="34" charset="0"/>
            </a:endParaRPr>
          </a:p>
          <a:p>
            <a:pPr algn="ctr"/>
            <a:r>
              <a:rPr lang="ru-RU" sz="2800" dirty="0">
                <a:latin typeface="Lato" panose="020F0502020204030203" pitchFamily="34" charset="0"/>
                <a:ea typeface="Lato" panose="020F0502020204030203" pitchFamily="34" charset="0"/>
                <a:cs typeface="Lato" panose="020F0502020204030203" pitchFamily="34" charset="0"/>
              </a:rPr>
              <a:t>Мечта ИТ-парк для </a:t>
            </a:r>
            <a:r>
              <a:rPr lang="ru-RU" sz="2800" dirty="0" smtClean="0">
                <a:latin typeface="Lato" panose="020F0502020204030203" pitchFamily="34" charset="0"/>
                <a:ea typeface="Lato" panose="020F0502020204030203" pitchFamily="34" charset="0"/>
                <a:cs typeface="Lato" panose="020F0502020204030203" pitchFamily="34" charset="0"/>
              </a:rPr>
              <a:t>всех участников</a:t>
            </a:r>
          </a:p>
          <a:p>
            <a:pPr algn="ctr"/>
            <a:r>
              <a:rPr lang="ru-RU" sz="2800" dirty="0" smtClean="0">
                <a:latin typeface="Lato" panose="020F0502020204030203" pitchFamily="34" charset="0"/>
                <a:ea typeface="Lato" panose="020F0502020204030203" pitchFamily="34" charset="0"/>
                <a:cs typeface="Lato" panose="020F0502020204030203" pitchFamily="34" charset="0"/>
              </a:rPr>
              <a:t> </a:t>
            </a:r>
            <a:r>
              <a:rPr lang="ru-RU" sz="2800" dirty="0">
                <a:latin typeface="Lato" panose="020F0502020204030203" pitchFamily="34" charset="0"/>
                <a:ea typeface="Lato" panose="020F0502020204030203" pitchFamily="34" charset="0"/>
                <a:cs typeface="Lato" panose="020F0502020204030203" pitchFamily="34" charset="0"/>
              </a:rPr>
              <a:t>экосистемы </a:t>
            </a:r>
            <a:r>
              <a:rPr lang="ru-RU" sz="2800" dirty="0" smtClean="0">
                <a:latin typeface="Lato" panose="020F0502020204030203" pitchFamily="34" charset="0"/>
                <a:ea typeface="Lato" panose="020F0502020204030203" pitchFamily="34" charset="0"/>
                <a:cs typeface="Lato" panose="020F0502020204030203" pitchFamily="34" charset="0"/>
              </a:rPr>
              <a:t>предпринимательства Беларуси </a:t>
            </a:r>
            <a:r>
              <a:rPr lang="ru-RU" sz="28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3629408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344" y="4610006"/>
            <a:ext cx="3672408" cy="338554"/>
          </a:xfrm>
          <a:prstGeom prst="rect">
            <a:avLst/>
          </a:prstGeom>
          <a:noFill/>
        </p:spPr>
        <p:txBody>
          <a:bodyPr wrap="square">
            <a:spAutoFit/>
          </a:bodyPr>
          <a:lstStyle/>
          <a:p>
            <a:pPr>
              <a:defRPr/>
            </a:pPr>
            <a:r>
              <a:rPr lang="en-US" sz="1600" dirty="0" smtClean="0">
                <a:solidFill>
                  <a:schemeClr val="bg1">
                    <a:lumMod val="50000"/>
                  </a:schemeClr>
                </a:solidFill>
              </a:rPr>
              <a:t>MINSK`</a:t>
            </a:r>
            <a:r>
              <a:rPr lang="ru-RU" sz="1600" dirty="0" smtClean="0">
                <a:solidFill>
                  <a:schemeClr val="bg1">
                    <a:lumMod val="50000"/>
                  </a:schemeClr>
                </a:solidFill>
              </a:rPr>
              <a:t>201</a:t>
            </a:r>
            <a:r>
              <a:rPr lang="en-US" sz="1600" dirty="0">
                <a:solidFill>
                  <a:schemeClr val="bg1">
                    <a:lumMod val="50000"/>
                  </a:schemeClr>
                </a:solidFill>
              </a:rPr>
              <a:t>8</a:t>
            </a:r>
            <a:endParaRPr lang="ru-RU" sz="1600" dirty="0">
              <a:solidFill>
                <a:schemeClr val="bg1">
                  <a:lumMod val="50000"/>
                </a:schemeClr>
              </a:solidFill>
            </a:endParaRPr>
          </a:p>
        </p:txBody>
      </p:sp>
      <p:sp>
        <p:nvSpPr>
          <p:cNvPr id="3" name="Rectangle 9"/>
          <p:cNvSpPr>
            <a:spLocks noGrp="1" noChangeArrowheads="1"/>
          </p:cNvSpPr>
          <p:nvPr>
            <p:ph type="ctrTitle" idx="4294967295"/>
          </p:nvPr>
        </p:nvSpPr>
        <p:spPr>
          <a:xfrm>
            <a:off x="2135560" y="4610425"/>
            <a:ext cx="7920880" cy="766827"/>
          </a:xfrm>
        </p:spPr>
        <p:txBody>
          <a:bodyPr>
            <a:noAutofit/>
          </a:bodyPr>
          <a:lstStyle/>
          <a:p>
            <a:r>
              <a:rPr lang="en-US" sz="2800" dirty="0" smtClean="0">
                <a:latin typeface="Arial" charset="0"/>
              </a:rPr>
              <a:t>GO GLOBAL</a:t>
            </a:r>
            <a:r>
              <a:rPr lang="ru-RU" sz="2800" dirty="0" smtClean="0">
                <a:latin typeface="Arial" charset="0"/>
              </a:rPr>
              <a:t>!</a:t>
            </a:r>
            <a:endParaRPr lang="en-US" sz="2800" dirty="0">
              <a:latin typeface="Arial" charset="0"/>
            </a:endParaRPr>
          </a:p>
        </p:txBody>
      </p:sp>
      <p:sp>
        <p:nvSpPr>
          <p:cNvPr id="5" name="Rectangle 10"/>
          <p:cNvSpPr txBox="1">
            <a:spLocks noChangeArrowheads="1"/>
          </p:cNvSpPr>
          <p:nvPr/>
        </p:nvSpPr>
        <p:spPr>
          <a:xfrm>
            <a:off x="8616280" y="4612617"/>
            <a:ext cx="3240360" cy="18046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a:solidFill>
                  <a:schemeClr val="bg1">
                    <a:lumMod val="50000"/>
                  </a:schemeClr>
                </a:solidFill>
              </a:rPr>
              <a:t>Ирина  </a:t>
            </a:r>
            <a:r>
              <a:rPr lang="ru-RU" sz="1400" b="1" dirty="0" smtClean="0">
                <a:solidFill>
                  <a:schemeClr val="bg1">
                    <a:lumMod val="50000"/>
                  </a:schemeClr>
                </a:solidFill>
              </a:rPr>
              <a:t>Дубовик, </a:t>
            </a:r>
            <a:r>
              <a:rPr lang="en-US" sz="1400" b="1" dirty="0" smtClean="0">
                <a:solidFill>
                  <a:schemeClr val="bg1">
                    <a:lumMod val="50000"/>
                  </a:schemeClr>
                </a:solidFill>
              </a:rPr>
              <a:t>CEO</a:t>
            </a:r>
          </a:p>
          <a:p>
            <a:pPr marL="0" indent="0">
              <a:buNone/>
            </a:pPr>
            <a:r>
              <a:rPr lang="ru-RU" sz="1400" b="1" dirty="0" smtClean="0">
                <a:solidFill>
                  <a:schemeClr val="bg1">
                    <a:lumMod val="50000"/>
                  </a:schemeClr>
                </a:solidFill>
              </a:rPr>
              <a:t>Экспертиза</a:t>
            </a:r>
            <a:r>
              <a:rPr lang="en-US" sz="1400" dirty="0" smtClean="0">
                <a:solidFill>
                  <a:schemeClr val="bg1">
                    <a:lumMod val="50000"/>
                  </a:schemeClr>
                </a:solidFill>
              </a:rPr>
              <a:t>: Business </a:t>
            </a:r>
            <a:r>
              <a:rPr lang="en-US" sz="1400" dirty="0">
                <a:solidFill>
                  <a:schemeClr val="bg1">
                    <a:lumMod val="50000"/>
                  </a:schemeClr>
                </a:solidFill>
              </a:rPr>
              <a:t>Development </a:t>
            </a:r>
            <a:r>
              <a:rPr lang="en-US" sz="1400" dirty="0" err="1">
                <a:solidFill>
                  <a:schemeClr val="bg1">
                    <a:lumMod val="50000"/>
                  </a:schemeClr>
                </a:solidFill>
              </a:rPr>
              <a:t>Sales&amp;Marketing</a:t>
            </a:r>
            <a:r>
              <a:rPr lang="en-US" sz="1400" dirty="0">
                <a:solidFill>
                  <a:schemeClr val="bg1">
                    <a:lumMod val="50000"/>
                  </a:schemeClr>
                </a:solidFill>
              </a:rPr>
              <a:t> –B2B, IT </a:t>
            </a:r>
            <a:r>
              <a:rPr lang="en-US" sz="1400" dirty="0" smtClean="0">
                <a:solidFill>
                  <a:schemeClr val="bg1">
                    <a:lumMod val="50000"/>
                  </a:schemeClr>
                </a:solidFill>
              </a:rPr>
              <a:t>startups</a:t>
            </a:r>
          </a:p>
          <a:p>
            <a:pPr marL="0" indent="0">
              <a:buNone/>
            </a:pPr>
            <a:endParaRPr lang="ru-RU" sz="1400" dirty="0">
              <a:solidFill>
                <a:schemeClr val="bg1">
                  <a:lumMod val="50000"/>
                </a:schemeClr>
              </a:solidFill>
            </a:endParaRPr>
          </a:p>
          <a:p>
            <a:pPr marL="0" indent="0">
              <a:buNone/>
            </a:pPr>
            <a:r>
              <a:rPr lang="en-US" sz="1400" b="1" dirty="0">
                <a:solidFill>
                  <a:schemeClr val="bg1">
                    <a:lumMod val="50000"/>
                  </a:schemeClr>
                </a:solidFill>
              </a:rPr>
              <a:t>M:</a:t>
            </a:r>
            <a:r>
              <a:rPr lang="en-US" sz="1400" dirty="0">
                <a:solidFill>
                  <a:schemeClr val="bg1">
                    <a:lumMod val="50000"/>
                  </a:schemeClr>
                </a:solidFill>
              </a:rPr>
              <a:t>+375 29 3333 981</a:t>
            </a:r>
          </a:p>
          <a:p>
            <a:pPr marL="0" indent="0">
              <a:buNone/>
            </a:pPr>
            <a:r>
              <a:rPr lang="en-US" sz="1400" b="1" dirty="0">
                <a:solidFill>
                  <a:schemeClr val="bg1">
                    <a:lumMod val="50000"/>
                  </a:schemeClr>
                </a:solidFill>
              </a:rPr>
              <a:t>E: </a:t>
            </a:r>
            <a:r>
              <a:rPr lang="en-US" sz="1400" dirty="0" smtClean="0">
                <a:solidFill>
                  <a:schemeClr val="bg1">
                    <a:lumMod val="50000"/>
                  </a:schemeClr>
                </a:solidFill>
                <a:hlinkClick r:id="rId2"/>
              </a:rPr>
              <a:t>id@projectmarketing.by</a:t>
            </a:r>
          </a:p>
          <a:p>
            <a:pPr marL="0" indent="0">
              <a:buNone/>
            </a:pPr>
            <a:r>
              <a:rPr lang="en-US" sz="1400" b="1" dirty="0" smtClean="0">
                <a:solidFill>
                  <a:schemeClr val="bg1">
                    <a:lumMod val="50000"/>
                  </a:schemeClr>
                </a:solidFill>
              </a:rPr>
              <a:t>FB: </a:t>
            </a:r>
            <a:r>
              <a:rPr lang="en-US" sz="1400" dirty="0" smtClean="0">
                <a:solidFill>
                  <a:schemeClr val="bg1">
                    <a:lumMod val="50000"/>
                  </a:schemeClr>
                </a:solidFill>
                <a:hlinkClick r:id="rId3"/>
              </a:rPr>
              <a:t>facebook.com/</a:t>
            </a:r>
            <a:r>
              <a:rPr lang="en-US" sz="1400" dirty="0" err="1" smtClean="0">
                <a:solidFill>
                  <a:schemeClr val="bg1">
                    <a:lumMod val="50000"/>
                  </a:schemeClr>
                </a:solidFill>
                <a:hlinkClick r:id="rId3"/>
              </a:rPr>
              <a:t>irina.doubovik</a:t>
            </a:r>
            <a:endParaRPr lang="en-US" sz="1400" dirty="0" smtClean="0">
              <a:solidFill>
                <a:schemeClr val="bg1">
                  <a:lumMod val="50000"/>
                </a:schemeClr>
              </a:solidFill>
            </a:endParaRPr>
          </a:p>
          <a:p>
            <a:pPr marL="0" indent="0">
              <a:buNone/>
            </a:pPr>
            <a:endParaRPr lang="ru-RU" sz="1400" dirty="0">
              <a:solidFill>
                <a:schemeClr val="bg1">
                  <a:lumMod val="50000"/>
                </a:schemeClr>
              </a:solidFill>
            </a:endParaRPr>
          </a:p>
        </p:txBody>
      </p:sp>
    </p:spTree>
    <p:extLst>
      <p:ext uri="{BB962C8B-B14F-4D97-AF65-F5344CB8AC3E}">
        <p14:creationId xmlns:p14="http://schemas.microsoft.com/office/powerpoint/2010/main" val="3271182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671397" y="1397650"/>
            <a:ext cx="10801200" cy="4248472"/>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smtClean="0"/>
              <a:t>НАПРАВЛЕНИЯ РАБОТЫ</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3</a:t>
            </a:fld>
            <a:endParaRPr lang="ru-RU" dirty="0"/>
          </a:p>
        </p:txBody>
      </p:sp>
      <p:sp>
        <p:nvSpPr>
          <p:cNvPr id="5" name="Прямоугольник 4"/>
          <p:cNvSpPr/>
          <p:nvPr/>
        </p:nvSpPr>
        <p:spPr>
          <a:xfrm>
            <a:off x="390847" y="2000134"/>
            <a:ext cx="11362300" cy="369332"/>
          </a:xfrm>
          <a:prstGeom prst="rect">
            <a:avLst/>
          </a:prstGeom>
        </p:spPr>
        <p:txBody>
          <a:bodyPr wrap="square">
            <a:spAutoFit/>
          </a:bodyPr>
          <a:lstStyle/>
          <a:p>
            <a:pPr algn="ctr"/>
            <a:r>
              <a:rPr lang="ru-RU" b="1" dirty="0" smtClean="0">
                <a:latin typeface="Lato" panose="020F0502020204030203" pitchFamily="34" charset="0"/>
                <a:ea typeface="Lato" panose="020F0502020204030203" pitchFamily="34" charset="0"/>
                <a:cs typeface="Lato" panose="020F0502020204030203" pitchFamily="34" charset="0"/>
              </a:rPr>
              <a:t>ЭКСПЕРТИЗА: РАЗВИТИЕ БИЗНЕСА, МАРКЕТИНГ И ПРОДАЖИ: </a:t>
            </a:r>
            <a:r>
              <a:rPr lang="en-US" b="1" dirty="0" smtClean="0">
                <a:latin typeface="Lato" panose="020F0502020204030203" pitchFamily="34" charset="0"/>
                <a:ea typeface="Lato" panose="020F0502020204030203" pitchFamily="34" charset="0"/>
                <a:cs typeface="Lato" panose="020F0502020204030203" pitchFamily="34" charset="0"/>
              </a:rPr>
              <a:t>B</a:t>
            </a:r>
            <a:r>
              <a:rPr lang="ru-RU" b="1" dirty="0" smtClean="0">
                <a:latin typeface="Lato" panose="020F0502020204030203" pitchFamily="34" charset="0"/>
                <a:ea typeface="Lato" panose="020F0502020204030203" pitchFamily="34" charset="0"/>
                <a:cs typeface="Lato" panose="020F0502020204030203" pitchFamily="34" charset="0"/>
              </a:rPr>
              <a:t>2</a:t>
            </a:r>
            <a:r>
              <a:rPr lang="en-US" b="1" dirty="0" smtClean="0">
                <a:latin typeface="Lato" panose="020F0502020204030203" pitchFamily="34" charset="0"/>
                <a:ea typeface="Lato" panose="020F0502020204030203" pitchFamily="34" charset="0"/>
                <a:cs typeface="Lato" panose="020F0502020204030203" pitchFamily="34" charset="0"/>
              </a:rPr>
              <a:t>B</a:t>
            </a:r>
            <a:r>
              <a:rPr lang="ru-RU" b="1" dirty="0" smtClean="0">
                <a:latin typeface="Lato" panose="020F0502020204030203" pitchFamily="34" charset="0"/>
                <a:ea typeface="Lato" panose="020F0502020204030203" pitchFamily="34" charset="0"/>
                <a:cs typeface="Lato" panose="020F0502020204030203" pitchFamily="34" charset="0"/>
              </a:rPr>
              <a:t>, ИТ-СТАРТАПЫ, МЕНТОР</a:t>
            </a:r>
            <a:endParaRPr lang="ru-RU" b="1" dirty="0">
              <a:latin typeface="Lato" panose="020F0502020204030203" pitchFamily="34" charset="0"/>
              <a:ea typeface="Lato" panose="020F0502020204030203" pitchFamily="34" charset="0"/>
              <a:cs typeface="Lato" panose="020F0502020204030203" pitchFamily="34" charset="0"/>
            </a:endParaRPr>
          </a:p>
        </p:txBody>
      </p:sp>
      <p:sp>
        <p:nvSpPr>
          <p:cNvPr id="6" name="Скругленный прямоугольник 5"/>
          <p:cNvSpPr/>
          <p:nvPr/>
        </p:nvSpPr>
        <p:spPr>
          <a:xfrm>
            <a:off x="177552" y="2564902"/>
            <a:ext cx="3470176" cy="217122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t>СОБСТВЕННЫЙ БИЗНЕС/ПРОЕКТНЫЙ МЕНЕДЖМЕНТ, ПРОКАЧКА СТАРТАПОВ, ТРЕНИНГИ</a:t>
            </a:r>
            <a:endParaRPr lang="ru-RU" dirty="0"/>
          </a:p>
        </p:txBody>
      </p:sp>
      <p:sp>
        <p:nvSpPr>
          <p:cNvPr id="8" name="Скругленный прямоугольник 7"/>
          <p:cNvSpPr/>
          <p:nvPr/>
        </p:nvSpPr>
        <p:spPr>
          <a:xfrm>
            <a:off x="4360912" y="2564903"/>
            <a:ext cx="3470176" cy="217122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t>РОЛЬ В СТАРТАПАХ</a:t>
            </a:r>
            <a:endParaRPr lang="ru-RU" dirty="0"/>
          </a:p>
        </p:txBody>
      </p:sp>
      <p:sp>
        <p:nvSpPr>
          <p:cNvPr id="9" name="Скругленный прямоугольник 8"/>
          <p:cNvSpPr/>
          <p:nvPr/>
        </p:nvSpPr>
        <p:spPr>
          <a:xfrm>
            <a:off x="8544272" y="2579769"/>
            <a:ext cx="3470176" cy="217122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t>БЛАГОТВОРИТЕЛЬНОСТЬ: МЕНТОРСТВО И УЧАСТИЕ В СОЦИАЛЬНЫХ И ОБРАЗОВАТЕЛЬНЫХ ПРОЕКТАХ</a:t>
            </a:r>
            <a:endParaRPr lang="ru-RU" dirty="0"/>
          </a:p>
        </p:txBody>
      </p:sp>
    </p:spTree>
    <p:extLst>
      <p:ext uri="{BB962C8B-B14F-4D97-AF65-F5344CB8AC3E}">
        <p14:creationId xmlns:p14="http://schemas.microsoft.com/office/powerpoint/2010/main" val="389156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ДОСТИЖЕНИЯ и План развития</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4</a:t>
            </a:fld>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91386" t="31168" r="-241" b="28436"/>
          <a:stretch/>
        </p:blipFill>
        <p:spPr>
          <a:xfrm>
            <a:off x="951530" y="274638"/>
            <a:ext cx="792088" cy="6466730"/>
          </a:xfrm>
          <a:prstGeom prst="rect">
            <a:avLst/>
          </a:prstGeom>
        </p:spPr>
      </p:pic>
      <p:sp>
        <p:nvSpPr>
          <p:cNvPr id="9" name="object 3"/>
          <p:cNvSpPr txBox="1"/>
          <p:nvPr/>
        </p:nvSpPr>
        <p:spPr>
          <a:xfrm>
            <a:off x="2390157" y="1229668"/>
            <a:ext cx="9793087" cy="503864"/>
          </a:xfrm>
          <a:prstGeom prst="rect">
            <a:avLst/>
          </a:prstGeom>
        </p:spPr>
        <p:txBody>
          <a:bodyPr vert="horz" wrap="square" lIns="0" tIns="11311" rIns="0" bIns="0" rtlCol="0">
            <a:spAutoFit/>
          </a:bodyPr>
          <a:lstStyle/>
          <a:p>
            <a:r>
              <a:rPr lang="ru-RU" sz="1600" dirty="0" smtClean="0">
                <a:latin typeface="Lato" panose="020F0502020204030203" pitchFamily="34" charset="0"/>
                <a:ea typeface="Lato" panose="020F0502020204030203" pitchFamily="34" charset="0"/>
                <a:cs typeface="Lato" panose="020F0502020204030203" pitchFamily="34" charset="0"/>
              </a:rPr>
              <a:t>Выпускница программы по профессиональному обмену </a:t>
            </a:r>
            <a:r>
              <a:rPr lang="en-US" sz="1600" dirty="0" smtClean="0">
                <a:latin typeface="Lato" panose="020F0502020204030203" pitchFamily="34" charset="0"/>
                <a:ea typeface="Lato" panose="020F0502020204030203" pitchFamily="34" charset="0"/>
                <a:cs typeface="Lato" panose="020F0502020204030203" pitchFamily="34" charset="0"/>
                <a:hlinkClick r:id="rId3"/>
              </a:rPr>
              <a:t>IVLP`</a:t>
            </a:r>
            <a:r>
              <a:rPr lang="ru-RU" sz="1600" dirty="0" smtClean="0">
                <a:latin typeface="Lato" panose="020F0502020204030203" pitchFamily="34" charset="0"/>
                <a:ea typeface="Lato" panose="020F0502020204030203" pitchFamily="34" charset="0"/>
                <a:cs typeface="Lato" panose="020F0502020204030203" pitchFamily="34" charset="0"/>
                <a:hlinkClick r:id="rId3"/>
              </a:rPr>
              <a:t>2018 </a:t>
            </a:r>
            <a:r>
              <a:rPr lang="ru-RU" sz="1600" dirty="0" smtClean="0">
                <a:latin typeface="Lato" panose="020F0502020204030203" pitchFamily="34" charset="0"/>
                <a:ea typeface="Lato" panose="020F0502020204030203" pitchFamily="34" charset="0"/>
                <a:cs typeface="Lato" panose="020F0502020204030203" pitchFamily="34" charset="0"/>
              </a:rPr>
              <a:t>по теме </a:t>
            </a:r>
            <a:r>
              <a:rPr lang="en-US" sz="1600" dirty="0" smtClean="0">
                <a:latin typeface="Lato" panose="020F0502020204030203" pitchFamily="34" charset="0"/>
                <a:ea typeface="Lato" panose="020F0502020204030203" pitchFamily="34" charset="0"/>
                <a:cs typeface="Lato" panose="020F0502020204030203" pitchFamily="34" charset="0"/>
              </a:rPr>
              <a:t>“</a:t>
            </a:r>
            <a:r>
              <a:rPr lang="ru-RU" sz="1600" dirty="0" smtClean="0">
                <a:latin typeface="Lato" panose="020F0502020204030203" pitchFamily="34" charset="0"/>
                <a:ea typeface="Lato" panose="020F0502020204030203" pitchFamily="34" charset="0"/>
                <a:cs typeface="Lato" panose="020F0502020204030203" pitchFamily="34" charset="0"/>
              </a:rPr>
              <a:t>Женщины и предпринимательство</a:t>
            </a:r>
            <a:r>
              <a:rPr lang="en-US" sz="1600" dirty="0" smtClean="0">
                <a:latin typeface="Lato" panose="020F0502020204030203" pitchFamily="34" charset="0"/>
                <a:ea typeface="Lato" panose="020F0502020204030203" pitchFamily="34" charset="0"/>
                <a:cs typeface="Lato" panose="020F0502020204030203" pitchFamily="34" charset="0"/>
              </a:rPr>
              <a:t>”</a:t>
            </a:r>
            <a:r>
              <a:rPr lang="ru-RU" sz="1600" dirty="0" smtClean="0">
                <a:latin typeface="Lato" panose="020F0502020204030203" pitchFamily="34" charset="0"/>
                <a:ea typeface="Lato" panose="020F0502020204030203" pitchFamily="34" charset="0"/>
                <a:cs typeface="Lato" panose="020F0502020204030203" pitchFamily="34" charset="0"/>
              </a:rPr>
              <a:t>, Государственный департамент США и Посольство США в Беларуси</a:t>
            </a:r>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10" name="object 9"/>
          <p:cNvSpPr txBox="1"/>
          <p:nvPr/>
        </p:nvSpPr>
        <p:spPr>
          <a:xfrm>
            <a:off x="1721074" y="1252916"/>
            <a:ext cx="1587500" cy="429533"/>
          </a:xfrm>
          <a:prstGeom prst="rect">
            <a:avLst/>
          </a:prstGeom>
        </p:spPr>
        <p:txBody>
          <a:bodyPr vert="horz" wrap="square" lIns="0" tIns="12502" rIns="0" bIns="0" rtlCol="0">
            <a:spAutoFit/>
          </a:bodyPr>
          <a:lstStyle/>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FEB</a:t>
            </a:r>
            <a:endParaRPr lang="ru-RU"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endParaRPr>
          </a:p>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MARCH</a:t>
            </a:r>
            <a:endParaRPr sz="1313"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sp>
        <p:nvSpPr>
          <p:cNvPr id="11" name="object 9"/>
          <p:cNvSpPr txBox="1"/>
          <p:nvPr/>
        </p:nvSpPr>
        <p:spPr>
          <a:xfrm>
            <a:off x="1795713" y="2284389"/>
            <a:ext cx="1587500" cy="429533"/>
          </a:xfrm>
          <a:prstGeom prst="rect">
            <a:avLst/>
          </a:prstGeom>
        </p:spPr>
        <p:txBody>
          <a:bodyPr vert="horz" wrap="square" lIns="0" tIns="12502" rIns="0" bIns="0" rtlCol="0">
            <a:spAutoFit/>
          </a:bodyPr>
          <a:lstStyle/>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MARCH </a:t>
            </a:r>
            <a:endParaRPr lang="ru-RU"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endParaRPr>
          </a:p>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APRIL</a:t>
            </a:r>
            <a:endParaRPr sz="1313"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sp>
        <p:nvSpPr>
          <p:cNvPr id="12" name="object 3"/>
          <p:cNvSpPr txBox="1"/>
          <p:nvPr/>
        </p:nvSpPr>
        <p:spPr>
          <a:xfrm>
            <a:off x="2485480" y="2254977"/>
            <a:ext cx="9366269" cy="503864"/>
          </a:xfrm>
          <a:prstGeom prst="rect">
            <a:avLst/>
          </a:prstGeom>
        </p:spPr>
        <p:txBody>
          <a:bodyPr vert="horz" wrap="square" lIns="0" tIns="11311" rIns="0" bIns="0" rtlCol="0">
            <a:spAutoFit/>
          </a:bodyPr>
          <a:lstStyle/>
          <a:p>
            <a:pPr lvl="0" algn="just">
              <a:buClr>
                <a:schemeClr val="bg1">
                  <a:lumMod val="50000"/>
                </a:schemeClr>
              </a:buClr>
            </a:pPr>
            <a:r>
              <a:rPr lang="ru-RU" sz="1600" dirty="0" smtClean="0">
                <a:latin typeface="Lato" panose="020F0502020204030203" pitchFamily="34" charset="0"/>
                <a:ea typeface="Lato" panose="020F0502020204030203" pitchFamily="34" charset="0"/>
                <a:cs typeface="Lato" panose="020F0502020204030203" pitchFamily="34" charset="0"/>
              </a:rPr>
              <a:t>Первая интерактивная карта экосистемы </a:t>
            </a:r>
            <a:r>
              <a:rPr lang="ru-RU" sz="1600" dirty="0" err="1" smtClean="0">
                <a:latin typeface="Lato" panose="020F0502020204030203" pitchFamily="34" charset="0"/>
                <a:ea typeface="Lato" panose="020F0502020204030203" pitchFamily="34" charset="0"/>
                <a:cs typeface="Lato" panose="020F0502020204030203" pitchFamily="34" charset="0"/>
              </a:rPr>
              <a:t>стартапов</a:t>
            </a:r>
            <a:r>
              <a:rPr lang="ru-RU" sz="1600" dirty="0" smtClean="0">
                <a:latin typeface="Lato" panose="020F0502020204030203" pitchFamily="34" charset="0"/>
                <a:ea typeface="Lato" panose="020F0502020204030203" pitchFamily="34" charset="0"/>
                <a:cs typeface="Lato" panose="020F0502020204030203" pitchFamily="34" charset="0"/>
              </a:rPr>
              <a:t> Беларуси, победитель </a:t>
            </a:r>
            <a:r>
              <a:rPr lang="en-US" sz="1600" dirty="0" err="1" smtClean="0">
                <a:latin typeface="Lato" panose="020F0502020204030203" pitchFamily="34" charset="0"/>
                <a:ea typeface="Lato" panose="020F0502020204030203" pitchFamily="34" charset="0"/>
                <a:cs typeface="Lato" panose="020F0502020204030203" pitchFamily="34" charset="0"/>
              </a:rPr>
              <a:t>FinTech</a:t>
            </a:r>
            <a:r>
              <a:rPr lang="en-US" sz="1600" dirty="0" smtClean="0">
                <a:latin typeface="Lato" panose="020F0502020204030203" pitchFamily="34" charset="0"/>
                <a:ea typeface="Lato" panose="020F0502020204030203" pitchFamily="34" charset="0"/>
                <a:cs typeface="Lato" panose="020F0502020204030203" pitchFamily="34" charset="0"/>
              </a:rPr>
              <a:t> Minsk`2018</a:t>
            </a:r>
            <a:r>
              <a:rPr lang="ru-RU" sz="1600" dirty="0" smtClean="0">
                <a:latin typeface="Lato" panose="020F0502020204030203" pitchFamily="34" charset="0"/>
                <a:ea typeface="Lato" panose="020F0502020204030203" pitchFamily="34" charset="0"/>
                <a:cs typeface="Lato" panose="020F0502020204030203" pitchFamily="34" charset="0"/>
              </a:rPr>
              <a:t>, автор</a:t>
            </a:r>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14" name="object 9"/>
          <p:cNvSpPr txBox="1"/>
          <p:nvPr/>
        </p:nvSpPr>
        <p:spPr>
          <a:xfrm>
            <a:off x="1801145" y="3372155"/>
            <a:ext cx="1587500" cy="214667"/>
          </a:xfrm>
          <a:prstGeom prst="rect">
            <a:avLst/>
          </a:prstGeom>
        </p:spPr>
        <p:txBody>
          <a:bodyPr vert="horz" wrap="square" lIns="0" tIns="12502" rIns="0" bIns="0" rtlCol="0">
            <a:spAutoFit/>
          </a:bodyPr>
          <a:lstStyle/>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MAY</a:t>
            </a:r>
            <a:endParaRPr sz="1313"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sp>
        <p:nvSpPr>
          <p:cNvPr id="15" name="object 3"/>
          <p:cNvSpPr txBox="1"/>
          <p:nvPr/>
        </p:nvSpPr>
        <p:spPr>
          <a:xfrm>
            <a:off x="2390157" y="3309098"/>
            <a:ext cx="9532048" cy="750085"/>
          </a:xfrm>
          <a:prstGeom prst="rect">
            <a:avLst/>
          </a:prstGeom>
        </p:spPr>
        <p:txBody>
          <a:bodyPr vert="horz" wrap="square" lIns="0" tIns="11311" rIns="0" bIns="0" rtlCol="0">
            <a:spAutoFit/>
          </a:bodyPr>
          <a:lstStyle/>
          <a:p>
            <a:pPr algn="just">
              <a:buClr>
                <a:schemeClr val="bg1">
                  <a:lumMod val="50000"/>
                </a:schemeClr>
              </a:buClr>
            </a:pPr>
            <a:r>
              <a:rPr lang="en-US" sz="1600" dirty="0" err="1">
                <a:latin typeface="Lato" panose="020F0502020204030203" pitchFamily="34" charset="0"/>
                <a:ea typeface="Lato" panose="020F0502020204030203" pitchFamily="34" charset="0"/>
                <a:cs typeface="Lato" panose="020F0502020204030203" pitchFamily="34" charset="0"/>
              </a:rPr>
              <a:t>CertChain</a:t>
            </a:r>
            <a:r>
              <a:rPr lang="en-US" sz="1600" dirty="0">
                <a:latin typeface="Lato" panose="020F0502020204030203" pitchFamily="34" charset="0"/>
                <a:ea typeface="Lato" panose="020F0502020204030203" pitchFamily="34" charset="0"/>
                <a:cs typeface="Lato" panose="020F0502020204030203" pitchFamily="34" charset="0"/>
              </a:rPr>
              <a:t> - </a:t>
            </a:r>
            <a:r>
              <a:rPr lang="ru-RU" sz="1600" dirty="0">
                <a:latin typeface="Lato" panose="020F0502020204030203" pitchFamily="34" charset="0"/>
                <a:ea typeface="Lato" panose="020F0502020204030203" pitchFamily="34" charset="0"/>
                <a:cs typeface="Lato" panose="020F0502020204030203" pitchFamily="34" charset="0"/>
              </a:rPr>
              <a:t>победитель полуфинала конкурса </a:t>
            </a:r>
            <a:r>
              <a:rPr lang="en-US" sz="1600" dirty="0">
                <a:latin typeface="Lato" panose="020F0502020204030203" pitchFamily="34" charset="0"/>
                <a:ea typeface="Lato" panose="020F0502020204030203" pitchFamily="34" charset="0"/>
                <a:cs typeface="Lato" panose="020F0502020204030203" pitchFamily="34" charset="0"/>
              </a:rPr>
              <a:t>“</a:t>
            </a:r>
            <a:r>
              <a:rPr lang="ru-RU" sz="1600" dirty="0">
                <a:latin typeface="Lato" panose="020F0502020204030203" pitchFamily="34" charset="0"/>
                <a:ea typeface="Lato" panose="020F0502020204030203" pitchFamily="34" charset="0"/>
                <a:cs typeface="Lato" panose="020F0502020204030203" pitchFamily="34" charset="0"/>
              </a:rPr>
              <a:t>Лучшие цифровые проекты ЕАЭС</a:t>
            </a:r>
            <a:r>
              <a:rPr lang="en-US" sz="1600" dirty="0">
                <a:latin typeface="Lato" panose="020F0502020204030203" pitchFamily="34" charset="0"/>
                <a:ea typeface="Lato" panose="020F0502020204030203" pitchFamily="34" charset="0"/>
                <a:cs typeface="Lato" panose="020F0502020204030203" pitchFamily="34" charset="0"/>
              </a:rPr>
              <a:t>”</a:t>
            </a:r>
            <a:r>
              <a:rPr lang="ru-RU" sz="1600" dirty="0">
                <a:latin typeface="Lato" panose="020F0502020204030203" pitchFamily="34" charset="0"/>
                <a:ea typeface="Lato" panose="020F0502020204030203" pitchFamily="34" charset="0"/>
                <a:cs typeface="Lato" panose="020F0502020204030203" pitchFamily="34" charset="0"/>
              </a:rPr>
              <a:t> 2018 </a:t>
            </a:r>
            <a:endParaRPr lang="ru-RU" sz="1600" dirty="0" smtClean="0">
              <a:latin typeface="Lato" panose="020F0502020204030203" pitchFamily="34" charset="0"/>
              <a:ea typeface="Lato" panose="020F0502020204030203" pitchFamily="34" charset="0"/>
              <a:cs typeface="Lato" panose="020F0502020204030203" pitchFamily="34" charset="0"/>
            </a:endParaRPr>
          </a:p>
          <a:p>
            <a:pPr lvl="0" algn="just">
              <a:buClr>
                <a:schemeClr val="bg1">
                  <a:lumMod val="50000"/>
                </a:schemeClr>
              </a:buClr>
            </a:pPr>
            <a:r>
              <a:rPr lang="en-US" sz="1600" dirty="0" err="1" smtClean="0">
                <a:latin typeface="Lato" panose="020F0502020204030203" pitchFamily="34" charset="0"/>
                <a:ea typeface="Lato" panose="020F0502020204030203" pitchFamily="34" charset="0"/>
                <a:cs typeface="Lato" panose="020F0502020204030203" pitchFamily="34" charset="0"/>
              </a:rPr>
              <a:t>NeoBoost</a:t>
            </a:r>
            <a:r>
              <a:rPr lang="en-US" sz="1600" dirty="0" smtClean="0">
                <a:latin typeface="Lato" panose="020F0502020204030203" pitchFamily="34" charset="0"/>
                <a:ea typeface="Lato" panose="020F0502020204030203" pitchFamily="34" charset="0"/>
                <a:cs typeface="Lato" panose="020F0502020204030203" pitchFamily="34" charset="0"/>
              </a:rPr>
              <a:t> – </a:t>
            </a:r>
            <a:r>
              <a:rPr lang="ru-RU" sz="1600" dirty="0" smtClean="0">
                <a:latin typeface="Lato" panose="020F0502020204030203" pitchFamily="34" charset="0"/>
                <a:ea typeface="Lato" panose="020F0502020204030203" pitchFamily="34" charset="0"/>
                <a:cs typeface="Lato" panose="020F0502020204030203" pitchFamily="34" charset="0"/>
              </a:rPr>
              <a:t>победитель </a:t>
            </a:r>
            <a:r>
              <a:rPr lang="en-US" sz="1600" dirty="0" smtClean="0">
                <a:latin typeface="Lato" panose="020F0502020204030203" pitchFamily="34" charset="0"/>
                <a:ea typeface="Lato" panose="020F0502020204030203" pitchFamily="34" charset="0"/>
                <a:cs typeface="Lato" panose="020F0502020204030203" pitchFamily="34" charset="0"/>
              </a:rPr>
              <a:t>BizTech`2018</a:t>
            </a:r>
            <a:r>
              <a:rPr lang="ru-RU" sz="1600" dirty="0" smtClean="0">
                <a:latin typeface="Lato" panose="020F0502020204030203" pitchFamily="34" charset="0"/>
                <a:ea typeface="Lato" panose="020F0502020204030203" pitchFamily="34" charset="0"/>
                <a:cs typeface="Lato" panose="020F0502020204030203" pitchFamily="34" charset="0"/>
              </a:rPr>
              <a:t>. Единогласное решение 20 членов жюри. Дамир, 16 лет 1 раз на </a:t>
            </a:r>
            <a:r>
              <a:rPr lang="ru-RU" sz="1600" dirty="0" err="1" smtClean="0">
                <a:latin typeface="Lato" panose="020F0502020204030203" pitchFamily="34" charset="0"/>
                <a:ea typeface="Lato" panose="020F0502020204030203" pitchFamily="34" charset="0"/>
                <a:cs typeface="Lato" panose="020F0502020204030203" pitchFamily="34" charset="0"/>
              </a:rPr>
              <a:t>хакатоне</a:t>
            </a:r>
            <a:r>
              <a:rPr lang="ru-RU" sz="1600" dirty="0" smtClean="0">
                <a:latin typeface="Lato" panose="020F0502020204030203" pitchFamily="34" charset="0"/>
                <a:ea typeface="Lato" panose="020F0502020204030203" pitchFamily="34" charset="0"/>
                <a:cs typeface="Lato" panose="020F0502020204030203" pitchFamily="34" charset="0"/>
              </a:rPr>
              <a:t> и сцене</a:t>
            </a:r>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16" name="object 3"/>
          <p:cNvSpPr txBox="1"/>
          <p:nvPr/>
        </p:nvSpPr>
        <p:spPr>
          <a:xfrm>
            <a:off x="2390157" y="4216869"/>
            <a:ext cx="9256730" cy="1242528"/>
          </a:xfrm>
          <a:prstGeom prst="rect">
            <a:avLst/>
          </a:prstGeom>
        </p:spPr>
        <p:txBody>
          <a:bodyPr vert="horz" wrap="square" lIns="0" tIns="11311" rIns="0" bIns="0" rtlCol="0">
            <a:spAutoFit/>
          </a:bodyPr>
          <a:lstStyle/>
          <a:p>
            <a:pPr lvl="0" algn="just">
              <a:buClr>
                <a:schemeClr val="bg1">
                  <a:lumMod val="50000"/>
                </a:schemeClr>
              </a:buClr>
            </a:pPr>
            <a:r>
              <a:rPr lang="ru-RU" sz="1600" dirty="0" smtClean="0">
                <a:latin typeface="Lato" panose="020F0502020204030203" pitchFamily="34" charset="0"/>
                <a:ea typeface="Lato" panose="020F0502020204030203" pitchFamily="34" charset="0"/>
                <a:cs typeface="Lato" panose="020F0502020204030203" pitchFamily="34" charset="0"/>
              </a:rPr>
              <a:t>Лучший ментор </a:t>
            </a:r>
            <a:r>
              <a:rPr lang="en-US" sz="1600" dirty="0" smtClean="0">
                <a:latin typeface="Lato" panose="020F0502020204030203" pitchFamily="34" charset="0"/>
                <a:ea typeface="Lato" panose="020F0502020204030203" pitchFamily="34" charset="0"/>
                <a:cs typeface="Lato" panose="020F0502020204030203" pitchFamily="34" charset="0"/>
              </a:rPr>
              <a:t>BizTech`2018</a:t>
            </a:r>
            <a:r>
              <a:rPr lang="ru-RU" sz="1600" dirty="0">
                <a:latin typeface="Lato" panose="020F0502020204030203" pitchFamily="34" charset="0"/>
                <a:ea typeface="Lato" panose="020F0502020204030203" pitchFamily="34" charset="0"/>
                <a:cs typeface="Lato" panose="020F0502020204030203" pitchFamily="34" charset="0"/>
              </a:rPr>
              <a:t> </a:t>
            </a:r>
            <a:r>
              <a:rPr lang="ru-RU" sz="1600" dirty="0" smtClean="0">
                <a:latin typeface="Lato" panose="020F0502020204030203" pitchFamily="34" charset="0"/>
                <a:ea typeface="Lato" panose="020F0502020204030203" pitchFamily="34" charset="0"/>
                <a:cs typeface="Lato" panose="020F0502020204030203" pitchFamily="34" charset="0"/>
              </a:rPr>
              <a:t>в номинации визионер</a:t>
            </a:r>
          </a:p>
          <a:p>
            <a:pPr algn="just">
              <a:buClr>
                <a:schemeClr val="bg1">
                  <a:lumMod val="50000"/>
                </a:schemeClr>
              </a:buClr>
            </a:pPr>
            <a:r>
              <a:rPr lang="en-US" sz="1600" dirty="0">
                <a:latin typeface="Lato" panose="020F0502020204030203" pitchFamily="34" charset="0"/>
                <a:ea typeface="Lato" panose="020F0502020204030203" pitchFamily="34" charset="0"/>
                <a:cs typeface="Lato" panose="020F0502020204030203" pitchFamily="34" charset="0"/>
              </a:rPr>
              <a:t>Hutkigrosh.by</a:t>
            </a:r>
            <a:r>
              <a:rPr lang="ru-RU"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Esas.by/</a:t>
            </a:r>
            <a:r>
              <a:rPr lang="ru-RU" sz="1600" dirty="0">
                <a:latin typeface="Lato" panose="020F0502020204030203" pitchFamily="34" charset="0"/>
                <a:ea typeface="Lato" panose="020F0502020204030203" pitchFamily="34" charset="0"/>
                <a:cs typeface="Lato" panose="020F0502020204030203" pitchFamily="34" charset="0"/>
              </a:rPr>
              <a:t>Резидент ПВТ, Новый декрет №8  о развитии цифровой </a:t>
            </a:r>
            <a:r>
              <a:rPr lang="ru-RU" sz="1600" dirty="0" smtClean="0">
                <a:latin typeface="Lato" panose="020F0502020204030203" pitchFamily="34" charset="0"/>
                <a:ea typeface="Lato" panose="020F0502020204030203" pitchFamily="34" charset="0"/>
                <a:cs typeface="Lato" panose="020F0502020204030203" pitchFamily="34" charset="0"/>
              </a:rPr>
              <a:t>экономики</a:t>
            </a:r>
          </a:p>
          <a:p>
            <a:pPr lvl="0" algn="just">
              <a:buClr>
                <a:schemeClr val="bg1">
                  <a:lumMod val="50000"/>
                </a:schemeClr>
              </a:buClr>
            </a:pPr>
            <a:r>
              <a:rPr lang="en-US" sz="1600" dirty="0" err="1">
                <a:latin typeface="Lato" panose="020F0502020204030203" pitchFamily="34" charset="0"/>
                <a:ea typeface="Lato" panose="020F0502020204030203" pitchFamily="34" charset="0"/>
                <a:cs typeface="Lato" panose="020F0502020204030203" pitchFamily="34" charset="0"/>
              </a:rPr>
              <a:t>FoodMe</a:t>
            </a:r>
            <a:r>
              <a:rPr lang="ru-RU" sz="1600" dirty="0">
                <a:latin typeface="Lato" panose="020F0502020204030203" pitchFamily="34" charset="0"/>
                <a:ea typeface="Lato" panose="020F0502020204030203" pitchFamily="34" charset="0"/>
                <a:cs typeface="Lato" panose="020F0502020204030203" pitchFamily="34" charset="0"/>
              </a:rPr>
              <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Velcom</a:t>
            </a:r>
            <a:r>
              <a:rPr lang="ru-RU" sz="1600" dirty="0">
                <a:latin typeface="Lato" panose="020F0502020204030203" pitchFamily="34" charset="0"/>
                <a:ea typeface="Lato" panose="020F0502020204030203" pitchFamily="34" charset="0"/>
                <a:cs typeface="Lato" panose="020F0502020204030203" pitchFamily="34" charset="0"/>
              </a:rPr>
              <a:t> </a:t>
            </a:r>
            <a:r>
              <a:rPr lang="ru-RU" sz="1600" dirty="0" err="1">
                <a:latin typeface="Lato" panose="020F0502020204030203" pitchFamily="34" charset="0"/>
                <a:ea typeface="Lato" panose="020F0502020204030203" pitchFamily="34" charset="0"/>
                <a:cs typeface="Lato" panose="020F0502020204030203" pitchFamily="34" charset="0"/>
              </a:rPr>
              <a:t>стартап</a:t>
            </a:r>
            <a:r>
              <a:rPr lang="ru-RU" sz="1600" dirty="0">
                <a:latin typeface="Lato" panose="020F0502020204030203" pitchFamily="34" charset="0"/>
                <a:ea typeface="Lato" panose="020F0502020204030203" pitchFamily="34" charset="0"/>
                <a:cs typeface="Lato" panose="020F0502020204030203" pitchFamily="34" charset="0"/>
              </a:rPr>
              <a:t> – финалисты внутреннего </a:t>
            </a:r>
            <a:r>
              <a:rPr lang="ru-RU" sz="1600" dirty="0" err="1">
                <a:latin typeface="Lato" panose="020F0502020204030203" pitchFamily="34" charset="0"/>
                <a:ea typeface="Lato" panose="020F0502020204030203" pitchFamily="34" charset="0"/>
                <a:cs typeface="Lato" panose="020F0502020204030203" pitchFamily="34" charset="0"/>
              </a:rPr>
              <a:t>хакатона</a:t>
            </a:r>
            <a:r>
              <a:rPr lang="ru-RU" sz="1600" dirty="0">
                <a:latin typeface="Lato" panose="020F0502020204030203" pitchFamily="34" charset="0"/>
                <a:ea typeface="Lato" panose="020F0502020204030203" pitchFamily="34" charset="0"/>
                <a:cs typeface="Lato" panose="020F0502020204030203" pitchFamily="34" charset="0"/>
              </a:rPr>
              <a:t>. Лучшая презентация по признанию </a:t>
            </a:r>
            <a:r>
              <a:rPr lang="ru-RU" sz="1600" dirty="0" smtClean="0">
                <a:latin typeface="Lato" panose="020F0502020204030203" pitchFamily="34" charset="0"/>
                <a:ea typeface="Lato" panose="020F0502020204030203" pitchFamily="34" charset="0"/>
                <a:cs typeface="Lato" panose="020F0502020204030203" pitchFamily="34" charset="0"/>
              </a:rPr>
              <a:t>руководства </a:t>
            </a:r>
            <a:r>
              <a:rPr lang="ru-RU" sz="1600" smtClean="0">
                <a:latin typeface="Lato" panose="020F0502020204030203" pitchFamily="34" charset="0"/>
                <a:ea typeface="Lato" panose="020F0502020204030203" pitchFamily="34" charset="0"/>
                <a:cs typeface="Lato" panose="020F0502020204030203" pitchFamily="34" charset="0"/>
              </a:rPr>
              <a:t>группы компаний </a:t>
            </a:r>
            <a:r>
              <a:rPr lang="en-US" sz="1600" dirty="0" smtClean="0">
                <a:latin typeface="Lato" panose="020F0502020204030203" pitchFamily="34" charset="0"/>
                <a:ea typeface="Lato" panose="020F0502020204030203" pitchFamily="34" charset="0"/>
                <a:cs typeface="Lato" panose="020F0502020204030203" pitchFamily="34" charset="0"/>
              </a:rPr>
              <a:t>A1</a:t>
            </a:r>
            <a:r>
              <a:rPr lang="ru-RU" sz="1600" dirty="0" smtClean="0">
                <a:latin typeface="Lato" panose="020F0502020204030203" pitchFamily="34" charset="0"/>
                <a:ea typeface="Lato" panose="020F0502020204030203" pitchFamily="34" charset="0"/>
                <a:cs typeface="Lato" panose="020F0502020204030203" pitchFamily="34" charset="0"/>
              </a:rPr>
              <a:t>, </a:t>
            </a:r>
            <a:r>
              <a:rPr lang="ru-RU" sz="1600" dirty="0">
                <a:latin typeface="Lato" panose="020F0502020204030203" pitchFamily="34" charset="0"/>
                <a:ea typeface="Lato" panose="020F0502020204030203" pitchFamily="34" charset="0"/>
                <a:cs typeface="Lato" panose="020F0502020204030203" pitchFamily="34" charset="0"/>
              </a:rPr>
              <a:t>Вена, Австрия</a:t>
            </a:r>
            <a:r>
              <a:rPr lang="ru-RU" sz="1600" dirty="0" smtClean="0">
                <a:latin typeface="Lato" panose="020F0502020204030203" pitchFamily="34" charset="0"/>
                <a:ea typeface="Lato" panose="020F0502020204030203" pitchFamily="34" charset="0"/>
                <a:cs typeface="Lato" panose="020F0502020204030203" pitchFamily="34" charset="0"/>
              </a:rPr>
              <a:t>.</a:t>
            </a:r>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lgn="just">
              <a:buClr>
                <a:schemeClr val="bg1">
                  <a:lumMod val="50000"/>
                </a:schemeClr>
              </a:buClr>
              <a:buFont typeface="Arial" panose="020B0604020202020204" pitchFamily="34" charset="0"/>
              <a:buChar char="•"/>
            </a:pPr>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17" name="object 9"/>
          <p:cNvSpPr txBox="1"/>
          <p:nvPr/>
        </p:nvSpPr>
        <p:spPr>
          <a:xfrm>
            <a:off x="1775681" y="4493023"/>
            <a:ext cx="1587500" cy="214667"/>
          </a:xfrm>
          <a:prstGeom prst="rect">
            <a:avLst/>
          </a:prstGeom>
        </p:spPr>
        <p:txBody>
          <a:bodyPr vert="horz" wrap="square" lIns="0" tIns="12502" rIns="0" bIns="0" rtlCol="0">
            <a:spAutoFit/>
          </a:bodyPr>
          <a:lstStyle/>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JUNE</a:t>
            </a:r>
            <a:endParaRPr sz="1313"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sp>
        <p:nvSpPr>
          <p:cNvPr id="20" name="object 9"/>
          <p:cNvSpPr txBox="1"/>
          <p:nvPr/>
        </p:nvSpPr>
        <p:spPr>
          <a:xfrm>
            <a:off x="1692598" y="5444841"/>
            <a:ext cx="1587500" cy="214667"/>
          </a:xfrm>
          <a:prstGeom prst="rect">
            <a:avLst/>
          </a:prstGeom>
        </p:spPr>
        <p:txBody>
          <a:bodyPr vert="horz" wrap="square" lIns="0" tIns="12502" rIns="0" bIns="0" rtlCol="0">
            <a:spAutoFit/>
          </a:bodyPr>
          <a:lstStyle/>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JULY</a:t>
            </a:r>
            <a:endParaRPr sz="1313"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sp>
        <p:nvSpPr>
          <p:cNvPr id="21" name="object 9"/>
          <p:cNvSpPr txBox="1"/>
          <p:nvPr/>
        </p:nvSpPr>
        <p:spPr>
          <a:xfrm>
            <a:off x="1555336" y="6252821"/>
            <a:ext cx="1587500" cy="214667"/>
          </a:xfrm>
          <a:prstGeom prst="rect">
            <a:avLst/>
          </a:prstGeom>
        </p:spPr>
        <p:txBody>
          <a:bodyPr vert="horz" wrap="square" lIns="0" tIns="12502" rIns="0" bIns="0" rtlCol="0">
            <a:spAutoFit/>
          </a:bodyPr>
          <a:lstStyle/>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AUGUST</a:t>
            </a:r>
            <a:endParaRPr sz="1313"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sp>
        <p:nvSpPr>
          <p:cNvPr id="23" name="object 3"/>
          <p:cNvSpPr txBox="1"/>
          <p:nvPr/>
        </p:nvSpPr>
        <p:spPr>
          <a:xfrm>
            <a:off x="2390157" y="5403605"/>
            <a:ext cx="8208912" cy="257643"/>
          </a:xfrm>
          <a:prstGeom prst="rect">
            <a:avLst/>
          </a:prstGeom>
        </p:spPr>
        <p:txBody>
          <a:bodyPr vert="horz" wrap="square" lIns="0" tIns="11311" rIns="0" bIns="0" rtlCol="0">
            <a:spAutoFit/>
          </a:bodyPr>
          <a:lstStyle/>
          <a:p>
            <a:pPr lvl="0" algn="just">
              <a:buClr>
                <a:schemeClr val="bg1">
                  <a:lumMod val="50000"/>
                </a:schemeClr>
              </a:buClr>
            </a:pPr>
            <a:r>
              <a:rPr lang="ru-RU" sz="1600" dirty="0" smtClean="0">
                <a:latin typeface="Lato" panose="020F0502020204030203" pitchFamily="34" charset="0"/>
                <a:ea typeface="Lato" panose="020F0502020204030203" pitchFamily="34" charset="0"/>
                <a:cs typeface="Lato" panose="020F0502020204030203" pitchFamily="34" charset="0"/>
              </a:rPr>
              <a:t>Веб-сайт с картой экосистемы </a:t>
            </a:r>
            <a:r>
              <a:rPr lang="ru-RU" sz="1600" dirty="0" err="1" smtClean="0">
                <a:latin typeface="Lato" panose="020F0502020204030203" pitchFamily="34" charset="0"/>
                <a:ea typeface="Lato" panose="020F0502020204030203" pitchFamily="34" charset="0"/>
                <a:cs typeface="Lato" panose="020F0502020204030203" pitchFamily="34" charset="0"/>
              </a:rPr>
              <a:t>стартапов</a:t>
            </a:r>
            <a:r>
              <a:rPr lang="ru-RU" sz="1600" dirty="0" smtClean="0">
                <a:latin typeface="Lato" panose="020F0502020204030203" pitchFamily="34" charset="0"/>
                <a:ea typeface="Lato" panose="020F0502020204030203" pitchFamily="34" charset="0"/>
                <a:cs typeface="Lato" panose="020F0502020204030203" pitchFamily="34" charset="0"/>
              </a:rPr>
              <a:t>, пилот</a:t>
            </a:r>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24" name="object 3"/>
          <p:cNvSpPr txBox="1"/>
          <p:nvPr/>
        </p:nvSpPr>
        <p:spPr>
          <a:xfrm>
            <a:off x="2414565" y="6093296"/>
            <a:ext cx="8957444" cy="503864"/>
          </a:xfrm>
          <a:prstGeom prst="rect">
            <a:avLst/>
          </a:prstGeom>
        </p:spPr>
        <p:txBody>
          <a:bodyPr vert="horz" wrap="square" lIns="0" tIns="11311" rIns="0" bIns="0" rtlCol="0">
            <a:spAutoFit/>
          </a:bodyPr>
          <a:lstStyle/>
          <a:p>
            <a:pPr lvl="0" algn="just">
              <a:buClr>
                <a:schemeClr val="bg1">
                  <a:lumMod val="50000"/>
                </a:schemeClr>
              </a:buClr>
            </a:pPr>
            <a:r>
              <a:rPr lang="ru-RU" sz="1600" dirty="0" err="1" smtClean="0">
                <a:latin typeface="Lato" panose="020F0502020204030203" pitchFamily="34" charset="0"/>
                <a:ea typeface="Lato" panose="020F0502020204030203" pitchFamily="34" charset="0"/>
                <a:cs typeface="Lato" panose="020F0502020204030203" pitchFamily="34" charset="0"/>
              </a:rPr>
              <a:t>Интенсив</a:t>
            </a:r>
            <a:r>
              <a:rPr lang="ru-RU" sz="1600" dirty="0" smtClean="0">
                <a:latin typeface="Lato" panose="020F0502020204030203" pitchFamily="34" charset="0"/>
                <a:ea typeface="Lato" panose="020F0502020204030203" pitchFamily="34" charset="0"/>
                <a:cs typeface="Lato" panose="020F0502020204030203" pitchFamily="34" charset="0"/>
              </a:rPr>
              <a:t> для </a:t>
            </a:r>
            <a:r>
              <a:rPr lang="ru-RU" sz="1600" dirty="0" err="1" smtClean="0">
                <a:latin typeface="Lato" panose="020F0502020204030203" pitchFamily="34" charset="0"/>
                <a:ea typeface="Lato" panose="020F0502020204030203" pitchFamily="34" charset="0"/>
                <a:cs typeface="Lato" panose="020F0502020204030203" pitchFamily="34" charset="0"/>
              </a:rPr>
              <a:t>стартап</a:t>
            </a:r>
            <a:r>
              <a:rPr lang="ru-RU" sz="1600" dirty="0" smtClean="0">
                <a:latin typeface="Lato" panose="020F0502020204030203" pitchFamily="34" charset="0"/>
                <a:ea typeface="Lato" panose="020F0502020204030203" pitchFamily="34" charset="0"/>
                <a:cs typeface="Lato" panose="020F0502020204030203" pitchFamily="34" charset="0"/>
              </a:rPr>
              <a:t>-предпринимателей. Собственная авторская программа в партнерстве с </a:t>
            </a:r>
            <a:r>
              <a:rPr lang="ru-RU" sz="1600" dirty="0" err="1" smtClean="0">
                <a:latin typeface="Lato" panose="020F0502020204030203" pitchFamily="34" charset="0"/>
                <a:ea typeface="Lato" panose="020F0502020204030203" pitchFamily="34" charset="0"/>
                <a:cs typeface="Lato" panose="020F0502020204030203" pitchFamily="34" charset="0"/>
              </a:rPr>
              <a:t>коучем</a:t>
            </a:r>
            <a:r>
              <a:rPr lang="ru-RU" sz="1600" dirty="0" smtClean="0">
                <a:latin typeface="Lato" panose="020F0502020204030203" pitchFamily="34" charset="0"/>
                <a:ea typeface="Lato" panose="020F0502020204030203" pitchFamily="34" charset="0"/>
                <a:cs typeface="Lato" panose="020F0502020204030203" pitchFamily="34" charset="0"/>
              </a:rPr>
              <a:t> по переговорам и стратегическим стратагемам Юрием Беспаловым.</a:t>
            </a:r>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25" name="Прямоугольник 24"/>
          <p:cNvSpPr/>
          <p:nvPr/>
        </p:nvSpPr>
        <p:spPr>
          <a:xfrm>
            <a:off x="375695" y="3136322"/>
            <a:ext cx="697627" cy="369332"/>
          </a:xfrm>
          <a:prstGeom prst="rect">
            <a:avLst/>
          </a:prstGeom>
        </p:spPr>
        <p:txBody>
          <a:bodyPr wrap="none">
            <a:spAutoFit/>
          </a:bodyPr>
          <a:lstStyle/>
          <a:p>
            <a:r>
              <a:rPr lang="ru-RU" b="1" dirty="0"/>
              <a:t>2018</a:t>
            </a:r>
          </a:p>
        </p:txBody>
      </p:sp>
      <p:sp>
        <p:nvSpPr>
          <p:cNvPr id="26" name="Прямоугольник 25"/>
          <p:cNvSpPr/>
          <p:nvPr/>
        </p:nvSpPr>
        <p:spPr>
          <a:xfrm>
            <a:off x="2262307" y="526936"/>
            <a:ext cx="9865096" cy="685059"/>
          </a:xfrm>
          <a:prstGeom prst="rect">
            <a:avLst/>
          </a:prstGeom>
        </p:spPr>
        <p:txBody>
          <a:bodyPr wrap="square">
            <a:spAutoFit/>
          </a:bodyPr>
          <a:lstStyle/>
          <a:p>
            <a:pPr>
              <a:lnSpc>
                <a:spcPct val="107000"/>
              </a:lnSpc>
              <a:spcAft>
                <a:spcPts val="800"/>
              </a:spcAft>
            </a:pPr>
            <a:r>
              <a:rPr lang="ru-RU" dirty="0" smtClean="0">
                <a:latin typeface="Calibri" panose="020F0502020204030204" pitchFamily="34" charset="0"/>
                <a:ea typeface="Calibri" panose="020F0502020204030204" pitchFamily="34" charset="0"/>
                <a:cs typeface="Times New Roman" panose="02020603050405020304" pitchFamily="18" charset="0"/>
              </a:rPr>
              <a:t>Соавтор раздела книги:</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ru-RU" dirty="0" smtClean="0">
                <a:latin typeface="Calibri" panose="020F0502020204030204" pitchFamily="34" charset="0"/>
                <a:ea typeface="Calibri" panose="020F0502020204030204" pitchFamily="34" charset="0"/>
                <a:cs typeface="Times New Roman" panose="02020603050405020304" pitchFamily="18" charset="0"/>
              </a:rPr>
              <a:t>Все </a:t>
            </a:r>
            <a:r>
              <a:rPr lang="ru-RU" dirty="0">
                <a:latin typeface="Calibri" panose="020F0502020204030204" pitchFamily="34" charset="0"/>
                <a:ea typeface="Calibri" panose="020F0502020204030204" pitchFamily="34" charset="0"/>
                <a:cs typeface="Times New Roman" panose="02020603050405020304" pitchFamily="18" charset="0"/>
              </a:rPr>
              <a:t>компании счастливы </a:t>
            </a:r>
            <a:r>
              <a:rPr lang="ru-RU" dirty="0" smtClean="0">
                <a:latin typeface="Calibri" panose="020F0502020204030204" pitchFamily="34" charset="0"/>
                <a:ea typeface="Calibri" panose="020F0502020204030204" pitchFamily="34" charset="0"/>
                <a:cs typeface="Times New Roman" panose="02020603050405020304" pitchFamily="18" charset="0"/>
              </a:rPr>
              <a:t>одинаково</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ru-RU" dirty="0" smtClean="0">
                <a:latin typeface="Calibri" panose="020F0502020204030204" pitchFamily="34" charset="0"/>
                <a:ea typeface="Calibri" panose="020F0502020204030204" pitchFamily="34" charset="0"/>
                <a:cs typeface="Times New Roman" panose="02020603050405020304" pitchFamily="18" charset="0"/>
              </a:rPr>
              <a:t> </a:t>
            </a:r>
            <a:r>
              <a:rPr lang="ru-RU" dirty="0">
                <a:latin typeface="Calibri" panose="020F0502020204030204" pitchFamily="34" charset="0"/>
                <a:ea typeface="Calibri" panose="020F0502020204030204" pitchFamily="34" charset="0"/>
                <a:cs typeface="Times New Roman" panose="02020603050405020304" pitchFamily="18" charset="0"/>
              </a:rPr>
              <a:t>автор Олег </a:t>
            </a:r>
            <a:r>
              <a:rPr lang="ru-RU" dirty="0" err="1">
                <a:latin typeface="Calibri" panose="020F0502020204030204" pitchFamily="34" charset="0"/>
                <a:ea typeface="Calibri" panose="020F0502020204030204" pitchFamily="34" charset="0"/>
                <a:cs typeface="Times New Roman" panose="02020603050405020304" pitchFamily="18" charset="0"/>
              </a:rPr>
              <a:t>Хусаенов</a:t>
            </a:r>
            <a:r>
              <a:rPr lang="ru-RU" dirty="0">
                <a:latin typeface="Calibri" panose="020F0502020204030204" pitchFamily="34" charset="0"/>
                <a:ea typeface="Calibri" panose="020F0502020204030204" pitchFamily="34" charset="0"/>
                <a:cs typeface="Times New Roman" panose="02020603050405020304" pitchFamily="18" charset="0"/>
              </a:rPr>
              <a:t>, команда </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ru-RU" dirty="0" smtClean="0">
                <a:latin typeface="Calibri" panose="020F0502020204030204" pitchFamily="34" charset="0"/>
                <a:ea typeface="Calibri" panose="020F0502020204030204" pitchFamily="34" charset="0"/>
                <a:cs typeface="Times New Roman" panose="02020603050405020304" pitchFamily="18" charset="0"/>
              </a:rPr>
              <a:t>Зубр Капитал</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ru-RU" dirty="0" smtClean="0">
                <a:latin typeface="Calibri" panose="020F0502020204030204" pitchFamily="34" charset="0"/>
                <a:ea typeface="Calibri" panose="020F0502020204030204" pitchFamily="34" charset="0"/>
                <a:cs typeface="Times New Roman" panose="02020603050405020304" pitchFamily="18" charset="0"/>
              </a:rPr>
              <a:t> </a:t>
            </a:r>
            <a:r>
              <a:rPr lang="ru-RU" dirty="0">
                <a:latin typeface="Calibri" panose="020F0502020204030204" pitchFamily="34" charset="0"/>
                <a:ea typeface="Calibri" panose="020F0502020204030204" pitchFamily="34" charset="0"/>
                <a:cs typeface="Times New Roman" panose="02020603050405020304" pitchFamily="18" charset="0"/>
              </a:rPr>
              <a:t>с включением материалов управленцев и экспертов ведущих компаний страны, 2017 г.</a:t>
            </a:r>
          </a:p>
        </p:txBody>
      </p:sp>
      <p:sp>
        <p:nvSpPr>
          <p:cNvPr id="27" name="object 9"/>
          <p:cNvSpPr txBox="1"/>
          <p:nvPr/>
        </p:nvSpPr>
        <p:spPr>
          <a:xfrm>
            <a:off x="1578380" y="527084"/>
            <a:ext cx="1587500" cy="214667"/>
          </a:xfrm>
          <a:prstGeom prst="rect">
            <a:avLst/>
          </a:prstGeom>
        </p:spPr>
        <p:txBody>
          <a:bodyPr vert="horz" wrap="square" lIns="0" tIns="12502" rIns="0" bIns="0" rtlCol="0">
            <a:spAutoFit/>
          </a:bodyPr>
          <a:lstStyle/>
          <a:p>
            <a:pPr marL="11906">
              <a:spcBef>
                <a:spcPts val="98"/>
              </a:spcBef>
            </a:pPr>
            <a:r>
              <a:rPr lang="en-US" sz="1313" b="1" spc="-75" dirty="0" smtClean="0">
                <a:solidFill>
                  <a:srgbClr val="333333"/>
                </a:solidFill>
                <a:latin typeface="Lato" panose="020F0502020204030203" pitchFamily="34" charset="0"/>
                <a:ea typeface="Lato" panose="020F0502020204030203" pitchFamily="34" charset="0"/>
                <a:cs typeface="Lato" panose="020F0502020204030203" pitchFamily="34" charset="0"/>
              </a:rPr>
              <a:t>JAN</a:t>
            </a:r>
            <a:endParaRPr sz="1313"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79314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Ð¾ Imaguru: ÐÐ¸Ð·Ð½ÐµÑ-ÐÐ»ÑÐ±/Startup 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492896"/>
            <a:ext cx="4780251" cy="318683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ЗНАЧЕНИЕ МЕНТОРСТВА</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5</a:t>
            </a:fld>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61" y="382438"/>
            <a:ext cx="3192453" cy="239434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058" y="583002"/>
            <a:ext cx="6581328" cy="2193776"/>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61" y="2811100"/>
            <a:ext cx="3365953" cy="2239294"/>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1204" y="4897052"/>
            <a:ext cx="2870084" cy="1913389"/>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7016" y="1238079"/>
            <a:ext cx="2378362" cy="1584853"/>
          </a:xfrm>
          <a:prstGeom prst="rect">
            <a:avLst/>
          </a:prstGeom>
        </p:spPr>
      </p:pic>
      <p:pic>
        <p:nvPicPr>
          <p:cNvPr id="2054" name="Picture 6" descr="Ð¤Ð¾ÑÐ¾ Ð®ÑÐ¸Ñ Ð¡Ð¸Ð³Ð°Ñ."/>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2148" y="2776778"/>
            <a:ext cx="3348598" cy="271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87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38" y="2737295"/>
            <a:ext cx="3662898" cy="3459402"/>
          </a:xfrm>
          <a:prstGeom prst="rect">
            <a:avLst/>
          </a:prstGeom>
        </p:spPr>
      </p:pic>
      <p:sp>
        <p:nvSpPr>
          <p:cNvPr id="2" name="Заголовок 1"/>
          <p:cNvSpPr>
            <a:spLocks noGrp="1"/>
          </p:cNvSpPr>
          <p:nvPr>
            <p:ph type="title"/>
          </p:nvPr>
        </p:nvSpPr>
        <p:spPr/>
        <p:txBody>
          <a:bodyPr/>
          <a:lstStyle/>
          <a:p>
            <a:r>
              <a:rPr lang="ru-RU" dirty="0" smtClean="0"/>
              <a:t>ЗНАЧЕНИЕ МЕНТОРСТВА</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6</a:t>
            </a:fld>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98" y="440623"/>
            <a:ext cx="4337907" cy="2890809"/>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336" y="2720982"/>
            <a:ext cx="3737983" cy="2486797"/>
          </a:xfrm>
          <a:prstGeom prst="rect">
            <a:avLst/>
          </a:prstGeom>
        </p:spPr>
      </p:pic>
      <p:pic>
        <p:nvPicPr>
          <p:cNvPr id="3074" name="Picture 2" descr="Ð¤Ð¾ÑÐ¾ Irina Dubovi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8393" y="4893285"/>
            <a:ext cx="3247031" cy="18298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Ð¤Ð¾ÑÐ¾ ÐÐ½Ð°ÑÑÐ°ÑÐ¸Ð¸ ÐÑÑÐµÐ¹Ð½Ð¾Ð²Ð¾Ð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2100" y="309761"/>
            <a:ext cx="3617714" cy="24112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Ð¤Ð¾ÑÐ¾ Irina Dubovi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6867" y="2780929"/>
            <a:ext cx="3243315" cy="216221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8393" y="552839"/>
            <a:ext cx="2228090" cy="2228090"/>
          </a:xfrm>
          <a:prstGeom prst="rect">
            <a:avLst/>
          </a:prstGeom>
        </p:spPr>
      </p:pic>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1864" y="4963557"/>
            <a:ext cx="2640379" cy="1759565"/>
          </a:xfrm>
          <a:prstGeom prst="rect">
            <a:avLst/>
          </a:prstGeom>
        </p:spPr>
      </p:pic>
    </p:spTree>
    <p:extLst>
      <p:ext uri="{BB962C8B-B14F-4D97-AF65-F5344CB8AC3E}">
        <p14:creationId xmlns:p14="http://schemas.microsoft.com/office/powerpoint/2010/main" val="3145605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ПЕРВАЯ Менторская </a:t>
            </a:r>
            <a:r>
              <a:rPr lang="ru-RU" dirty="0"/>
              <a:t>программа для </a:t>
            </a:r>
            <a:r>
              <a:rPr lang="ru-RU" dirty="0" smtClean="0"/>
              <a:t>женщин </a:t>
            </a:r>
            <a:r>
              <a:rPr lang="en-US" dirty="0" smtClean="0"/>
              <a:t>MENTORING SESSION</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7</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8" y="920978"/>
            <a:ext cx="3955368" cy="2636912"/>
          </a:xfrm>
          <a:prstGeom prst="rect">
            <a:avLst/>
          </a:prstGeom>
        </p:spPr>
      </p:pic>
      <p:pic>
        <p:nvPicPr>
          <p:cNvPr id="3074" name="Picture 2" descr="Ð¤Ð¾ÑÐ¾ Imaguru: ÐÐ¸Ð·Ð½ÐµÑ-ÐÐ»ÑÐ±/Startup H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41" y="3706541"/>
            <a:ext cx="3950036" cy="26333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Ð¤Ð¾ÑÐ¾ Imaguru: ÐÐ¸Ð·Ð½ÐµÑ-ÐÐ»ÑÐ±/Startup Hu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864" y="924046"/>
            <a:ext cx="3955367" cy="263691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870542" y="3936324"/>
            <a:ext cx="7130114" cy="646331"/>
          </a:xfrm>
          <a:prstGeom prst="rect">
            <a:avLst/>
          </a:prstGeom>
        </p:spPr>
        <p:txBody>
          <a:bodyPr wrap="square">
            <a:spAutoFit/>
          </a:bodyPr>
          <a:lstStyle/>
          <a:p>
            <a:r>
              <a:rPr lang="ru-RU" dirty="0">
                <a:latin typeface="Lato" panose="020F0502020204030203" pitchFamily="34" charset="0"/>
                <a:ea typeface="Lato" panose="020F0502020204030203" pitchFamily="34" charset="0"/>
                <a:cs typeface="Lato" panose="020F0502020204030203" pitchFamily="34" charset="0"/>
              </a:rPr>
              <a:t>http://minsk.carpediem.cd/events/6169281-mentorskaya-programma-dlya-zhenschin-at-imaguru-biznes-klub-startup-hub/</a:t>
            </a:r>
          </a:p>
        </p:txBody>
      </p:sp>
      <p:pic>
        <p:nvPicPr>
          <p:cNvPr id="8" name="Picture 2" descr="Ð¤Ð¾ÑÐ¾ ÐÐ½Ð½Ñ ÐÑÐ°ÐµÐ½ÐºÐ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6319" y="920977"/>
            <a:ext cx="2259994" cy="301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8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ОПЫТ США. КАК ВСЕ НАЧИНАЛОСЬ</a:t>
            </a:r>
            <a:endParaRPr lang="ru-RU" dirty="0">
              <a:latin typeface="Lato" panose="020F0502020204030203" pitchFamily="34" charset="0"/>
              <a:ea typeface="Lato" panose="020F0502020204030203" pitchFamily="34" charset="0"/>
              <a:cs typeface="Lato" panose="020F0502020204030203" pitchFamily="34" charset="0"/>
            </a:endParaRPr>
          </a:p>
        </p:txBody>
      </p:sp>
      <p:sp>
        <p:nvSpPr>
          <p:cNvPr id="3" name="Объект 2"/>
          <p:cNvSpPr>
            <a:spLocks noGrp="1"/>
          </p:cNvSpPr>
          <p:nvPr>
            <p:ph idx="1"/>
          </p:nvPr>
        </p:nvSpPr>
        <p:spPr>
          <a:xfrm>
            <a:off x="596541" y="1616799"/>
            <a:ext cx="4015452" cy="3492388"/>
          </a:xfrm>
        </p:spPr>
        <p:txBody>
          <a:bodyPr>
            <a:noAutofit/>
          </a:bodyPr>
          <a:lstStyle/>
          <a:p>
            <a:pPr algn="just">
              <a:buClr>
                <a:schemeClr val="bg1">
                  <a:lumMod val="50000"/>
                </a:schemeClr>
              </a:buClr>
            </a:pPr>
            <a:r>
              <a:rPr lang="ru-RU" sz="1800" b="1" dirty="0" smtClean="0">
                <a:latin typeface="Lato" panose="020F0502020204030203" pitchFamily="34" charset="0"/>
                <a:ea typeface="Lato" panose="020F0502020204030203" pitchFamily="34" charset="0"/>
                <a:cs typeface="Lato" panose="020F0502020204030203" pitchFamily="34" charset="0"/>
              </a:rPr>
              <a:t>Программа </a:t>
            </a:r>
            <a:r>
              <a:rPr lang="en-US" sz="1800" b="1" dirty="0">
                <a:latin typeface="Lato" panose="020F0502020204030203" pitchFamily="34" charset="0"/>
                <a:ea typeface="Lato" panose="020F0502020204030203" pitchFamily="34" charset="0"/>
                <a:cs typeface="Lato" panose="020F0502020204030203" pitchFamily="34" charset="0"/>
                <a:hlinkClick r:id="rId2"/>
              </a:rPr>
              <a:t>IVLP`</a:t>
            </a:r>
            <a:r>
              <a:rPr lang="ru-RU" sz="1800" b="1" dirty="0">
                <a:latin typeface="Lato" panose="020F0502020204030203" pitchFamily="34" charset="0"/>
                <a:ea typeface="Lato" panose="020F0502020204030203" pitchFamily="34" charset="0"/>
                <a:cs typeface="Lato" panose="020F0502020204030203" pitchFamily="34" charset="0"/>
                <a:hlinkClick r:id="rId2"/>
              </a:rPr>
              <a:t>2018 </a:t>
            </a:r>
            <a:r>
              <a:rPr lang="ru-RU" sz="1800" b="1" dirty="0">
                <a:latin typeface="Lato" panose="020F0502020204030203" pitchFamily="34" charset="0"/>
                <a:ea typeface="Lato" panose="020F0502020204030203" pitchFamily="34" charset="0"/>
                <a:cs typeface="Lato" panose="020F0502020204030203" pitchFamily="34" charset="0"/>
              </a:rPr>
              <a:t> США:</a:t>
            </a:r>
          </a:p>
          <a:p>
            <a:pPr marL="285750" indent="-285750" algn="just">
              <a:buClr>
                <a:schemeClr val="bg1">
                  <a:lumMod val="50000"/>
                </a:schemeClr>
              </a:buClr>
              <a:buFont typeface="Arial" panose="020B0604020202020204" pitchFamily="34" charset="0"/>
              <a:buChar char="•"/>
            </a:pPr>
            <a:r>
              <a:rPr lang="ru-RU" sz="1800" dirty="0" smtClean="0">
                <a:latin typeface="Lato" panose="020F0502020204030203" pitchFamily="34" charset="0"/>
                <a:ea typeface="Lato" panose="020F0502020204030203" pitchFamily="34" charset="0"/>
                <a:cs typeface="Lato" panose="020F0502020204030203" pitchFamily="34" charset="0"/>
              </a:rPr>
              <a:t>20 стран участниц</a:t>
            </a:r>
          </a:p>
          <a:p>
            <a:pPr marL="285750" indent="-285750" algn="just">
              <a:buClr>
                <a:schemeClr val="bg1">
                  <a:lumMod val="50000"/>
                </a:schemeClr>
              </a:buClr>
              <a:buFont typeface="Arial" panose="020B0604020202020204" pitchFamily="34" charset="0"/>
              <a:buChar char="•"/>
            </a:pPr>
            <a:r>
              <a:rPr lang="ru-RU" sz="1800" dirty="0" smtClean="0">
                <a:latin typeface="Lato" panose="020F0502020204030203" pitchFamily="34" charset="0"/>
                <a:ea typeface="Lato" panose="020F0502020204030203" pitchFamily="34" charset="0"/>
                <a:cs typeface="Lato" panose="020F0502020204030203" pitchFamily="34" charset="0"/>
              </a:rPr>
              <a:t>3 недели, более 100 встреч</a:t>
            </a:r>
          </a:p>
          <a:p>
            <a:pPr marL="285750" indent="-285750" algn="just">
              <a:buClr>
                <a:schemeClr val="bg1">
                  <a:lumMod val="50000"/>
                </a:schemeClr>
              </a:buClr>
              <a:buFont typeface="Arial" panose="020B0604020202020204" pitchFamily="34" charset="0"/>
              <a:buChar char="•"/>
            </a:pPr>
            <a:r>
              <a:rPr lang="ru-RU" sz="1800" dirty="0" smtClean="0">
                <a:latin typeface="Lato" panose="020F0502020204030203" pitchFamily="34" charset="0"/>
                <a:ea typeface="Lato" panose="020F0502020204030203" pitchFamily="34" charset="0"/>
                <a:cs typeface="Lato" panose="020F0502020204030203" pitchFamily="34" charset="0"/>
              </a:rPr>
              <a:t>4 штата: Вашингтон </a:t>
            </a:r>
            <a:r>
              <a:rPr lang="en-US" sz="1800" dirty="0" smtClean="0">
                <a:latin typeface="Lato" panose="020F0502020204030203" pitchFamily="34" charset="0"/>
                <a:ea typeface="Lato" panose="020F0502020204030203" pitchFamily="34" charset="0"/>
                <a:cs typeface="Lato" panose="020F0502020204030203" pitchFamily="34" charset="0"/>
              </a:rPr>
              <a:t>D.C.</a:t>
            </a:r>
            <a:r>
              <a:rPr lang="ru-RU" sz="1800" dirty="0" smtClean="0">
                <a:latin typeface="Lato" panose="020F0502020204030203" pitchFamily="34" charset="0"/>
                <a:ea typeface="Lato" panose="020F0502020204030203" pitchFamily="34" charset="0"/>
                <a:cs typeface="Lato" panose="020F0502020204030203" pitchFamily="34" charset="0"/>
              </a:rPr>
              <a:t>, Канзас-Сити, Солт-Лейк-Сити, Нью-Йорк</a:t>
            </a:r>
          </a:p>
          <a:p>
            <a:pPr marL="285750" indent="-285750" algn="just">
              <a:buClr>
                <a:schemeClr val="bg1">
                  <a:lumMod val="50000"/>
                </a:schemeClr>
              </a:buClr>
              <a:buFont typeface="Arial" panose="020B0604020202020204" pitchFamily="34" charset="0"/>
              <a:buChar char="•"/>
            </a:pPr>
            <a:endParaRPr lang="ru-RU" sz="1600" dirty="0">
              <a:ea typeface="Times New Roman" panose="02020603050405020304" pitchFamily="18" charset="0"/>
            </a:endParaRPr>
          </a:p>
          <a:p>
            <a:pPr algn="just">
              <a:buClr>
                <a:schemeClr val="bg1">
                  <a:lumMod val="50000"/>
                </a:schemeClr>
              </a:buClr>
            </a:pPr>
            <a:endParaRPr lang="ru-RU" sz="1600" dirty="0">
              <a:ea typeface="Times New Roman" panose="02020603050405020304" pitchFamily="18" charset="0"/>
            </a:endParaRPr>
          </a:p>
          <a:p>
            <a:pPr>
              <a:buClr>
                <a:srgbClr val="FF0000"/>
              </a:buClr>
            </a:pPr>
            <a:endParaRPr lang="en-US" sz="1200" dirty="0"/>
          </a:p>
          <a:p>
            <a:endParaRPr lang="ru-RU" sz="1600" dirty="0"/>
          </a:p>
          <a:p>
            <a:endParaRPr lang="ru-RU" sz="1600"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8</a:t>
            </a:fld>
            <a:endParaRPr lang="ru-RU" dirty="0"/>
          </a:p>
        </p:txBody>
      </p:sp>
      <p:pic>
        <p:nvPicPr>
          <p:cNvPr id="9" name="Picture 2" descr="Ð¤Ð¾ÑÐ¾ U.S. Embassy Minsk, Bela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304" y="692697"/>
            <a:ext cx="2983515" cy="21816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Ð¤Ð¾ÑÐ¾ U.S. Embassy Minsk, Belar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9308" y="2990962"/>
            <a:ext cx="1914622" cy="255283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rotWithShape="1">
          <a:blip r:embed="rId5"/>
          <a:srcRect l="14563" t="8701" r="35431" b="14300"/>
          <a:stretch/>
        </p:blipFill>
        <p:spPr>
          <a:xfrm>
            <a:off x="4851381" y="620688"/>
            <a:ext cx="3990552" cy="3456384"/>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0724" y="4197467"/>
            <a:ext cx="3295504" cy="2360430"/>
          </a:xfrm>
          <a:prstGeom prst="rect">
            <a:avLst/>
          </a:prstGeom>
        </p:spPr>
      </p:pic>
      <p:pic>
        <p:nvPicPr>
          <p:cNvPr id="13" name="Picture 6" descr="Ð¤Ð¾ÑÐ¾ U.S. Embassy Minsk, Belar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3185" y="3339466"/>
            <a:ext cx="1872208" cy="249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029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Lato" panose="020F0502020204030203" pitchFamily="34" charset="0"/>
                <a:ea typeface="Lato" panose="020F0502020204030203" pitchFamily="34" charset="0"/>
                <a:cs typeface="Lato" panose="020F0502020204030203" pitchFamily="34" charset="0"/>
              </a:rPr>
              <a:t>ФОРМУЛА</a:t>
            </a:r>
            <a:r>
              <a:rPr lang="ru-RU" dirty="0" smtClean="0"/>
              <a:t> Партнерства</a:t>
            </a:r>
            <a:endParaRPr lang="ru-RU" dirty="0"/>
          </a:p>
        </p:txBody>
      </p:sp>
      <p:sp>
        <p:nvSpPr>
          <p:cNvPr id="4" name="Номер слайда 3"/>
          <p:cNvSpPr>
            <a:spLocks noGrp="1"/>
          </p:cNvSpPr>
          <p:nvPr>
            <p:ph type="sldNum" sz="quarter" idx="12"/>
          </p:nvPr>
        </p:nvSpPr>
        <p:spPr/>
        <p:txBody>
          <a:bodyPr/>
          <a:lstStyle/>
          <a:p>
            <a:fld id="{A79F24B2-232F-4026-8C6A-BDD58C0A53CE}" type="slidenum">
              <a:rPr lang="ru-RU" smtClean="0"/>
              <a:pPr/>
              <a:t>9</a:t>
            </a:fld>
            <a:endParaRPr lang="ru-RU" dirty="0"/>
          </a:p>
        </p:txBody>
      </p:sp>
      <p:sp>
        <p:nvSpPr>
          <p:cNvPr id="5" name="Прямоугольник 4"/>
          <p:cNvSpPr/>
          <p:nvPr/>
        </p:nvSpPr>
        <p:spPr>
          <a:xfrm>
            <a:off x="911424" y="972947"/>
            <a:ext cx="9721080" cy="2246769"/>
          </a:xfrm>
          <a:prstGeom prst="rect">
            <a:avLst/>
          </a:prstGeom>
        </p:spPr>
        <p:txBody>
          <a:bodyPr wrap="square">
            <a:spAutoFit/>
          </a:bodyPr>
          <a:lstStyle/>
          <a:p>
            <a:pPr algn="just">
              <a:buClr>
                <a:schemeClr val="bg1">
                  <a:lumMod val="50000"/>
                </a:schemeClr>
              </a:buClr>
            </a:pPr>
            <a:r>
              <a:rPr lang="ru-RU" sz="2800" b="1" dirty="0" smtClean="0">
                <a:latin typeface="Lato" panose="020F0502020204030203" pitchFamily="34" charset="0"/>
                <a:ea typeface="Lato" panose="020F0502020204030203" pitchFamily="34" charset="0"/>
                <a:cs typeface="Lato" panose="020F0502020204030203" pitchFamily="34" charset="0"/>
              </a:rPr>
              <a:t>Новые партнерские отношения через:</a:t>
            </a:r>
            <a:endParaRPr lang="ru-RU" sz="2800" b="1" dirty="0">
              <a:latin typeface="Lato" panose="020F0502020204030203" pitchFamily="34" charset="0"/>
              <a:ea typeface="Lato" panose="020F0502020204030203" pitchFamily="34" charset="0"/>
              <a:cs typeface="Lato" panose="020F0502020204030203" pitchFamily="34" charset="0"/>
            </a:endParaRP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Профессиональный опыт</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Культура</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Международный обмен</a:t>
            </a:r>
          </a:p>
          <a:p>
            <a:pPr marL="285750" indent="-285750" algn="just">
              <a:buClr>
                <a:schemeClr val="bg1">
                  <a:lumMod val="50000"/>
                </a:schemeClr>
              </a:buClr>
              <a:buFont typeface="Arial" panose="020B0604020202020204" pitchFamily="34" charset="0"/>
              <a:buChar char="•"/>
            </a:pPr>
            <a:r>
              <a:rPr lang="ru-RU" sz="2800" dirty="0" smtClean="0">
                <a:latin typeface="Lato" panose="020F0502020204030203" pitchFamily="34" charset="0"/>
                <a:ea typeface="Lato" panose="020F0502020204030203" pitchFamily="34" charset="0"/>
                <a:cs typeface="Lato" panose="020F0502020204030203" pitchFamily="34" charset="0"/>
              </a:rPr>
              <a:t>Женское лидерство</a:t>
            </a:r>
            <a:endParaRPr lang="ru-RU"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5350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Irina">
      <a:dk1>
        <a:srgbClr val="16488A"/>
      </a:dk1>
      <a:lt1>
        <a:sysClr val="window" lastClr="FFFFFF"/>
      </a:lt1>
      <a:dk2>
        <a:srgbClr val="1648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3413</TotalTime>
  <Words>1239</Words>
  <Application>Microsoft Office PowerPoint</Application>
  <PresentationFormat>Широкоэкранный</PresentationFormat>
  <Paragraphs>206</Paragraphs>
  <Slides>24</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0</vt:i4>
      </vt:variant>
      <vt:variant>
        <vt:lpstr>Заголовки слайдов</vt:lpstr>
      </vt:variant>
      <vt:variant>
        <vt:i4>24</vt:i4>
      </vt:variant>
    </vt:vector>
  </HeadingPairs>
  <TitlesOfParts>
    <vt:vector size="29" baseType="lpstr">
      <vt:lpstr>Arial</vt:lpstr>
      <vt:lpstr>Calibri</vt:lpstr>
      <vt:lpstr>Lato</vt:lpstr>
      <vt:lpstr>Times New Roman</vt:lpstr>
      <vt:lpstr>Тема Office</vt:lpstr>
      <vt:lpstr>МЕНТОРСТВО И СТАРТАП-ПРЕДПРИНИМАТЕЛЬСТВО</vt:lpstr>
      <vt:lpstr>Презентация PowerPoint</vt:lpstr>
      <vt:lpstr>НАПРАВЛЕНИЯ РАБОТЫ</vt:lpstr>
      <vt:lpstr>ДОСТИЖЕНИЯ и План развития</vt:lpstr>
      <vt:lpstr>ЗНАЧЕНИЕ МЕНТОРСТВА</vt:lpstr>
      <vt:lpstr>ЗНАЧЕНИЕ МЕНТОРСТВА</vt:lpstr>
      <vt:lpstr>ПЕРВАЯ Менторская программа для женщин MENTORING SESSION</vt:lpstr>
      <vt:lpstr>ОПЫТ США. КАК ВСЕ НАЧИНАЛОСЬ</vt:lpstr>
      <vt:lpstr>ФОРМУЛА Партнерства</vt:lpstr>
      <vt:lpstr>Люди</vt:lpstr>
      <vt:lpstr>ПРЕДПРИНИМАТЕЛЬСТВО</vt:lpstr>
      <vt:lpstr>Презентация PowerPoint</vt:lpstr>
      <vt:lpstr>ПРОБЛЕМА</vt:lpstr>
      <vt:lpstr>РЕШЕНИЕ</vt:lpstr>
      <vt:lpstr>КАРТА ЭКОСИСТЕМЫ СТАРТАПОВ БЕЛАРУСИ</vt:lpstr>
      <vt:lpstr>КАК ЭТО РАБОТАЕТ?</vt:lpstr>
      <vt:lpstr>MEET UP IMAGURU</vt:lpstr>
      <vt:lpstr>LEADING THROUGH DIGITAL DISRUPTION</vt:lpstr>
      <vt:lpstr>ДИДЖИТАЛИЗАЦИЯ</vt:lpstr>
      <vt:lpstr>ПРЕДПОСЫЛКИ</vt:lpstr>
      <vt:lpstr>КЛЮЧЕВЫЕ Методологии</vt:lpstr>
      <vt:lpstr>ИЗВЛЕЧЕННЫЕ УРОКИ</vt:lpstr>
      <vt:lpstr>Мечта</vt:lpstr>
      <vt:lpstr>GO GLOBAL!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 Dubovik</dc:creator>
  <cp:lastModifiedBy>Sony</cp:lastModifiedBy>
  <cp:revision>471</cp:revision>
  <dcterms:created xsi:type="dcterms:W3CDTF">2014-01-09T09:51:18Z</dcterms:created>
  <dcterms:modified xsi:type="dcterms:W3CDTF">2018-06-27T23:21:07Z</dcterms:modified>
</cp:coreProperties>
</file>