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521" r:id="rId2"/>
    <p:sldId id="522" r:id="rId3"/>
    <p:sldId id="536" r:id="rId4"/>
    <p:sldId id="524" r:id="rId5"/>
    <p:sldId id="525" r:id="rId6"/>
    <p:sldId id="528" r:id="rId7"/>
    <p:sldId id="529" r:id="rId8"/>
    <p:sldId id="546" r:id="rId9"/>
    <p:sldId id="533" r:id="rId10"/>
    <p:sldId id="534" r:id="rId11"/>
    <p:sldId id="535" r:id="rId12"/>
    <p:sldId id="316" r:id="rId13"/>
    <p:sldId id="549" r:id="rId14"/>
    <p:sldId id="532" r:id="rId15"/>
    <p:sldId id="317" r:id="rId16"/>
    <p:sldId id="530" r:id="rId17"/>
    <p:sldId id="531" r:id="rId18"/>
    <p:sldId id="537" r:id="rId19"/>
    <p:sldId id="538" r:id="rId20"/>
    <p:sldId id="544" r:id="rId21"/>
    <p:sldId id="539" r:id="rId22"/>
    <p:sldId id="540" r:id="rId23"/>
    <p:sldId id="541" r:id="rId24"/>
    <p:sldId id="543" r:id="rId25"/>
    <p:sldId id="542" r:id="rId26"/>
    <p:sldId id="545" r:id="rId27"/>
    <p:sldId id="523" r:id="rId28"/>
    <p:sldId id="526" r:id="rId29"/>
    <p:sldId id="547" r:id="rId30"/>
    <p:sldId id="548" r:id="rId31"/>
    <p:sldId id="527" r:id="rId32"/>
    <p:sldId id="550" r:id="rId33"/>
    <p:sldId id="400" r:id="rId34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16B55"/>
    <a:srgbClr val="EE325A"/>
    <a:srgbClr val="A73E3B"/>
    <a:srgbClr val="358B7D"/>
    <a:srgbClr val="F9BDA5"/>
    <a:srgbClr val="1C5AA4"/>
    <a:srgbClr val="C6605E"/>
    <a:srgbClr val="399778"/>
    <a:srgbClr val="399787"/>
    <a:srgbClr val="D8FE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98" autoAdjust="0"/>
    <p:restoredTop sz="97600" autoAdjust="0"/>
  </p:normalViewPr>
  <p:slideViewPr>
    <p:cSldViewPr>
      <p:cViewPr>
        <p:scale>
          <a:sx n="124" d="100"/>
          <a:sy n="124" d="100"/>
        </p:scale>
        <p:origin x="-630" y="186"/>
      </p:cViewPr>
      <p:guideLst>
        <p:guide orient="horz" pos="1616"/>
        <p:guide pos="1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CF9178-44D6-48C4-9B5F-B7EF73B3E1FA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773D383-E735-4730-AEBF-FCCAF64EF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4217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78D7F-DFE3-4C04-BBE1-BF78C9CEB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26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949B-1544-49B4-80CC-A03857535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063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74FBF-CF75-4FAA-A030-CB052AF3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686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51622-B8AD-48FE-8ADB-B076C4247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592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02F58-4AD8-4C0A-98C5-2D907051A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525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2D21A-7C4E-4753-BCC7-81B255D91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01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7284E-97C5-40A6-9860-D42BC14E9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157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85FF6-66D1-4BEC-AC1B-E0C914E91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46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5FAE3-F6A1-4F97-BAD7-B07CBC62B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977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0FDDD-25BA-4C32-A1F5-F6B73D8B5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581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3EEE-FA2C-4146-AA95-F2344FE16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989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C8E3F2-CEEC-4E6E-9D7B-5733452A0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vkontakte.com/Abrysnika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://www.facebook.com/abrysnika" TargetMode="External"/><Relationship Id="rId4" Type="http://schemas.openxmlformats.org/officeDocument/2006/relationships/hyperlink" Target="http://twitter.com/Abrysnik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20" y="142852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kea2-520x2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52" y="1857364"/>
            <a:ext cx="6418710" cy="3024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8092" y="1000108"/>
            <a:ext cx="9313862" cy="925510"/>
          </a:xfrm>
          <a:prstGeom prst="rect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Почему бизнесу нужно делиться</a:t>
            </a:r>
            <a:endParaRPr lang="ru-RU" b="1" cap="al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 descr="7491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40" y="4929198"/>
            <a:ext cx="2976560" cy="1488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КСО в  РОССИИ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 descr="slide_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00240"/>
            <a:ext cx="6053148" cy="2874612"/>
          </a:xfrm>
          <a:prstGeom prst="rect">
            <a:avLst/>
          </a:prstGeom>
        </p:spPr>
      </p:pic>
      <p:pic>
        <p:nvPicPr>
          <p:cNvPr id="13" name="Рисунок 12" descr="1ed5b591587b8f643e5fa81e15ab010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8950" y="2928934"/>
            <a:ext cx="18954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КСО в  РОССИИ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Рисунок 10" descr="slide_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54" y="1785926"/>
            <a:ext cx="6924660" cy="3513246"/>
          </a:xfrm>
          <a:prstGeom prst="rect">
            <a:avLst/>
          </a:prstGeom>
        </p:spPr>
      </p:pic>
      <p:pic>
        <p:nvPicPr>
          <p:cNvPr id="14" name="Рисунок 13" descr="lukoil 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702" y="2071678"/>
            <a:ext cx="2061071" cy="26146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9906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464" y="116632"/>
              <a:ext cx="9649072" cy="6624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4121612" y="1187274"/>
            <a:ext cx="533518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Фонд «Наше будущее» — первая организация, системно </a:t>
            </a:r>
            <a:r>
              <a:rPr lang="ru-RU" sz="15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развивающая социальное предпринимательство в России.</a:t>
            </a:r>
            <a:endParaRPr lang="ru-RU" sz="150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500" dirty="0" smtClean="0">
              <a:latin typeface="Calibri" panose="020F0502020204030204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088905" y="2757845"/>
            <a:ext cx="540719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Деятельность Фонда финансируется из личных средств Учредителя и является выражением его личной гражданской и социальной позиции. </a:t>
            </a:r>
          </a:p>
        </p:txBody>
      </p:sp>
      <p:sp>
        <p:nvSpPr>
          <p:cNvPr id="34" name="Прямоугольник 27"/>
          <p:cNvSpPr>
            <a:spLocks noChangeArrowheads="1"/>
          </p:cNvSpPr>
          <p:nvPr/>
        </p:nvSpPr>
        <p:spPr bwMode="auto">
          <a:xfrm>
            <a:off x="4088904" y="4958008"/>
            <a:ext cx="540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Миссия Фонда — выступать в качестве катализатора позитивных социальных изменений в  российском обществе. 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088904" y="4869160"/>
            <a:ext cx="532859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088905" y="5589240"/>
            <a:ext cx="5328591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2221" y="5850464"/>
            <a:ext cx="30706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Вагит Алекперов</a:t>
            </a:r>
          </a:p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Учредитель Фонда «Наше будущее»</a:t>
            </a:r>
          </a:p>
          <a:p>
            <a:pPr algn="ctr"/>
            <a:endParaRPr lang="ru-RU" sz="1200" dirty="0">
              <a:latin typeface="Century Gothic" panose="020B0502020202020204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42222" y="5908402"/>
            <a:ext cx="0" cy="38224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 ФОНДЕ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«НАШЕ БУДУЩЕЕ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»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http://russiancouncil.ru/common/upload/alekpero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47"/>
          <a:stretch/>
        </p:blipFill>
        <p:spPr bwMode="auto">
          <a:xfrm>
            <a:off x="432196" y="1240738"/>
            <a:ext cx="3224660" cy="4437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088905" y="1988840"/>
            <a:ext cx="53285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Фонд создан в </a:t>
            </a:r>
            <a:r>
              <a:rPr lang="ru-RU" sz="15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2007 году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по инициативе российского бизнесмена </a:t>
            </a:r>
            <a:r>
              <a:rPr lang="ru-RU" sz="15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Вагита Алекперова.</a:t>
            </a:r>
            <a:endParaRPr lang="ru-RU" sz="15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088904" y="3953381"/>
            <a:ext cx="540389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Фонд стал первой российской организацией, которая входит  в </a:t>
            </a:r>
            <a:r>
              <a:rPr lang="ru-RU" sz="15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Глобальную сеть социальных инвесторов</a:t>
            </a:r>
            <a:endParaRPr lang="ru-RU" sz="15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7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96" y="6215082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90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9906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464" y="116632"/>
              <a:ext cx="9649072" cy="6624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20" name="Рисунок 19" descr="image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92" y="1643050"/>
            <a:ext cx="9331558" cy="4719695"/>
          </a:xfrm>
          <a:prstGeom prst="rect">
            <a:avLst/>
          </a:prstGeom>
        </p:spPr>
      </p:pic>
      <p:pic>
        <p:nvPicPr>
          <p:cNvPr id="21" name="Рисунок 20" descr="logo_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12" y="214290"/>
            <a:ext cx="3643889" cy="1615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90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КСО в  РОССИИ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3844" y="1571612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Социальное предпринимательство </a:t>
            </a:r>
            <a:r>
              <a:rPr lang="ru-RU" sz="2400" dirty="0" smtClean="0">
                <a:solidFill>
                  <a:srgbClr val="7030A0"/>
                </a:solidFill>
              </a:rPr>
              <a:t>становится привлекательным </a:t>
            </a:r>
            <a:r>
              <a:rPr lang="ru-RU" sz="2400" dirty="0" smtClean="0">
                <a:solidFill>
                  <a:srgbClr val="7030A0"/>
                </a:solidFill>
              </a:rPr>
              <a:t>направлением развития корпоративной социальной </a:t>
            </a:r>
            <a:r>
              <a:rPr lang="ru-RU" sz="2400" dirty="0" smtClean="0">
                <a:solidFill>
                  <a:srgbClr val="7030A0"/>
                </a:solidFill>
              </a:rPr>
              <a:t>ответственности.</a:t>
            </a:r>
          </a:p>
          <a:p>
            <a:pPr algn="just"/>
            <a:endParaRPr lang="ru-RU" sz="2400" dirty="0" smtClean="0">
              <a:solidFill>
                <a:srgbClr val="7030A0"/>
              </a:solidFill>
            </a:endParaRPr>
          </a:p>
          <a:p>
            <a:pPr algn="just"/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3844" y="3214686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«Очевидно, что социальное предпринимательство — это одна из социальных программ, к которым надо двигаться в нашем обществе. Крупный бизнес будет это направление поддерживать, так как сам ориентирован на эффективное устойчивое развитие как собственного бизнеса, так и общества регионов </a:t>
            </a:r>
            <a:r>
              <a:rPr lang="ru-RU" dirty="0" smtClean="0"/>
              <a:t>присутствия,— </a:t>
            </a:r>
            <a:r>
              <a:rPr lang="ru-RU" dirty="0" smtClean="0"/>
              <a:t>считает начальник управления по КСО и бренду ОАО «Северсталь» </a:t>
            </a:r>
            <a:r>
              <a:rPr lang="ru-RU" b="1" dirty="0" smtClean="0"/>
              <a:t>Наталья </a:t>
            </a:r>
            <a:r>
              <a:rPr lang="ru-RU" b="1" dirty="0" err="1" smtClean="0"/>
              <a:t>Поппель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Рисунок 11" descr="content_npop_pre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918" y="4929198"/>
            <a:ext cx="2287862" cy="1587496"/>
          </a:xfrm>
          <a:prstGeom prst="rect">
            <a:avLst/>
          </a:prstGeom>
        </p:spPr>
      </p:pic>
      <p:pic>
        <p:nvPicPr>
          <p:cNvPr id="14" name="Рисунок 13" descr="organization_992.png.500x500_q85_crop-,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2934" y="5072074"/>
            <a:ext cx="1209676" cy="13878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0" y="0"/>
              <a:ext cx="9906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28464" y="116632"/>
              <a:ext cx="9649072" cy="6624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ПОНЯТИЕ И КРИТЕРИИ </a:t>
            </a:r>
          </a:p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СОЦИАЛЬНОГО ПРЕДПРИНИМАТЕЛЬСТВА В РОССИИ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32196" y="1268760"/>
            <a:ext cx="9063898" cy="3039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622235" y="1412776"/>
            <a:ext cx="86458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СОЦИАЛЬНОЕ ПРЕДПРИНИМАТЕЛЬСТВО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это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новаторская предпринимательская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деятельность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направленная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 решение или смягчение социальных проблем в обществе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2239598" y="2772010"/>
            <a:ext cx="2179805" cy="1341696"/>
          </a:xfrm>
          <a:prstGeom prst="ellipse">
            <a:avLst/>
          </a:prstGeom>
          <a:solidFill>
            <a:srgbClr val="D8FECE"/>
          </a:solidFill>
          <a:ln w="127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5673201" y="2780928"/>
            <a:ext cx="2160119" cy="1329579"/>
          </a:xfrm>
          <a:prstGeom prst="ellipse">
            <a:avLst/>
          </a:prstGeom>
          <a:solidFill>
            <a:srgbClr val="F9BDA5"/>
          </a:solidFill>
          <a:ln w="127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802970" y="2728125"/>
            <a:ext cx="2371480" cy="1469504"/>
          </a:xfrm>
          <a:prstGeom prst="ellipse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2576736" y="3337247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Бизнес</a:t>
            </a:r>
            <a:endParaRPr lang="ru-RU" sz="10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69500" y="3326795"/>
            <a:ext cx="1931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благотворительность</a:t>
            </a:r>
            <a:endParaRPr lang="ru-RU" sz="1000" b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77933" y="3163100"/>
            <a:ext cx="222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СОЦИАЛЬНОЕ ПРЕДПРИНИМАТЕЛЬСТВО</a:t>
            </a:r>
            <a:endParaRPr lang="ru-RU" sz="1400" b="1" cap="al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2520" y="2348880"/>
            <a:ext cx="864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это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новый сектор экономики,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находящийся на стыке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коммерческого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некоммерческого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секторов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TextBox 38"/>
          <p:cNvSpPr txBox="1"/>
          <p:nvPr/>
        </p:nvSpPr>
        <p:spPr>
          <a:xfrm>
            <a:off x="1647352" y="4827345"/>
            <a:ext cx="27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социальное воздействие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9" name="TextBox 39"/>
          <p:cNvSpPr txBox="1"/>
          <p:nvPr/>
        </p:nvSpPr>
        <p:spPr>
          <a:xfrm>
            <a:off x="6091963" y="4841648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предпринимательский подход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TextBox 40"/>
          <p:cNvSpPr txBox="1"/>
          <p:nvPr/>
        </p:nvSpPr>
        <p:spPr>
          <a:xfrm>
            <a:off x="1647352" y="57221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инновационность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TextBox 41"/>
          <p:cNvSpPr txBox="1"/>
          <p:nvPr/>
        </p:nvSpPr>
        <p:spPr>
          <a:xfrm>
            <a:off x="6091963" y="576418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тиражируемость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" name="TextBox 42"/>
          <p:cNvSpPr txBox="1"/>
          <p:nvPr/>
        </p:nvSpPr>
        <p:spPr>
          <a:xfrm>
            <a:off x="6091963" y="53246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самоокупаемость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3" name="TextBox 43"/>
          <p:cNvSpPr txBox="1"/>
          <p:nvPr/>
        </p:nvSpPr>
        <p:spPr>
          <a:xfrm>
            <a:off x="1663472" y="529945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финансовая устойчивость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521" y="4858089"/>
            <a:ext cx="312884" cy="27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8753" y="5719919"/>
            <a:ext cx="309419" cy="30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3311" y="4841650"/>
            <a:ext cx="276526" cy="25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0030" y="5323875"/>
            <a:ext cx="233865" cy="23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4774" y="5340995"/>
            <a:ext cx="260420" cy="22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0705" y="5816450"/>
            <a:ext cx="284235" cy="23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Box 99"/>
          <p:cNvSpPr txBox="1"/>
          <p:nvPr/>
        </p:nvSpPr>
        <p:spPr>
          <a:xfrm>
            <a:off x="4111744" y="4409600"/>
            <a:ext cx="1656184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критерии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01" name="Прямая соединительная линия 100"/>
          <p:cNvCxnSpPr>
            <a:stCxn id="100" idx="1"/>
          </p:cNvCxnSpPr>
          <p:nvPr/>
        </p:nvCxnSpPr>
        <p:spPr>
          <a:xfrm flipH="1">
            <a:off x="1593897" y="4594266"/>
            <a:ext cx="2517847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endCxn id="100" idx="3"/>
          </p:cNvCxnSpPr>
          <p:nvPr/>
        </p:nvCxnSpPr>
        <p:spPr>
          <a:xfrm flipH="1">
            <a:off x="5767928" y="4594266"/>
            <a:ext cx="2537734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8305660" y="4594266"/>
            <a:ext cx="0" cy="247382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1583612" y="4594266"/>
            <a:ext cx="0" cy="247382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4956925" y="4077072"/>
            <a:ext cx="0" cy="337243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2406" y="1071546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30" y="285728"/>
            <a:ext cx="1337276" cy="624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94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Номер слайда 44"/>
          <p:cNvSpPr>
            <a:spLocks noGrp="1"/>
          </p:cNvSpPr>
          <p:nvPr>
            <p:ph type="sldNum" sz="quarter" idx="12"/>
          </p:nvPr>
        </p:nvSpPr>
        <p:spPr>
          <a:xfrm>
            <a:off x="7329264" y="6525344"/>
            <a:ext cx="2133600" cy="365125"/>
          </a:xfrm>
        </p:spPr>
        <p:txBody>
          <a:bodyPr/>
          <a:lstStyle/>
          <a:p>
            <a:fld id="{1332D2DF-65C3-4DDC-86FB-8A63C3C61F59}" type="slidenum">
              <a:rPr lang="ru-RU" sz="1200" smtClean="0">
                <a:solidFill>
                  <a:srgbClr val="FFFFFF"/>
                </a:solidFill>
              </a:rPr>
              <a:pPr/>
              <a:t>16</a:t>
            </a:fld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19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96" y="6215082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Nashe-budushh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092" y="1857364"/>
            <a:ext cx="2246571" cy="911431"/>
          </a:xfrm>
          <a:prstGeom prst="rect">
            <a:avLst/>
          </a:prstGeom>
        </p:spPr>
      </p:pic>
      <p:pic>
        <p:nvPicPr>
          <p:cNvPr id="21" name="Рисунок 20" descr="S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16" y="1571612"/>
            <a:ext cx="2754306" cy="1505371"/>
          </a:xfrm>
          <a:prstGeom prst="rect">
            <a:avLst/>
          </a:prstGeom>
        </p:spPr>
      </p:pic>
      <p:pic>
        <p:nvPicPr>
          <p:cNvPr id="22" name="Рисунок 21" descr="dcd7eda166363c28bb8abbe31c63192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826" y="1142984"/>
            <a:ext cx="2857899" cy="1981477"/>
          </a:xfrm>
          <a:prstGeom prst="rect">
            <a:avLst/>
          </a:prstGeom>
        </p:spPr>
      </p:pic>
      <p:sp>
        <p:nvSpPr>
          <p:cNvPr id="23" name="Down Arrow 33"/>
          <p:cNvSpPr/>
          <p:nvPr/>
        </p:nvSpPr>
        <p:spPr bwMode="auto">
          <a:xfrm>
            <a:off x="6238884" y="1928802"/>
            <a:ext cx="550295" cy="483618"/>
          </a:xfrm>
          <a:prstGeom prst="notchedRightArrow">
            <a:avLst>
              <a:gd name="adj1" fmla="val 50000"/>
              <a:gd name="adj2" fmla="val 5865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24" name="Down Arrow 33"/>
          <p:cNvSpPr/>
          <p:nvPr/>
        </p:nvSpPr>
        <p:spPr bwMode="auto">
          <a:xfrm>
            <a:off x="2809860" y="2000240"/>
            <a:ext cx="550295" cy="483618"/>
          </a:xfrm>
          <a:prstGeom prst="notchedRightArrow">
            <a:avLst>
              <a:gd name="adj1" fmla="val 50000"/>
              <a:gd name="adj2" fmla="val 5865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 pitchFamily="18" charset="0"/>
            </a:endParaRPr>
          </a:p>
        </p:txBody>
      </p:sp>
      <p:pic>
        <p:nvPicPr>
          <p:cNvPr id="25" name="Рисунок 24" descr="скачанные файл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44" y="3571876"/>
            <a:ext cx="2353276" cy="932056"/>
          </a:xfrm>
          <a:prstGeom prst="rect">
            <a:avLst/>
          </a:prstGeom>
        </p:spPr>
      </p:pic>
      <p:sp>
        <p:nvSpPr>
          <p:cNvPr id="26" name="Down Arrow 33"/>
          <p:cNvSpPr/>
          <p:nvPr/>
        </p:nvSpPr>
        <p:spPr bwMode="auto">
          <a:xfrm>
            <a:off x="6881826" y="3786190"/>
            <a:ext cx="550295" cy="483618"/>
          </a:xfrm>
          <a:prstGeom prst="notchedRightArrow">
            <a:avLst>
              <a:gd name="adj1" fmla="val 50000"/>
              <a:gd name="adj2" fmla="val 5865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27" name="Down Arrow 33"/>
          <p:cNvSpPr/>
          <p:nvPr/>
        </p:nvSpPr>
        <p:spPr bwMode="auto">
          <a:xfrm>
            <a:off x="2881298" y="3643314"/>
            <a:ext cx="550295" cy="483618"/>
          </a:xfrm>
          <a:prstGeom prst="notchedRightArrow">
            <a:avLst>
              <a:gd name="adj1" fmla="val 50000"/>
              <a:gd name="adj2" fmla="val 5865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 pitchFamily="18" charset="0"/>
            </a:endParaRPr>
          </a:p>
        </p:txBody>
      </p:sp>
      <p:pic>
        <p:nvPicPr>
          <p:cNvPr id="28" name="Рисунок 27" descr="br4rB8yyIf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5678" y="3714752"/>
            <a:ext cx="3095612" cy="669724"/>
          </a:xfrm>
          <a:prstGeom prst="rect">
            <a:avLst/>
          </a:prstGeom>
        </p:spPr>
      </p:pic>
      <p:pic>
        <p:nvPicPr>
          <p:cNvPr id="29" name="Рисунок 28" descr="приглашение_10-феврал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4768" y="3643314"/>
            <a:ext cx="2188713" cy="958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КСО в РОССИИ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8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ТОП-50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530" y="4214818"/>
            <a:ext cx="9286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/>
              <a:t>ЦЕЛИ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Выявить наиболее эффективных управленцев в сфере корпоративной социальной ответственности внутри профессионального сообщества, и, основываясь на оценке самих представителей сообщества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1" name="Рисунок 10" descr="vidge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860" y="1000108"/>
            <a:ext cx="4738689" cy="2665512"/>
          </a:xfrm>
          <a:prstGeom prst="rect">
            <a:avLst/>
          </a:prstGeom>
        </p:spPr>
      </p:pic>
      <p:pic>
        <p:nvPicPr>
          <p:cNvPr id="12" name="Рисунок 11" descr="top50-450x3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368" y="5715003"/>
            <a:ext cx="1558632" cy="11429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ТРЕНДЫ КСО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9530" y="1714488"/>
            <a:ext cx="62151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Тренд №1</a:t>
            </a:r>
            <a:endParaRPr lang="ru-RU" dirty="0" smtClean="0"/>
          </a:p>
          <a:p>
            <a:pPr algn="just"/>
            <a:r>
              <a:rPr lang="ru-RU" b="1" dirty="0" smtClean="0"/>
              <a:t>Изменение среды</a:t>
            </a:r>
            <a:r>
              <a:rPr lang="ru-RU" b="1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Активизация и вовлечение населения в решение социальных проблем территории присутствия, развитие местных сообществ. Подключение к совместным инициативам, которые направлены на улучшение собственной жизни.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Активные драйверы – </a:t>
            </a:r>
            <a:r>
              <a:rPr lang="ru-RU" dirty="0" smtClean="0"/>
              <a:t>«</a:t>
            </a:r>
            <a:r>
              <a:rPr lang="ru-RU" dirty="0" err="1" smtClean="0"/>
              <a:t>Норникель</a:t>
            </a:r>
            <a:r>
              <a:rPr lang="ru-RU" dirty="0" smtClean="0"/>
              <a:t>», «</a:t>
            </a:r>
            <a:r>
              <a:rPr lang="ru-RU" dirty="0" err="1" smtClean="0"/>
              <a:t>Газпромнефть</a:t>
            </a:r>
            <a:r>
              <a:rPr lang="ru-RU" dirty="0" smtClean="0"/>
              <a:t>», «</a:t>
            </a:r>
            <a:r>
              <a:rPr lang="ru-RU" dirty="0" err="1" smtClean="0"/>
              <a:t>Суэк</a:t>
            </a:r>
            <a:r>
              <a:rPr lang="ru-RU" dirty="0" smtClean="0"/>
              <a:t>», «ОМК».</a:t>
            </a:r>
            <a:endParaRPr lang="ru-RU" dirty="0"/>
          </a:p>
        </p:txBody>
      </p:sp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12" y="2428868"/>
            <a:ext cx="3071834" cy="21548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ТРЕНДЫ КСО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6654" y="2000240"/>
            <a:ext cx="4953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Тренд №2</a:t>
            </a:r>
            <a:endParaRPr lang="ru-RU" dirty="0" smtClean="0"/>
          </a:p>
          <a:p>
            <a:pPr algn="just"/>
            <a:r>
              <a:rPr lang="ru-RU" b="1" dirty="0" smtClean="0"/>
              <a:t>Поддержка социального предпринимательства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Инструмент </a:t>
            </a:r>
            <a:r>
              <a:rPr lang="ru-RU" dirty="0" smtClean="0"/>
              <a:t>развития регионов и улучшения жизни на конкретно взятой территории — поддержка социального предпринимательства. </a:t>
            </a:r>
            <a:endParaRPr lang="ru-RU" dirty="0" smtClean="0"/>
          </a:p>
          <a:p>
            <a:pPr algn="just"/>
            <a:r>
              <a:rPr lang="ru-RU" dirty="0" smtClean="0"/>
              <a:t>Позволяет </a:t>
            </a:r>
            <a:r>
              <a:rPr lang="ru-RU" dirty="0" smtClean="0"/>
              <a:t>регионы подталкивать к расширению социальных услуг и напрямую влиять на комфорт жизни.</a:t>
            </a:r>
            <a:endParaRPr lang="ru-RU" dirty="0"/>
          </a:p>
        </p:txBody>
      </p:sp>
      <p:pic>
        <p:nvPicPr>
          <p:cNvPr id="15" name="Рисунок 14" descr="miss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2" y="2214554"/>
            <a:ext cx="4305310" cy="27300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2406" y="1571612"/>
            <a:ext cx="91440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«корпоративная социальная ответственность</a:t>
            </a:r>
            <a:r>
              <a:rPr lang="ru-RU" i="1" dirty="0" smtClean="0">
                <a:solidFill>
                  <a:srgbClr val="C00000"/>
                </a:solidFill>
              </a:rPr>
              <a:t>» </a:t>
            </a:r>
            <a:r>
              <a:rPr lang="ru-RU" i="1" dirty="0" smtClean="0"/>
              <a:t>- </a:t>
            </a:r>
            <a:r>
              <a:rPr lang="ru-RU" dirty="0" smtClean="0"/>
              <a:t>это добровольный вклад бизнеса в развитие общества в социальной, экономической и экологической сферах, несвязанный напрямую с основной деятельностью компании и выходящий за рамки определенного законом минимума</a:t>
            </a:r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«социальные инвестиции</a:t>
            </a:r>
            <a:r>
              <a:rPr lang="ru-RU" i="1" dirty="0" smtClean="0">
                <a:solidFill>
                  <a:srgbClr val="C00000"/>
                </a:solidFill>
              </a:rPr>
              <a:t>» - </a:t>
            </a:r>
            <a:r>
              <a:rPr lang="ru-RU" dirty="0" smtClean="0"/>
              <a:t>вложения в объекты социальной сферы с целью получения дохода и повышения уровня и качества жизни людей посредством удовлетворения их материальных, духовных или социальных </a:t>
            </a:r>
            <a:r>
              <a:rPr lang="ru-RU" dirty="0" smtClean="0"/>
              <a:t>потребностей.</a:t>
            </a:r>
            <a:endParaRPr lang="ru-RU" i="1" dirty="0" smtClean="0">
              <a:solidFill>
                <a:srgbClr val="C00000"/>
              </a:solidFill>
            </a:endParaRPr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>
                <a:solidFill>
                  <a:srgbClr val="C00000"/>
                </a:solidFill>
              </a:rPr>
              <a:t>«</a:t>
            </a:r>
            <a:r>
              <a:rPr lang="ru-RU" i="1" dirty="0" smtClean="0">
                <a:solidFill>
                  <a:srgbClr val="C00000"/>
                </a:solidFill>
              </a:rPr>
              <a:t>корпоративное гражданство</a:t>
            </a:r>
            <a:r>
              <a:rPr lang="ru-RU" i="1" dirty="0" smtClean="0">
                <a:solidFill>
                  <a:srgbClr val="C00000"/>
                </a:solidFill>
              </a:rPr>
              <a:t>» - </a:t>
            </a:r>
            <a:r>
              <a:rPr lang="ru-RU" dirty="0" smtClean="0"/>
              <a:t>это бизнес-стратегия по взаимодействию с общественностью с целью обеспечения устойчивого развития, а также улучшения репутации компании как ответственного «гражданина»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ТЕРМИНЫ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ТРЕНДЫ КСО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6654" y="2000240"/>
            <a:ext cx="4953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Тренд </a:t>
            </a:r>
            <a:r>
              <a:rPr lang="ru-RU" b="1" dirty="0" smtClean="0"/>
              <a:t>№3</a:t>
            </a:r>
            <a:endParaRPr lang="ru-RU" dirty="0" smtClean="0"/>
          </a:p>
          <a:p>
            <a:pPr algn="just"/>
            <a:r>
              <a:rPr lang="ru-RU" b="1" dirty="0" smtClean="0"/>
              <a:t>Отказ от пассивных форм помощи</a:t>
            </a:r>
            <a:r>
              <a:rPr lang="ru-RU" b="1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При проектировании в рамках </a:t>
            </a:r>
            <a:r>
              <a:rPr lang="ru-RU" dirty="0" err="1" smtClean="0"/>
              <a:t>КСО-стратегий</a:t>
            </a:r>
            <a:r>
              <a:rPr lang="ru-RU" dirty="0" smtClean="0"/>
              <a:t> фокус изменился от натуральных выплат и пассивного участия в решении социальных задач к формам активным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Поддерживают </a:t>
            </a:r>
            <a:r>
              <a:rPr lang="ru-RU" dirty="0" smtClean="0"/>
              <a:t>малый и средний бизнес, </a:t>
            </a:r>
            <a:r>
              <a:rPr lang="ru-RU" dirty="0" err="1" smtClean="0"/>
              <a:t>волонтерство</a:t>
            </a:r>
            <a:r>
              <a:rPr lang="ru-RU" dirty="0" smtClean="0"/>
              <a:t>, развивают </a:t>
            </a:r>
            <a:r>
              <a:rPr lang="ru-RU" dirty="0" err="1" smtClean="0"/>
              <a:t>про-боно</a:t>
            </a:r>
            <a:r>
              <a:rPr lang="ru-RU" dirty="0" smtClean="0"/>
              <a:t> </a:t>
            </a:r>
            <a:r>
              <a:rPr lang="ru-RU" dirty="0" err="1" smtClean="0"/>
              <a:t>волонерства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Рисунок 11" descr="6a0120a7ae33fa970b01b7c764f2c4970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4" y="2643182"/>
            <a:ext cx="2715723" cy="167707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ТРЕНДЫ КСО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071678"/>
            <a:ext cx="4953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Тренд </a:t>
            </a:r>
            <a:r>
              <a:rPr lang="ru-RU" b="1" dirty="0" smtClean="0"/>
              <a:t>№4</a:t>
            </a:r>
            <a:endParaRPr lang="ru-RU" dirty="0" smtClean="0"/>
          </a:p>
          <a:p>
            <a:pPr algn="just"/>
            <a:r>
              <a:rPr lang="ru-RU" b="1" dirty="0" smtClean="0"/>
              <a:t>Стать  </a:t>
            </a:r>
            <a:r>
              <a:rPr lang="ru-RU" b="1" dirty="0" err="1" smtClean="0"/>
              <a:t>агрегаторами</a:t>
            </a:r>
            <a:r>
              <a:rPr lang="ru-RU" b="1" dirty="0" smtClean="0"/>
              <a:t> инициатив</a:t>
            </a:r>
            <a:r>
              <a:rPr lang="ru-RU" b="1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Создание социальных платформ – одно из достижений </a:t>
            </a:r>
            <a:r>
              <a:rPr lang="ru-RU" dirty="0" err="1" smtClean="0"/>
              <a:t>КСО-практиков</a:t>
            </a:r>
            <a:r>
              <a:rPr lang="ru-RU" dirty="0" smtClean="0"/>
              <a:t> последнего времени.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Крупные </a:t>
            </a:r>
            <a:r>
              <a:rPr lang="ru-RU" dirty="0" smtClean="0"/>
              <a:t>компании включаются в консультационные образовательные программы, выявляют и активизируют власти и инициативы жителей, НКО, дают людям серьезную защиту бренда. </a:t>
            </a:r>
            <a:endParaRPr lang="ru-RU" dirty="0"/>
          </a:p>
        </p:txBody>
      </p:sp>
      <p:pic>
        <p:nvPicPr>
          <p:cNvPr id="14" name="Рисунок 13" descr="23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438" y="2214554"/>
            <a:ext cx="4626305" cy="295434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ТРЕНДЫ КСО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6654" y="2285992"/>
            <a:ext cx="4953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Тренд </a:t>
            </a:r>
            <a:r>
              <a:rPr lang="ru-RU" b="1" dirty="0" smtClean="0"/>
              <a:t>№5</a:t>
            </a:r>
            <a:endParaRPr lang="ru-RU" dirty="0" smtClean="0"/>
          </a:p>
          <a:p>
            <a:r>
              <a:rPr lang="ru-RU" b="1" dirty="0" smtClean="0"/>
              <a:t>Фокус на оценку эффективности </a:t>
            </a:r>
            <a:r>
              <a:rPr lang="ru-RU" b="1" dirty="0" err="1" smtClean="0"/>
              <a:t>КСО-программ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Участились запросы компаний на оценку эффективности. Компании стали осмыслять себя как внутри:  покажите, что мы значим для пиара и маркетинга,  для продажи основных продуктов.</a:t>
            </a:r>
            <a:endParaRPr lang="ru-RU" dirty="0"/>
          </a:p>
        </p:txBody>
      </p:sp>
      <p:pic>
        <p:nvPicPr>
          <p:cNvPr id="12" name="Рисунок 11" descr="7679-iwruggia0012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942" y="2214554"/>
            <a:ext cx="3556000" cy="2501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ТРЕНДЫ КСО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8092" y="2214554"/>
            <a:ext cx="4953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Тренд </a:t>
            </a:r>
            <a:r>
              <a:rPr lang="ru-RU" b="1" dirty="0" smtClean="0"/>
              <a:t>№6</a:t>
            </a:r>
            <a:endParaRPr lang="ru-RU" dirty="0" smtClean="0"/>
          </a:p>
          <a:p>
            <a:r>
              <a:rPr lang="ru-RU" b="1" dirty="0" smtClean="0"/>
              <a:t>Из России с любовью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endParaRPr lang="ru-RU" dirty="0" smtClean="0"/>
          </a:p>
          <a:p>
            <a:pPr algn="just"/>
            <a:r>
              <a:rPr lang="ru-RU" dirty="0" smtClean="0"/>
              <a:t>Этот фразеологизм появился в теме КСО сравнительно недавно. И связан он с компанией «</a:t>
            </a:r>
            <a:r>
              <a:rPr lang="ru-RU" dirty="0" err="1" smtClean="0"/>
              <a:t>Русал</a:t>
            </a:r>
            <a:r>
              <a:rPr lang="ru-RU" dirty="0" smtClean="0"/>
              <a:t>», которая сделала доклад и назвала его «Из России с любовью», представив сообществу интереснейшие практики КСО.</a:t>
            </a:r>
            <a:endParaRPr lang="ru-RU" dirty="0"/>
          </a:p>
        </p:txBody>
      </p:sp>
      <p:pic>
        <p:nvPicPr>
          <p:cNvPr id="14" name="Рисунок 13" descr="sdelano_v_rossii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942" y="2571744"/>
            <a:ext cx="4024306" cy="21812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ТРЕНДЫ КСО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500306"/>
            <a:ext cx="70485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Тренд № </a:t>
            </a:r>
            <a:r>
              <a:rPr lang="ru-RU" b="1" dirty="0" smtClean="0"/>
              <a:t>8</a:t>
            </a:r>
            <a:endParaRPr lang="ru-RU" dirty="0" smtClean="0"/>
          </a:p>
          <a:p>
            <a:r>
              <a:rPr lang="ru-RU" b="1" dirty="0" smtClean="0"/>
              <a:t>Содействие занятости населения и развитие корпоративного </a:t>
            </a:r>
            <a:r>
              <a:rPr lang="ru-RU" b="1" dirty="0" err="1" smtClean="0"/>
              <a:t>волонтерства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 smtClean="0"/>
              <a:t>Активизация </a:t>
            </a:r>
            <a:r>
              <a:rPr lang="ru-RU" dirty="0" smtClean="0"/>
              <a:t>сотрудников и возможность реализации идей и предложений – одна из задач компании, особенно, когда эта задача решается в рамках конкретной территории. Цель крупных компаний – всестороннее развитие регионов присутствия. Стратегии бизнеса – в регионе людям должно быть хорошо жить. Иначе не будет трудовых ресурсов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15" name="Рисунок 14" descr="00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64" y="1428736"/>
            <a:ext cx="2286000" cy="2615184"/>
          </a:xfrm>
          <a:prstGeom prst="rect">
            <a:avLst/>
          </a:prstGeom>
        </p:spPr>
      </p:pic>
      <p:pic>
        <p:nvPicPr>
          <p:cNvPr id="16" name="Рисунок 15" descr="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388" y="4143380"/>
            <a:ext cx="2857500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ТРЕНДЫ КСО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8092" y="2214554"/>
            <a:ext cx="4953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Тренд </a:t>
            </a:r>
            <a:r>
              <a:rPr lang="ru-RU" b="1" dirty="0" smtClean="0"/>
              <a:t>№ </a:t>
            </a:r>
            <a:r>
              <a:rPr lang="ru-RU" b="1" dirty="0" smtClean="0"/>
              <a:t>9</a:t>
            </a:r>
            <a:endParaRPr lang="ru-RU" dirty="0" smtClean="0"/>
          </a:p>
          <a:p>
            <a:pPr algn="just"/>
            <a:r>
              <a:rPr lang="ru-RU" b="1" dirty="0" smtClean="0"/>
              <a:t>Расширение и диверсификация социальных программ.</a:t>
            </a:r>
            <a:endParaRPr lang="ru-RU" dirty="0" smtClean="0"/>
          </a:p>
          <a:p>
            <a:pPr algn="just"/>
            <a:r>
              <a:rPr lang="ru-RU" dirty="0" smtClean="0"/>
              <a:t>Широкая линейка различных программ и проектов помогает четко выстроить стратегию КСО под запросы региона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И есть настройка, что приоритетнее для конкретной территории. Это могут быть и партнерские проекты, и содействие занятости населения, и внедрение инновационных проектов и новых технологий.  Особенно характерно для моногородов.</a:t>
            </a:r>
            <a:endParaRPr lang="ru-RU" dirty="0"/>
          </a:p>
        </p:txBody>
      </p:sp>
      <p:pic>
        <p:nvPicPr>
          <p:cNvPr id="12" name="Рисунок 11" descr="region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12" y="3143248"/>
            <a:ext cx="184785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ТРЕНДЫ КСО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6654" y="1785926"/>
            <a:ext cx="4953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Тренд №</a:t>
            </a:r>
            <a:r>
              <a:rPr lang="ru-RU" b="1" dirty="0" smtClean="0"/>
              <a:t>10</a:t>
            </a:r>
            <a:endParaRPr lang="ru-RU" dirty="0" smtClean="0"/>
          </a:p>
          <a:p>
            <a:r>
              <a:rPr lang="ru-RU" b="1" dirty="0" smtClean="0"/>
              <a:t>Запрос на обучение КСО не только в  компаниях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Учиться КСО приходят целые команды. Управление корпоративной социальной деятельностью становится одной из популярнейших дисциплин.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Органы </a:t>
            </a:r>
            <a:r>
              <a:rPr lang="ru-RU" dirty="0" smtClean="0"/>
              <a:t>государственной власти также стали проявлять большой интерес к образовательным </a:t>
            </a:r>
            <a:r>
              <a:rPr lang="ru-RU" dirty="0" err="1" smtClean="0"/>
              <a:t>КСО-программам</a:t>
            </a:r>
            <a:r>
              <a:rPr lang="ru-RU" dirty="0" smtClean="0"/>
              <a:t>. В тренде также – обучение технологии оценка эффективности социально ответственных поставщиков.</a:t>
            </a:r>
            <a:endParaRPr lang="ru-RU" dirty="0"/>
          </a:p>
        </p:txBody>
      </p:sp>
      <p:pic>
        <p:nvPicPr>
          <p:cNvPr id="11" name="Рисунок 10" descr="nature-conservation-480985_1920-990x7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4" y="2500306"/>
            <a:ext cx="3902617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ПРИЧИНЫ БЫТЬ КСО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3844" y="2000240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 Отказ </a:t>
            </a:r>
            <a:r>
              <a:rPr lang="ru-RU" dirty="0" smtClean="0"/>
              <a:t>многих потребителей приобретать продукцию социально безответственных </a:t>
            </a:r>
            <a:r>
              <a:rPr lang="ru-RU" dirty="0" smtClean="0"/>
              <a:t>компаний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2. Банкротство </a:t>
            </a:r>
            <a:r>
              <a:rPr lang="ru-RU" dirty="0" smtClean="0"/>
              <a:t>крупнейших </a:t>
            </a:r>
            <a:r>
              <a:rPr lang="ru-RU" dirty="0" smtClean="0"/>
              <a:t>корпораций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3. Несостоявшиеся </a:t>
            </a:r>
            <a:r>
              <a:rPr lang="ru-RU" dirty="0" smtClean="0"/>
              <a:t>сделки по слияниям из-за низкого уровня доверия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связи с этим - вопросы </a:t>
            </a:r>
            <a:r>
              <a:rPr lang="ru-RU" dirty="0" smtClean="0"/>
              <a:t>социальной ответственности и деловой репутации выдвигаются на передний план в деятельности любой компании.</a:t>
            </a:r>
            <a:endParaRPr lang="ru-RU" dirty="0"/>
          </a:p>
        </p:txBody>
      </p:sp>
      <p:pic>
        <p:nvPicPr>
          <p:cNvPr id="11" name="Рисунок 10" descr="suspision-breeds-confidence-660x4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914" y="4604610"/>
            <a:ext cx="3380086" cy="225339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ПРИЧИНЫ БЫТЬ КСО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428736"/>
            <a:ext cx="62388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63% банковских аналитиков отметили растущую роль КСО в оценке инвестиционной привлекательности компании</a:t>
            </a:r>
            <a:r>
              <a:rPr lang="ru-RU" sz="2000" dirty="0" smtClean="0"/>
              <a:t>. </a:t>
            </a:r>
            <a:r>
              <a:rPr lang="ru-RU" sz="2000" dirty="0" smtClean="0"/>
              <a:t>(По </a:t>
            </a:r>
            <a:r>
              <a:rPr lang="ru-RU" sz="2000" dirty="0" smtClean="0"/>
              <a:t>данным исследования ICA совместно с </a:t>
            </a:r>
            <a:r>
              <a:rPr lang="ru-RU" sz="2000" dirty="0" err="1" smtClean="0"/>
              <a:t>Smithfield</a:t>
            </a:r>
            <a:r>
              <a:rPr lang="ru-RU" sz="2000" dirty="0" smtClean="0"/>
              <a:t> и </a:t>
            </a:r>
            <a:r>
              <a:rPr lang="ru-RU" sz="2000" dirty="0" err="1" smtClean="0"/>
              <a:t>Burson</a:t>
            </a:r>
            <a:r>
              <a:rPr lang="ru-RU" sz="2000" dirty="0" smtClean="0"/>
              <a:t> </a:t>
            </a:r>
            <a:r>
              <a:rPr lang="ru-RU" sz="2000" dirty="0" err="1" smtClean="0"/>
              <a:t>Marstelle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95348" y="4929198"/>
            <a:ext cx="59293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От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КСО-программы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на 40% зависит репутация бизнеса. </a:t>
            </a:r>
            <a:r>
              <a:rPr lang="ru-RU" dirty="0" smtClean="0"/>
              <a:t>(По </a:t>
            </a:r>
            <a:r>
              <a:rPr lang="ru-RU" dirty="0" smtClean="0"/>
              <a:t>данным последнего исследования </a:t>
            </a:r>
            <a:r>
              <a:rPr lang="ru-RU" dirty="0" err="1" smtClean="0"/>
              <a:t>Reputation</a:t>
            </a:r>
            <a:r>
              <a:rPr lang="ru-RU" dirty="0" smtClean="0"/>
              <a:t> </a:t>
            </a:r>
            <a:r>
              <a:rPr lang="ru-RU" dirty="0" err="1" smtClean="0"/>
              <a:t>Institute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5282" y="3357562"/>
            <a:ext cx="4953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Почти </a:t>
            </a:r>
            <a:r>
              <a:rPr lang="ru-RU" sz="2000" dirty="0" smtClean="0">
                <a:solidFill>
                  <a:srgbClr val="002060"/>
                </a:solidFill>
              </a:rPr>
              <a:t>40% респондентов исследования указали, что они готовы на более низкую зарплату, в случае найма в социально ответственную компанию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53198" y="1428736"/>
            <a:ext cx="3452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числе самых распространенных видов помощи, реализация социальных программ для работников предприятия занимает по частоте упоминания работодателями второе место (27%).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ПРИЧИНЫ БЫТЬ КСО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428736"/>
            <a:ext cx="62388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6"/>
                </a:solidFill>
              </a:rPr>
              <a:t>По данным MORI (Международного института исследований рынка и общественного мнения), </a:t>
            </a:r>
            <a:r>
              <a:rPr lang="ru-RU" dirty="0" smtClean="0">
                <a:solidFill>
                  <a:schemeClr val="accent6"/>
                </a:solidFill>
              </a:rPr>
              <a:t>на 30% больше </a:t>
            </a:r>
            <a:r>
              <a:rPr lang="ru-RU" dirty="0" smtClean="0">
                <a:solidFill>
                  <a:schemeClr val="accent6"/>
                </a:solidFill>
              </a:rPr>
              <a:t>британцев покупали продукцию компаний, которые считались социально ответственными, а 28% — бойкотировали продукцию социально безответственных </a:t>
            </a:r>
            <a:r>
              <a:rPr lang="ru-RU" dirty="0" smtClean="0">
                <a:solidFill>
                  <a:schemeClr val="accent6"/>
                </a:solidFill>
              </a:rPr>
              <a:t>производителей.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38224" y="4643446"/>
            <a:ext cx="4953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>
                <a:solidFill>
                  <a:schemeClr val="accent6"/>
                </a:solidFill>
              </a:rPr>
              <a:t>Conference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Board</a:t>
            </a:r>
            <a:r>
              <a:rPr lang="ru-RU" dirty="0" smtClean="0">
                <a:solidFill>
                  <a:schemeClr val="accent6"/>
                </a:solidFill>
              </a:rPr>
              <a:t> привела данные, согласно которым у компаний, реализующих концепцию социальной ответственности, доход на инвестированный капитал на 9,8% выше, чем у игнорирующих ее конкурентов, доход с активов больше на 3,55%, прибыль — на 63,5%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52538" y="3143248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российских компаний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мотив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составления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корпоратичных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социальных отчетов — стремление стать международными.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53264" y="1643050"/>
            <a:ext cx="22860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КСО, соответствующая ожиданиям рынка или выше их, увеличивает нематериальную стоимость </a:t>
            </a:r>
            <a:r>
              <a:rPr lang="ru-RU" dirty="0" err="1" smtClean="0">
                <a:solidFill>
                  <a:srgbClr val="C00000"/>
                </a:solidFill>
              </a:rPr>
              <a:t>брэнда</a:t>
            </a:r>
            <a:r>
              <a:rPr lang="ru-RU" dirty="0" smtClean="0">
                <a:solidFill>
                  <a:srgbClr val="C00000"/>
                </a:solidFill>
              </a:rPr>
              <a:t>, а лучший способ узнать его реальную стоимость — получить оценку на рынке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dirty="0" smtClean="0"/>
              <a:t>«</a:t>
            </a:r>
            <a:r>
              <a:rPr lang="ru-RU" sz="2000" dirty="0" smtClean="0"/>
              <a:t>П</a:t>
            </a:r>
            <a:r>
              <a:rPr lang="ru-RU" sz="2000" dirty="0" smtClean="0"/>
              <a:t>ирамида» </a:t>
            </a:r>
            <a:r>
              <a:rPr lang="ru-RU" sz="2000" dirty="0" smtClean="0"/>
              <a:t>КСО </a:t>
            </a:r>
            <a:r>
              <a:rPr lang="ru-RU" sz="2000" dirty="0" smtClean="0"/>
              <a:t>АРЧИ </a:t>
            </a:r>
            <a:r>
              <a:rPr lang="ru-RU" sz="2000" dirty="0" smtClean="0"/>
              <a:t>Кэрролла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024042" y="1928802"/>
            <a:ext cx="5803914" cy="3870332"/>
            <a:chOff x="2981" y="1322"/>
            <a:chExt cx="5990" cy="452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 rot="10800000">
              <a:off x="2981" y="1322"/>
              <a:ext cx="5990" cy="452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3391" y="4672"/>
              <a:ext cx="51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>
              <a:off x="3731" y="3602"/>
              <a:ext cx="451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4091" y="2482"/>
              <a:ext cx="378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3581" y="4872"/>
              <a:ext cx="4780" cy="8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Экономическая ответственность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(быть прибыльной компанией)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3731" y="3712"/>
              <a:ext cx="4460" cy="8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Правовая ответственность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(исполнять законы, играть по правилам)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3781" y="2612"/>
              <a:ext cx="4460" cy="76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Этическая ответственность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(поступать честно и справедливо)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4091" y="1382"/>
              <a:ext cx="3780" cy="10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Филантропическая ответственность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(повышать качество жизни)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ПРИЧИНЫ БЫТЬ КСО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9596" y="1643050"/>
            <a:ext cx="8286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Например</a:t>
            </a:r>
            <a:r>
              <a:rPr lang="ru-RU" dirty="0" smtClean="0"/>
              <a:t>, табачная и нефтяная промышленность благодаря правильной КСО могут продемонстрировать,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насколько </a:t>
            </a:r>
            <a:r>
              <a:rPr lang="ru-RU" dirty="0" smtClean="0"/>
              <a:t>они облегчают надзор государства за сохранением природы.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КСО </a:t>
            </a:r>
            <a:r>
              <a:rPr lang="ru-RU" dirty="0" smtClean="0"/>
              <a:t>является в том числе инструментом продвижения работодателя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Социальная отчетность представляет большой потенциал в отношении </a:t>
            </a:r>
            <a:r>
              <a:rPr lang="ru-RU" dirty="0" err="1" smtClean="0"/>
              <a:t>риск-менеджмента</a:t>
            </a:r>
            <a:r>
              <a:rPr lang="ru-RU" dirty="0" smtClean="0"/>
              <a:t>, так как раскрытие информации уменьшает долгосрочные риски. Например, снижает стоимость заемного капитала, увеличивает доверие к компании, позиционирует компанию как 'хорошего контрагента', то есть дает уверенность в том, что компания работает не только хорошо, но и </a:t>
            </a:r>
            <a:r>
              <a:rPr lang="ru-RU" dirty="0" smtClean="0"/>
              <a:t>правильно.</a:t>
            </a:r>
            <a:endParaRPr lang="ru-RU" dirty="0"/>
          </a:p>
        </p:txBody>
      </p:sp>
      <p:pic>
        <p:nvPicPr>
          <p:cNvPr id="14" name="Рисунок 13" descr="1356713146_w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0256" y="5072074"/>
            <a:ext cx="2452670" cy="142127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СТАНДАРТЫ КСО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9596" y="2000240"/>
            <a:ext cx="70485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Чаще всего в российской практике упоминаются следующие международные стандарты</a:t>
            </a:r>
            <a:r>
              <a:rPr lang="ru-RU" b="1" dirty="0" smtClean="0"/>
              <a:t>: </a:t>
            </a:r>
          </a:p>
          <a:p>
            <a:endParaRPr lang="ru-RU" dirty="0" smtClean="0"/>
          </a:p>
          <a:p>
            <a:r>
              <a:rPr lang="en-US" dirty="0" err="1" smtClean="0"/>
              <a:t>AccountAbility</a:t>
            </a:r>
            <a:r>
              <a:rPr lang="en-US" dirty="0" smtClean="0"/>
              <a:t> AA 1000</a:t>
            </a:r>
            <a:r>
              <a:rPr lang="en-US" dirty="0" smtClean="0"/>
              <a:t>;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smtClean="0"/>
              <a:t>GRI (Global Reporting Initiative</a:t>
            </a:r>
            <a:r>
              <a:rPr lang="en-US" dirty="0" smtClean="0"/>
              <a:t>);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smtClean="0"/>
              <a:t>IIRC (International Integrated Reporting Council</a:t>
            </a:r>
            <a:r>
              <a:rPr lang="en-US" dirty="0" smtClean="0"/>
              <a:t>);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smtClean="0"/>
              <a:t>ISO 26 000 (International </a:t>
            </a:r>
            <a:r>
              <a:rPr lang="en-US" dirty="0" err="1" smtClean="0"/>
              <a:t>Standarts</a:t>
            </a:r>
            <a:r>
              <a:rPr lang="en-US" dirty="0" smtClean="0"/>
              <a:t> Organization</a:t>
            </a:r>
            <a:r>
              <a:rPr lang="en-US" dirty="0" smtClean="0"/>
              <a:t>);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smtClean="0"/>
              <a:t>SA 8000, </a:t>
            </a:r>
            <a:r>
              <a:rPr lang="ru-RU" dirty="0" smtClean="0"/>
              <a:t>разработанный </a:t>
            </a:r>
            <a:r>
              <a:rPr lang="en-US" dirty="0" smtClean="0"/>
              <a:t>Social Accountability International`s.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87016-INNERRESIZED600-60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66" y="1285860"/>
            <a:ext cx="6743726" cy="421482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0" y="0"/>
              <a:ext cx="9906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28464" y="116632"/>
              <a:ext cx="9649072" cy="6624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8240" y="1227076"/>
            <a:ext cx="1593009" cy="61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66654" y="192880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Тренер-эксперт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Анна Брусницына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Mobile: +7 (909)9428758      </a:t>
            </a:r>
          </a:p>
          <a:p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Skype: 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Abrysnika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SM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оперативной связи:</a:t>
            </a:r>
          </a:p>
          <a:p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Viber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Telegram, 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WhatsApp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+79099428758</a:t>
            </a:r>
          </a:p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http://vkontakte.com/Abrysnika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http://twitter.com/Abrysnika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http://www.facebook.com/abrysnika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3000" y="2000240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Адрес: г. Москва, ул. Знаменка,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д. 8/13, стр.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Тел.: 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+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7 (495) 780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-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96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-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71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Горячая линия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8 800 333 68 78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www.nb-fund.ru</a:t>
            </a: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www.nb-forum.ru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www.nb-consult.ru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www.impulsdobra.ru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1034" y="5214950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1" descr="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81166" y="92867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93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САМАЯ РАСПРОСТРАНЕННАЯ ФОРМА КСО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406" y="1643050"/>
            <a:ext cx="80724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Самой распространённой из </a:t>
            </a:r>
            <a:endParaRPr lang="ru-RU" sz="3600" dirty="0" smtClean="0"/>
          </a:p>
          <a:p>
            <a:r>
              <a:rPr lang="ru-RU" sz="3600" dirty="0" smtClean="0"/>
              <a:t>практик </a:t>
            </a:r>
            <a:r>
              <a:rPr lang="ru-RU" sz="3600" dirty="0" smtClean="0"/>
              <a:t>КСО является </a:t>
            </a:r>
            <a:r>
              <a:rPr lang="ru-RU" sz="3600" dirty="0" smtClean="0"/>
              <a:t>благотворительность.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dirty="0" smtClean="0"/>
              <a:t>Благотворительная </a:t>
            </a:r>
            <a:r>
              <a:rPr lang="ru-RU" dirty="0" smtClean="0"/>
              <a:t>деятельность в России регулируется Федеральным законом № 135 от 11 августа 1995 г. «О благотворительной деятельности и благотворительных организациях». Также благотворительная деятельность регулируется ст. 39 Конституции РФ и Гражданским кодексом.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Рисунок 12" descr="qiA_NHET6z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16" y="1285860"/>
            <a:ext cx="2540000" cy="2768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ocialnyj-marketing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62" y="4183055"/>
            <a:ext cx="8024834" cy="2674945"/>
          </a:xfrm>
          <a:prstGeom prst="rect">
            <a:avLst/>
          </a:prstGeom>
        </p:spPr>
      </p:pic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ФОРМА КСО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406" y="1643050"/>
            <a:ext cx="92155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Социальный маркетинг — работа коммерческих компаний, направленная на одновременное продвижение бренда и социальных ценностей.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000" dirty="0" smtClean="0"/>
              <a:t>Ключевой элемент  - разработка</a:t>
            </a:r>
            <a:r>
              <a:rPr lang="ru-RU" sz="2000" dirty="0" smtClean="0"/>
              <a:t>, реализация и контроль социальных программ, направленных на продвижение социальных идей, движений или реализацию практических действий.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КСО ЕВРОПЫ И РОССИИ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Рисунок 12" descr="slide-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00" y="1928802"/>
            <a:ext cx="7394480" cy="34976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КСО в  РОССИИ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Рисунок 14" descr="image0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24" y="2214554"/>
            <a:ext cx="7362584" cy="30651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КСО в  РОССИИ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 descr="slide_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44" y="1357298"/>
            <a:ext cx="8896350" cy="4848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8350"/>
            <a:ext cx="1219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5" y="212602"/>
            <a:ext cx="1337276" cy="624110"/>
          </a:xfrm>
          <a:prstGeom prst="rect">
            <a:avLst/>
          </a:prstGeom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8" y="928670"/>
            <a:ext cx="1555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00515" y="272842"/>
            <a:ext cx="719557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КСО в  РОССИИ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 descr="slide_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71678"/>
            <a:ext cx="6286480" cy="3090853"/>
          </a:xfrm>
          <a:prstGeom prst="rect">
            <a:avLst/>
          </a:prstGeom>
        </p:spPr>
      </p:pic>
      <p:pic>
        <p:nvPicPr>
          <p:cNvPr id="11" name="Рисунок 10" descr="organization_992.png.500x500_q85_crop-,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16" y="2786058"/>
            <a:ext cx="1191330" cy="13668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18440</TotalTime>
  <Words>1219</Words>
  <Application>Microsoft Office PowerPoint</Application>
  <PresentationFormat>Лист A4 (210x297 мм)</PresentationFormat>
  <Paragraphs>186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AbrySnika</cp:lastModifiedBy>
  <cp:revision>977</cp:revision>
  <cp:lastPrinted>2015-04-21T10:33:33Z</cp:lastPrinted>
  <dcterms:created xsi:type="dcterms:W3CDTF">2012-11-15T10:31:37Z</dcterms:created>
  <dcterms:modified xsi:type="dcterms:W3CDTF">2017-06-27T12:55:54Z</dcterms:modified>
</cp:coreProperties>
</file>