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467" r:id="rId4"/>
    <p:sldId id="469" r:id="rId5"/>
    <p:sldId id="472" r:id="rId6"/>
    <p:sldId id="486" r:id="rId7"/>
    <p:sldId id="485" r:id="rId8"/>
    <p:sldId id="477" r:id="rId9"/>
    <p:sldId id="487" r:id="rId10"/>
    <p:sldId id="484" r:id="rId11"/>
    <p:sldId id="483" r:id="rId12"/>
    <p:sldId id="488" r:id="rId13"/>
    <p:sldId id="482" r:id="rId14"/>
    <p:sldId id="271" r:id="rId15"/>
  </p:sldIdLst>
  <p:sldSz cx="12192000" cy="6858000"/>
  <p:notesSz cx="6761163" cy="9942513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DDFF"/>
    <a:srgbClr val="93E3FF"/>
    <a:srgbClr val="EF1141"/>
    <a:srgbClr val="FB4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876" autoAdjust="0"/>
  </p:normalViewPr>
  <p:slideViewPr>
    <p:cSldViewPr snapToGrid="0" snapToObjects="1">
      <p:cViewPr varScale="1">
        <p:scale>
          <a:sx n="63" d="100"/>
          <a:sy n="63" d="100"/>
        </p:scale>
        <p:origin x="90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A19BA7-C47B-40AC-A235-6A59C8367ABC}" type="datetimeFigureOut">
              <a:rPr lang="be-BY"/>
              <a:pPr>
                <a:defRPr/>
              </a:pPr>
              <a:t>27.06.18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e-BY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be-BY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C93393-5902-47D5-B573-FFF97CD9AD36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val="1885908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548-BAC0-492C-83FC-429D97890A42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99CB-87CD-46D6-A9DE-4680BE030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7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3BD2-BB40-495E-B6C2-76A2D12EB029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8334-9465-421D-9159-041BF1869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0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A6D6-7B60-48B9-A4C1-9758DC0082F1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BFDD-B1EC-47F7-836E-FC8ACE598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82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32B8-22DB-427A-9B01-860652D96842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3A53-BAD9-4C4B-949E-BA7F14EE4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49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30A9-C65E-4FE7-90D8-E3C22ED16DC7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C3A3-25C3-461B-8F1C-640266BA7A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02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3CC-DCBC-420B-AC4B-AB8AD3B10A24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0FF5-2A55-467F-A65D-94D66A3AAC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32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22A7-E1BF-4703-B385-87132AE71F32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BC94-49DE-45AC-9575-B30384AE5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8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665C-0F4E-45B1-B622-76BC9A4318BD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93E0-D6BE-4883-B778-DE0EB1F10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080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43CE-02D7-40D3-B1E3-6F1AC2336A33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F011-5471-4A11-B51C-E986FE10A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643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0000-1E0C-48C9-96D0-6CE019561633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C07E-1655-49B7-8597-3FD0E5C25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39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9ACD-A54E-4332-8641-8776857DE5B0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F034-121A-4C85-9613-3AF4433D6F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19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8654-DC58-46EB-BAD6-EF3A409EEE3F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5A56-853F-479C-B96F-1F4B6BD10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9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CFB3-42DB-4380-976D-E56AE7EBD561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0B4E-BF7E-4DBF-8988-0483C8ECA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15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451E-287F-4418-BE4F-104E2C173E45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7762-1C43-4DCF-BE92-E517B03CD8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823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4DF0-29F7-4FBD-8FC7-ED82FD1B0828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FA05-451E-4D43-9CCB-A54B8DA273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25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4BA7-E29A-46F0-A7B8-C567245B485A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0DA9-1336-4CF8-99CB-284A88E5C9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47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6339-2CFE-4482-9C88-9A25D93A1BE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F0C3-8F2B-4E84-8703-5614F60D5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34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3621-D7C5-4414-A292-2B6CD2AFB4C7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4409-9B3C-4564-88C5-1447FABDB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2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3F02-1804-49F9-BD02-401AC3A849CF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1D2D-0A6E-4DBC-BBE6-7FE9A6592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81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E1D6-D323-4AD4-A501-1197D156EE59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2F5C-4799-47E1-BF90-9BF701547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2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A4CA-9793-479E-91DA-760B183AF044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D0FF-3002-4AA6-ACDF-B04547062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65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691B-4A80-439F-B1B8-0095099A3632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BE19-DB0E-42D1-948F-464C0B494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104E4-7B0F-4773-BBD4-0E05F76BFFF7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F9DE67-8A18-4800-8B63-75F66D8AB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11196-38DF-4BBD-88F8-B1CECB8EFBA4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1FE7D-3DC6-4D4E-9465-78D29973F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em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азвание 1"/>
          <p:cNvSpPr>
            <a:spLocks noGrp="1"/>
          </p:cNvSpPr>
          <p:nvPr>
            <p:ph type="ctrTitle"/>
          </p:nvPr>
        </p:nvSpPr>
        <p:spPr>
          <a:xfrm>
            <a:off x="1789116" y="2184207"/>
            <a:ext cx="8555037" cy="301752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</a:rPr>
              <a:t>Опыт программы 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обучения социальному предпринимательству 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Biz4all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101850" y="6013450"/>
            <a:ext cx="6527800" cy="4016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www.odb-office.eu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"/>
            <a:ext cx="12192000" cy="138683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boz4a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4"/>
            <a:ext cx="3657600" cy="187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Описание: C:\Users\ODB2\Dropbox\Lena's docs\NSALA proposal 2013\ODB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272812"/>
            <a:ext cx="1905000" cy="841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6" y="-5815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Выученные уроки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2440" y="1246913"/>
            <a:ext cx="1146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Менторы должны иметь доступ ко всей информации, которую получает команда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Нужно предусмотреть возможность смены ментора или команды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Важна рефлексия от менторов </a:t>
            </a:r>
          </a:p>
        </p:txBody>
      </p:sp>
      <p:pic>
        <p:nvPicPr>
          <p:cNvPr id="6146" name="Picture 2" descr="ÐÐ°ÑÑÐ¸Ð½ÐºÐ¸ Ð¿Ð¾ Ð·Ð°Ð¿ÑÐ¾ÑÑ Ð¸Ð´Ðµ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739092"/>
            <a:ext cx="2929492" cy="27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6" y="-5815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Выученные уроки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040" y="1170712"/>
            <a:ext cx="11673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Личная встреча ментора и команды даёт наибольший эффект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Менторов нужно благодарить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Желательно обеспечить возможность контактов менторов между собой</a:t>
            </a:r>
          </a:p>
        </p:txBody>
      </p:sp>
      <p:pic>
        <p:nvPicPr>
          <p:cNvPr id="7170" name="Picture 2" descr="ÐÐ°ÑÑÐ¸Ð½ÐºÐ¸ Ð¿Ð¾ Ð·Ð°Ð¿ÑÐ¾ÑÑ Ð¿ÑÐ¸Ð´ÑÐ¼Ð°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98" y="3616002"/>
            <a:ext cx="4528302" cy="30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934581" y="196517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chemeClr val="bg1"/>
                </a:solidFill>
              </a:rPr>
              <a:t>…и растили детей!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201"/>
            <a:ext cx="12192000" cy="86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30264" y="-9125"/>
            <a:ext cx="9153412" cy="120032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Успешное взаимодействие возможно только при заинтересованности обеих сторон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7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762000" y="2285372"/>
            <a:ext cx="10911839" cy="213448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5400" b="1" dirty="0">
                <a:solidFill>
                  <a:srgbClr val="C00000"/>
                </a:solidFill>
              </a:rPr>
              <a:t>В этом случае менторство приносит пользу обеим сторонам!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7780" y="6146800"/>
            <a:ext cx="6832600" cy="51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www.odb-office.eu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"/>
            <a:ext cx="12191999" cy="138683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oz4a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4"/>
            <a:ext cx="3657600" cy="187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Описание: C:\Users\ODB2\Dropbox\Lena's docs\NSALA proposal 2013\ODB-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4788367"/>
            <a:ext cx="2209800" cy="947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7" y="4763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Программа </a:t>
            </a:r>
            <a:r>
              <a:rPr lang="en-US" altLang="ru-RU" sz="4800" b="1" dirty="0">
                <a:solidFill>
                  <a:srgbClr val="C00000"/>
                </a:solidFill>
              </a:rPr>
              <a:t>Biz4all</a:t>
            </a:r>
            <a:endParaRPr lang="ru-RU" alt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Shape 105"/>
          <p:cNvSpPr txBox="1">
            <a:spLocks/>
          </p:cNvSpPr>
          <p:nvPr/>
        </p:nvSpPr>
        <p:spPr bwMode="auto">
          <a:xfrm>
            <a:off x="-243840" y="1167769"/>
            <a:ext cx="5730240" cy="513587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С ноября 2016 по июнь 2018 обучение социальному предпринимательству проходили </a:t>
            </a:r>
            <a:endParaRPr lang="ru-RU" sz="4000" dirty="0" smtClean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be-BY" sz="4000" b="1" dirty="0" smtClean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41 </a:t>
            </a:r>
            <a:r>
              <a:rPr lang="be-BY" sz="4000" b="1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команда</a:t>
            </a: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, </a:t>
            </a:r>
          </a:p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состоящие </a:t>
            </a:r>
            <a:r>
              <a:rPr lang="be-BY" sz="4000" dirty="0" smtClean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более </a:t>
            </a: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чем </a:t>
            </a:r>
            <a:endParaRPr lang="be-BY" sz="4000" dirty="0" smtClean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be-BY" sz="4000" dirty="0" smtClean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Из </a:t>
            </a:r>
            <a:r>
              <a:rPr lang="be-BY" sz="4000" b="1" dirty="0" smtClean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150 человек</a:t>
            </a:r>
            <a:endParaRPr lang="ru-RU" sz="4000" dirty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  <a:p>
            <a:pPr marL="0" indent="-3175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ru-RU" sz="2800" b="1" dirty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2" descr="https://odb-office.eu/files/img-gallery/DSC_0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7" y="1422133"/>
            <a:ext cx="8295503" cy="538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7" y="0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Программа </a:t>
            </a:r>
            <a:r>
              <a:rPr lang="en-US" altLang="ru-RU" sz="4800" b="1" dirty="0">
                <a:solidFill>
                  <a:srgbClr val="C00000"/>
                </a:solidFill>
              </a:rPr>
              <a:t>Biz4all</a:t>
            </a:r>
            <a:endParaRPr lang="ru-RU" alt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Shape 105"/>
          <p:cNvSpPr txBox="1">
            <a:spLocks/>
          </p:cNvSpPr>
          <p:nvPr/>
        </p:nvSpPr>
        <p:spPr bwMode="auto">
          <a:xfrm>
            <a:off x="1524000" y="1340647"/>
            <a:ext cx="9144000" cy="24488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За время обучения все команды изучили </a:t>
            </a:r>
            <a:r>
              <a:rPr lang="be-BY" sz="4000" b="1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27 теоретических онлайн модулей </a:t>
            </a: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и выполнили </a:t>
            </a:r>
            <a:r>
              <a:rPr lang="be-BY" sz="4000" b="1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27 домашних заданий</a:t>
            </a:r>
            <a:endParaRPr lang="ru-RU" sz="2800" b="1" dirty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Shape 105"/>
          <p:cNvSpPr txBox="1">
            <a:spLocks/>
          </p:cNvSpPr>
          <p:nvPr/>
        </p:nvSpPr>
        <p:spPr bwMode="auto">
          <a:xfrm>
            <a:off x="1402080" y="3672840"/>
            <a:ext cx="7559040" cy="298704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В</a:t>
            </a:r>
            <a:r>
              <a:rPr lang="be-BY" sz="4000" b="1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 16 оффлайн тренингах </a:t>
            </a: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принимали участие </a:t>
            </a:r>
          </a:p>
          <a:p>
            <a:pPr marL="0" indent="-3175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be-BY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48 белорусских и международных экспертов </a:t>
            </a:r>
          </a:p>
        </p:txBody>
      </p:sp>
      <p:pic>
        <p:nvPicPr>
          <p:cNvPr id="4098" name="Picture 2" descr="ÐÐ°ÑÑÐ¸Ð½ÐºÐ¸ Ð¿Ð¾ Ð·Ð°Ð¿ÑÐ¾ÑÑ Ð¾Ð±ÑÑ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550921"/>
            <a:ext cx="3108959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9" y="3464388"/>
            <a:ext cx="12195927" cy="5489605"/>
          </a:xfrm>
          <a:prstGeom prst="rect">
            <a:avLst/>
          </a:prstGeo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7" y="0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Менторство</a:t>
            </a:r>
          </a:p>
        </p:txBody>
      </p:sp>
      <p:sp>
        <p:nvSpPr>
          <p:cNvPr id="5" name="Shape 105"/>
          <p:cNvSpPr txBox="1">
            <a:spLocks/>
          </p:cNvSpPr>
          <p:nvPr/>
        </p:nvSpPr>
        <p:spPr bwMode="auto">
          <a:xfrm>
            <a:off x="106680" y="1116447"/>
            <a:ext cx="12049918" cy="29975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175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sz="36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В деятельности программы </a:t>
            </a:r>
            <a:r>
              <a:rPr lang="en-US" sz="36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Biz4all </a:t>
            </a:r>
            <a:r>
              <a:rPr lang="ru-RU" sz="36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активно участвовали </a:t>
            </a:r>
            <a:r>
              <a:rPr lang="ru-RU" sz="3600" b="1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25 менторов </a:t>
            </a:r>
            <a:r>
              <a:rPr lang="ru-RU" sz="36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из числа представителей белорусской диаспоры за рубежом (Великобритания, Италия, Швейцария, Грузия, Литва, Нидерланды, Португалия, США, Ирландия, Германия, Россия и пр. )</a:t>
            </a:r>
            <a:endParaRPr lang="en-US" sz="3600" b="1" dirty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  <a:p>
            <a:pPr marL="0" indent="-31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  <a:sym typeface="Comic Sans MS"/>
              </a:rPr>
              <a:t> </a:t>
            </a:r>
            <a:endParaRPr lang="ru-RU" sz="2800" b="1" dirty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Рисунок 5" descr="https://by.odb-office.eu/files/o-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847"/>
            <a:ext cx="2306619" cy="257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19" y="4475914"/>
            <a:ext cx="1828555" cy="26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23" y="4229823"/>
            <a:ext cx="1923460" cy="2520480"/>
          </a:xfrm>
          <a:prstGeom prst="rect">
            <a:avLst/>
          </a:prstGeom>
        </p:spPr>
      </p:pic>
      <p:pic>
        <p:nvPicPr>
          <p:cNvPr id="9" name="Рисунок 8" descr="http://mariasometti.com/html/themes/custom/images/foto-mari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50" y="4113964"/>
            <a:ext cx="1860341" cy="2934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859"/>
              </p:ext>
            </p:extLst>
          </p:nvPr>
        </p:nvGraphicFramePr>
        <p:xfrm>
          <a:off x="7950311" y="3654265"/>
          <a:ext cx="1810810" cy="235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Точечный рисунок" r:id="rId8" imgW="2561905" imgH="3323810" progId="Paint.Picture">
                  <p:embed/>
                </p:oleObj>
              </mc:Choice>
              <mc:Fallback>
                <p:oleObj name="Точечный рисунок" r:id="rId8" imgW="2561905" imgH="33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311" y="3654265"/>
                        <a:ext cx="1810810" cy="23526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25637"/>
              </p:ext>
            </p:extLst>
          </p:nvPr>
        </p:nvGraphicFramePr>
        <p:xfrm>
          <a:off x="10393680" y="3669028"/>
          <a:ext cx="1602359" cy="171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Точечный рисунок" r:id="rId10" imgW="2057143" imgH="2209524" progId="Paint.Picture">
                  <p:embed/>
                </p:oleObj>
              </mc:Choice>
              <mc:Fallback>
                <p:oleObj name="Точечный рисунок" r:id="rId10" imgW="2057143" imgH="22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3680" y="3669028"/>
                        <a:ext cx="1602359" cy="1716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84665"/>
              </p:ext>
            </p:extLst>
          </p:nvPr>
        </p:nvGraphicFramePr>
        <p:xfrm>
          <a:off x="9481511" y="5126506"/>
          <a:ext cx="1432417" cy="191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Точечный рисунок" r:id="rId12" imgW="3209524" imgH="4296375" progId="Paint.Picture">
                  <p:embed/>
                </p:oleObj>
              </mc:Choice>
              <mc:Fallback>
                <p:oleObj name="Точечный рисунок" r:id="rId12" imgW="3209524" imgH="42963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511" y="5126506"/>
                        <a:ext cx="1432417" cy="19174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8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" y="3572280"/>
            <a:ext cx="12195927" cy="5489605"/>
          </a:xfrm>
          <a:prstGeom prst="rect">
            <a:avLst/>
          </a:prstGeo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7" y="0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Почему диаспора?</a:t>
            </a:r>
          </a:p>
        </p:txBody>
      </p:sp>
      <p:sp>
        <p:nvSpPr>
          <p:cNvPr id="5" name="Shape 105"/>
          <p:cNvSpPr txBox="1">
            <a:spLocks/>
          </p:cNvSpPr>
          <p:nvPr/>
        </p:nvSpPr>
        <p:spPr bwMode="auto">
          <a:xfrm>
            <a:off x="640080" y="1020595"/>
            <a:ext cx="11033761" cy="22569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</a:rPr>
              <a:t>- отсутствие </a:t>
            </a: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</a:rPr>
              <a:t>языкового барьера </a:t>
            </a:r>
            <a:endParaRPr lang="ru-RU" sz="4000" dirty="0">
              <a:solidFill>
                <a:srgbClr val="002060"/>
              </a:solidFill>
              <a:ea typeface="Comic Sans MS"/>
              <a:cs typeface="Comic Sans MS"/>
            </a:endParaRPr>
          </a:p>
          <a:p>
            <a:pPr marL="0" indent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</a:rPr>
              <a:t>- западное </a:t>
            </a: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</a:rPr>
              <a:t>образование, </a:t>
            </a:r>
            <a:endParaRPr lang="ru-RU" sz="4000" dirty="0">
              <a:solidFill>
                <a:srgbClr val="002060"/>
              </a:solidFill>
              <a:ea typeface="Comic Sans MS"/>
              <a:cs typeface="Comic Sans MS"/>
            </a:endParaRPr>
          </a:p>
          <a:p>
            <a:pPr marL="0" indent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</a:rPr>
              <a:t>- другой </a:t>
            </a:r>
            <a:r>
              <a:rPr lang="ru-RU" sz="4000" dirty="0">
                <a:solidFill>
                  <a:srgbClr val="002060"/>
                </a:solidFill>
                <a:ea typeface="Comic Sans MS"/>
                <a:cs typeface="Comic Sans MS"/>
              </a:rPr>
              <a:t>менталитет по отношению к </a:t>
            </a:r>
            <a:r>
              <a:rPr lang="ru-RU" sz="4000" dirty="0" smtClean="0">
                <a:solidFill>
                  <a:srgbClr val="002060"/>
                </a:solidFill>
                <a:ea typeface="Comic Sans MS"/>
                <a:cs typeface="Comic Sans MS"/>
              </a:rPr>
              <a:t>бизнесу</a:t>
            </a:r>
            <a:endParaRPr lang="ru-RU" dirty="0">
              <a:solidFill>
                <a:srgbClr val="002060"/>
              </a:solidFill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7" descr="C:\Users\Alyona\AppData\Local\Temp\Rar$DIa0.161\Serge-Fenenko-b-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335"/>
            <a:ext cx="2834591" cy="28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yona\AppData\Local\Temp\Rar$DIa0.269\AlexeyAndrushevich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0" y="3973269"/>
            <a:ext cx="3513668" cy="23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lyona\AppData\Local\Temp\Rar$DIa0.713\Maria Somett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9" y="3494097"/>
            <a:ext cx="3775974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lyona\AppData\Local\Temp\Rar$DIa0.300\alina stankevi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68" y="3158817"/>
            <a:ext cx="2569350" cy="38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7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184156"/>
            <a:ext cx="8229600" cy="1143000"/>
          </a:xfrm>
        </p:spPr>
        <p:txBody>
          <a:bodyPr/>
          <a:lstStyle/>
          <a:p>
            <a:r>
              <a:rPr lang="be-BY" sz="4800" b="1" dirty="0">
                <a:solidFill>
                  <a:srgbClr val="C00000"/>
                </a:solidFill>
              </a:rPr>
              <a:t>Подготовка менторов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3"/>
            <a:ext cx="10774680" cy="36880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4400" dirty="0">
                <a:solidFill>
                  <a:srgbClr val="002060"/>
                </a:solidFill>
                <a:ea typeface="Comic Sans MS"/>
                <a:cs typeface="Comic Sans MS"/>
              </a:rPr>
              <a:t>Все менторы прошл</a:t>
            </a:r>
            <a:r>
              <a:rPr lang="ru-RU" sz="4400" dirty="0">
                <a:solidFill>
                  <a:srgbClr val="002060"/>
                </a:solidFill>
                <a:ea typeface="Comic Sans MS"/>
                <a:cs typeface="Comic Sans MS"/>
              </a:rPr>
              <a:t>и удалённое обучение на тему менторства по программе </a:t>
            </a:r>
            <a:r>
              <a:rPr lang="en-US" sz="4400" dirty="0">
                <a:solidFill>
                  <a:srgbClr val="002060"/>
                </a:solidFill>
                <a:ea typeface="Comic Sans MS"/>
                <a:cs typeface="Comic Sans MS"/>
              </a:rPr>
              <a:t>The Network University</a:t>
            </a:r>
            <a:r>
              <a:rPr lang="ru-RU" sz="4400" dirty="0">
                <a:solidFill>
                  <a:srgbClr val="002060"/>
                </a:solidFill>
                <a:ea typeface="Comic Sans MS"/>
                <a:cs typeface="Comic Sans MS"/>
              </a:rPr>
              <a:t> </a:t>
            </a:r>
            <a:r>
              <a:rPr lang="en-US" sz="4400" dirty="0">
                <a:solidFill>
                  <a:srgbClr val="002060"/>
                </a:solidFill>
                <a:ea typeface="Comic Sans MS"/>
                <a:cs typeface="Comic Sans MS"/>
              </a:rPr>
              <a:t>(TNU) </a:t>
            </a:r>
            <a:r>
              <a:rPr lang="ru-RU" sz="4400" dirty="0">
                <a:solidFill>
                  <a:srgbClr val="002060"/>
                </a:solidFill>
                <a:ea typeface="Comic Sans MS"/>
                <a:cs typeface="Comic Sans MS"/>
              </a:rPr>
              <a:t>(Амстердам, Нидерланды)</a:t>
            </a:r>
            <a:endParaRPr lang="ru-RU" sz="3600" dirty="0"/>
          </a:p>
        </p:txBody>
      </p:sp>
      <p:pic>
        <p:nvPicPr>
          <p:cNvPr id="4" name="Рисунок 4" descr="http://odb-office.eu/sites/all/themes/clean_theme/banners/tnu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59" y="5135880"/>
            <a:ext cx="4139191" cy="12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Ð¿Ð¸Ñ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44" y="4435312"/>
            <a:ext cx="2277979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6" y="-5815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Роль менторов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2476" y="1119180"/>
            <a:ext cx="100374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Взгляд со стороны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Международный опыт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Профессиональные компетенции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Субъективный опыт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Выход на международных экспертов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Психологическая поддержка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Дополнительная мотивация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Дополнительный контроль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….и многое другое…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05" y="4363900"/>
            <a:ext cx="2809875" cy="2356940"/>
          </a:xfrm>
          <a:prstGeom prst="rect">
            <a:avLst/>
          </a:prstGeo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6" y="-5815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Выученные уроки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1480" y="1170712"/>
            <a:ext cx="1135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Необходима регулярная коммуникация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Желательно обеспечить возможность выбора ментора и команды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Важно чётко определить объём занятости и функции менторов, предложить алгоритм и формы взаимодействий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8479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52476" y="-5815"/>
            <a:ext cx="8829675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Выученные уроки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9080" y="1291716"/>
            <a:ext cx="11719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Особое внимание начальному этапу установления коммуникации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Обязателен постоянный мониторинг взаимодействия менторов и команд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09" y="3754571"/>
            <a:ext cx="3054191" cy="30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b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odb_2</Template>
  <TotalTime>9294</TotalTime>
  <Words>271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odb_2</vt:lpstr>
      <vt:lpstr>Специальное оформление</vt:lpstr>
      <vt:lpstr>Точечный рисунок</vt:lpstr>
      <vt:lpstr>Опыт программы  обучения социальному предпринимательству  Biz4all</vt:lpstr>
      <vt:lpstr>Программа Biz4all</vt:lpstr>
      <vt:lpstr>Программа Biz4all</vt:lpstr>
      <vt:lpstr>Менторство</vt:lpstr>
      <vt:lpstr>Почему диаспора?</vt:lpstr>
      <vt:lpstr>Подготовка менторов</vt:lpstr>
      <vt:lpstr>Роль менторов</vt:lpstr>
      <vt:lpstr>Выученные уроки</vt:lpstr>
      <vt:lpstr>Выученные уроки</vt:lpstr>
      <vt:lpstr>Выученные уроки</vt:lpstr>
      <vt:lpstr>Выученные уроки</vt:lpstr>
      <vt:lpstr>…и растили детей!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ВІКТАРЫНА</dc:title>
  <dc:creator>Admin</dc:creator>
  <cp:lastModifiedBy>User</cp:lastModifiedBy>
  <cp:revision>683</cp:revision>
  <cp:lastPrinted>2016-03-01T07:24:29Z</cp:lastPrinted>
  <dcterms:created xsi:type="dcterms:W3CDTF">2015-01-15T13:55:10Z</dcterms:created>
  <dcterms:modified xsi:type="dcterms:W3CDTF">2018-06-27T10:36:54Z</dcterms:modified>
</cp:coreProperties>
</file>