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2" r:id="rId1"/>
    <p:sldMasterId id="2147483842" r:id="rId2"/>
  </p:sldMasterIdLst>
  <p:notesMasterIdLst>
    <p:notesMasterId r:id="rId18"/>
  </p:notesMasterIdLst>
  <p:handoutMasterIdLst>
    <p:handoutMasterId r:id="rId19"/>
  </p:handoutMasterIdLst>
  <p:sldIdLst>
    <p:sldId id="259" r:id="rId3"/>
    <p:sldId id="281" r:id="rId4"/>
    <p:sldId id="267" r:id="rId5"/>
    <p:sldId id="265" r:id="rId6"/>
    <p:sldId id="278" r:id="rId7"/>
    <p:sldId id="275" r:id="rId8"/>
    <p:sldId id="268" r:id="rId9"/>
    <p:sldId id="260" r:id="rId10"/>
    <p:sldId id="282" r:id="rId11"/>
    <p:sldId id="270" r:id="rId12"/>
    <p:sldId id="271" r:id="rId13"/>
    <p:sldId id="279" r:id="rId14"/>
    <p:sldId id="277" r:id="rId15"/>
    <p:sldId id="280" r:id="rId16"/>
    <p:sldId id="274" r:id="rId17"/>
  </p:sldIdLst>
  <p:sldSz cx="9906000" cy="6858000" type="A4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ＭＳ Ｐゴシック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4">
          <p15:clr>
            <a:srgbClr val="A4A3A4"/>
          </p15:clr>
        </p15:guide>
        <p15:guide id="2" orient="horz" pos="3946">
          <p15:clr>
            <a:srgbClr val="A4A3A4"/>
          </p15:clr>
        </p15:guide>
        <p15:guide id="3" orient="horz" pos="402">
          <p15:clr>
            <a:srgbClr val="A4A3A4"/>
          </p15:clr>
        </p15:guide>
        <p15:guide id="4" orient="horz" pos="1292">
          <p15:clr>
            <a:srgbClr val="A4A3A4"/>
          </p15:clr>
        </p15:guide>
        <p15:guide id="5" orient="horz" pos="1956">
          <p15:clr>
            <a:srgbClr val="A4A3A4"/>
          </p15:clr>
        </p15:guide>
        <p15:guide id="6" orient="horz" pos="2613">
          <p15:clr>
            <a:srgbClr val="A4A3A4"/>
          </p15:clr>
        </p15:guide>
        <p15:guide id="7" pos="398">
          <p15:clr>
            <a:srgbClr val="A4A3A4"/>
          </p15:clr>
        </p15:guide>
        <p15:guide id="8" pos="5833">
          <p15:clr>
            <a:srgbClr val="A4A3A4"/>
          </p15:clr>
        </p15:guide>
        <p15:guide id="9" pos="3116">
          <p15:clr>
            <a:srgbClr val="A4A3A4"/>
          </p15:clr>
        </p15:guide>
        <p15:guide id="10" pos="4022">
          <p15:clr>
            <a:srgbClr val="A4A3A4"/>
          </p15:clr>
        </p15:guide>
        <p15:guide id="11" pos="2211">
          <p15:clr>
            <a:srgbClr val="A4A3A4"/>
          </p15:clr>
        </p15:guide>
        <p15:guide id="12" pos="1304">
          <p15:clr>
            <a:srgbClr val="A4A3A4"/>
          </p15:clr>
        </p15:guide>
        <p15:guide id="13" pos="4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rkan, Irina" initials="TI" lastIdx="8" clrIdx="0">
    <p:extLst>
      <p:ext uri="{19B8F6BF-5375-455C-9EA6-DF929625EA0E}">
        <p15:presenceInfo xmlns:p15="http://schemas.microsoft.com/office/powerpoint/2012/main" userId="S-1-5-21-1645522239-1214440339-682003330-358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9AC"/>
    <a:srgbClr val="7ECEAA"/>
    <a:srgbClr val="BEE6D4"/>
    <a:srgbClr val="B7D1BB"/>
    <a:srgbClr val="C7C8CA"/>
    <a:srgbClr val="CEEBE8"/>
    <a:srgbClr val="BBD6CC"/>
    <a:srgbClr val="8F9195"/>
    <a:srgbClr val="686A6E"/>
    <a:srgbClr val="7D7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78711" autoAdjust="0"/>
  </p:normalViewPr>
  <p:slideViewPr>
    <p:cSldViewPr snapToGrid="0" showGuides="1">
      <p:cViewPr varScale="1">
        <p:scale>
          <a:sx n="88" d="100"/>
          <a:sy n="88" d="100"/>
        </p:scale>
        <p:origin x="2292" y="84"/>
      </p:cViewPr>
      <p:guideLst>
        <p:guide orient="horz" pos="3284"/>
        <p:guide orient="horz" pos="3946"/>
        <p:guide orient="horz" pos="402"/>
        <p:guide orient="horz" pos="1292"/>
        <p:guide orient="horz" pos="1956"/>
        <p:guide orient="horz" pos="2613"/>
        <p:guide pos="398"/>
        <p:guide pos="5833"/>
        <p:guide pos="3116"/>
        <p:guide pos="4022"/>
        <p:guide pos="2211"/>
        <p:guide pos="1304"/>
        <p:guide pos="4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-2640" y="-96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RMIN01-SRV-01\MINAPALIA$\CI\&#1059;&#1058;&#1042;\&#1048;&#1090;&#1086;&#1075;&#1080;%20&#1087;&#1088;&#1086;&#1077;&#1082;&#1090;&#1072;%20&#1087;&#1086;%20&#1075;&#1086;&#1076;&#1072;&#108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chemeClr val="tx1"/>
                </a:solidFill>
              </a:rPr>
              <a:t>Индекс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жизненной удовлетворенности (ИЖУ) </a:t>
            </a:r>
            <a:r>
              <a:rPr lang="ru-RU" sz="1100" b="1" dirty="0">
                <a:solidFill>
                  <a:schemeClr val="tx1"/>
                </a:solidFill>
              </a:rPr>
              <a:t>участников проекта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'Сводные результаты'!$D$13</c:f>
              <c:strCache>
                <c:ptCount val="1"/>
                <c:pt idx="0">
                  <c:v>Начало проекта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'Сводные результаты'!$G$14:$G$16</c:f>
              <c:strCache>
                <c:ptCount val="3"/>
                <c:pt idx="0">
                  <c:v>Низкий ИЖУ</c:v>
                </c:pt>
                <c:pt idx="1">
                  <c:v>Средний ИЖУ</c:v>
                </c:pt>
                <c:pt idx="2">
                  <c:v>Высокий ИЖУ</c:v>
                </c:pt>
              </c:strCache>
            </c:strRef>
          </c:cat>
          <c:val>
            <c:numRef>
              <c:f>'Сводные результаты'!$D$14:$D$16</c:f>
              <c:numCache>
                <c:formatCode>0%</c:formatCode>
                <c:ptCount val="3"/>
                <c:pt idx="0">
                  <c:v>0.41694915254237286</c:v>
                </c:pt>
                <c:pt idx="1">
                  <c:v>0.29830508474576273</c:v>
                </c:pt>
                <c:pt idx="2">
                  <c:v>0.28999999999999998</c:v>
                </c:pt>
              </c:numCache>
            </c:numRef>
          </c:val>
        </c:ser>
        <c:ser>
          <c:idx val="1"/>
          <c:order val="1"/>
          <c:tx>
            <c:strRef>
              <c:f>'Сводные результаты'!$E$13</c:f>
              <c:strCache>
                <c:ptCount val="1"/>
                <c:pt idx="0">
                  <c:v>Конец проекта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'Сводные результаты'!$G$14:$G$16</c:f>
              <c:strCache>
                <c:ptCount val="3"/>
                <c:pt idx="0">
                  <c:v>Низкий ИЖУ</c:v>
                </c:pt>
                <c:pt idx="1">
                  <c:v>Средний ИЖУ</c:v>
                </c:pt>
                <c:pt idx="2">
                  <c:v>Высокий ИЖУ</c:v>
                </c:pt>
              </c:strCache>
            </c:strRef>
          </c:cat>
          <c:val>
            <c:numRef>
              <c:f>'Сводные результаты'!$E$14:$E$16</c:f>
              <c:numCache>
                <c:formatCode>0%</c:formatCode>
                <c:ptCount val="3"/>
                <c:pt idx="0">
                  <c:v>0.27777777777777779</c:v>
                </c:pt>
                <c:pt idx="1">
                  <c:v>0.42592592592592593</c:v>
                </c:pt>
                <c:pt idx="2">
                  <c:v>0.29629629629629628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094592"/>
        <c:axId val="207343144"/>
      </c:barChart>
      <c:catAx>
        <c:axId val="2080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343144"/>
        <c:crosses val="autoZero"/>
        <c:auto val="1"/>
        <c:lblAlgn val="ctr"/>
        <c:lblOffset val="100"/>
        <c:noMultiLvlLbl val="0"/>
      </c:catAx>
      <c:valAx>
        <c:axId val="20734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09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>
                <a:solidFill>
                  <a:schemeClr val="tx1"/>
                </a:solidFill>
              </a:rPr>
              <a:t>Доля </a:t>
            </a:r>
            <a:r>
              <a:rPr lang="ru-RU" sz="1100" b="1" dirty="0" smtClean="0">
                <a:solidFill>
                  <a:schemeClr val="tx1"/>
                </a:solidFill>
              </a:rPr>
              <a:t>слушателей, реализовавших цели своего </a:t>
            </a:r>
            <a:r>
              <a:rPr lang="ru-RU" sz="1100" b="1" dirty="0">
                <a:solidFill>
                  <a:schemeClr val="tx1"/>
                </a:solidFill>
              </a:rPr>
              <a:t>участия в </a:t>
            </a:r>
            <a:r>
              <a:rPr lang="ru-RU" sz="1100" b="1" dirty="0" smtClean="0">
                <a:solidFill>
                  <a:schemeClr val="tx1"/>
                </a:solidFill>
              </a:rPr>
              <a:t>проекте УТВ*</a:t>
            </a:r>
            <a:endParaRPr lang="en-US" sz="11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903893207413067"/>
          <c:y val="1.4162643462978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Sheet2!$B$18:$B$24</c:f>
              <c:strCache>
                <c:ptCount val="7"/>
                <c:pt idx="0">
                  <c:v>Приобретение знаний, навыков с целью оказания помощи другим людям; </c:v>
                </c:pt>
                <c:pt idx="1">
                  <c:v>Признание со стороны родственников, знакомых;</c:v>
                </c:pt>
                <c:pt idx="2">
                  <c:v>Прагматичные цели (карьерный рост, поездка за рубеж и т.д.);</c:v>
                </c:pt>
                <c:pt idx="3">
                  <c:v>Желание быть вовлеченным;</c:v>
                </c:pt>
                <c:pt idx="4">
                  <c:v>Самореализация; </c:v>
                </c:pt>
                <c:pt idx="5">
                  <c:v>Расширение круга общения (новые знакомства, контакты); </c:v>
                </c:pt>
                <c:pt idx="6">
                  <c:v>Приобретение новых знаний, навыков ; </c:v>
                </c:pt>
              </c:strCache>
            </c:strRef>
          </c:cat>
          <c:val>
            <c:numRef>
              <c:f>Sheet2!$D$18:$D$24</c:f>
              <c:numCache>
                <c:formatCode>0%</c:formatCode>
                <c:ptCount val="7"/>
                <c:pt idx="0">
                  <c:v>0.1872037914691943</c:v>
                </c:pt>
                <c:pt idx="1">
                  <c:v>0.24644549763033174</c:v>
                </c:pt>
                <c:pt idx="2">
                  <c:v>0.27962085308056872</c:v>
                </c:pt>
                <c:pt idx="3">
                  <c:v>0.4099526066350711</c:v>
                </c:pt>
                <c:pt idx="4">
                  <c:v>0.59478672985781988</c:v>
                </c:pt>
                <c:pt idx="5">
                  <c:v>0.74170616113744081</c:v>
                </c:pt>
                <c:pt idx="6">
                  <c:v>0.87677725118483407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154712"/>
        <c:axId val="208038048"/>
      </c:barChart>
      <c:catAx>
        <c:axId val="206154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038048"/>
        <c:crosses val="autoZero"/>
        <c:auto val="1"/>
        <c:lblAlgn val="ctr"/>
        <c:lblOffset val="100"/>
        <c:noMultiLvlLbl val="0"/>
      </c:catAx>
      <c:valAx>
        <c:axId val="20803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15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BC18F-7FB3-4026-AB42-3999FD37FE9E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E7D1948-9D45-41DD-909B-96C21E686274}">
      <dgm:prSet custT="1"/>
      <dgm:spPr/>
      <dgm:t>
        <a:bodyPr anchor="ctr"/>
        <a:lstStyle/>
        <a:p>
          <a:pPr rtl="0"/>
          <a:r>
            <a:rPr lang="ru-RU" sz="1800" b="1" dirty="0" smtClean="0"/>
            <a:t>(</a:t>
          </a:r>
          <a:r>
            <a:rPr lang="ru-RU" sz="1800" b="1" dirty="0" err="1" smtClean="0"/>
            <a:t>output</a:t>
          </a:r>
          <a:r>
            <a:rPr lang="ru-RU" sz="1800" b="1" dirty="0" smtClean="0"/>
            <a:t>) Непосредственные результаты</a:t>
          </a:r>
          <a:endParaRPr lang="ru-RU" sz="1800" b="1" dirty="0"/>
        </a:p>
      </dgm:t>
    </dgm:pt>
    <dgm:pt modelId="{F7891EE7-3593-4A9F-AD11-3EF8D947BF03}" type="parTrans" cxnId="{1F9F5453-9F3C-4B28-A741-9B080CC73C0A}">
      <dgm:prSet/>
      <dgm:spPr/>
      <dgm:t>
        <a:bodyPr/>
        <a:lstStyle/>
        <a:p>
          <a:endParaRPr lang="ru-RU" b="1"/>
        </a:p>
      </dgm:t>
    </dgm:pt>
    <dgm:pt modelId="{559C719A-6DCF-4759-BA3D-789B1143DDA6}" type="sibTrans" cxnId="{1F9F5453-9F3C-4B28-A741-9B080CC73C0A}">
      <dgm:prSet/>
      <dgm:spPr/>
      <dgm:t>
        <a:bodyPr/>
        <a:lstStyle/>
        <a:p>
          <a:endParaRPr lang="ru-RU" b="1"/>
        </a:p>
      </dgm:t>
    </dgm:pt>
    <dgm:pt modelId="{45F7D846-1DD0-44B3-8518-2D4A8948C907}">
      <dgm:prSet custT="1"/>
      <dgm:spPr/>
      <dgm:t>
        <a:bodyPr anchor="ctr"/>
        <a:lstStyle/>
        <a:p>
          <a:pPr rtl="0"/>
          <a:r>
            <a:rPr lang="ru-RU" sz="1800" b="1" dirty="0" smtClean="0"/>
            <a:t>Социальный эффект (</a:t>
          </a:r>
          <a:r>
            <a:rPr lang="ru-RU" sz="1800" b="1" dirty="0" err="1" smtClean="0"/>
            <a:t>impact</a:t>
          </a:r>
          <a:r>
            <a:rPr lang="ru-RU" sz="1800" b="1" dirty="0" smtClean="0"/>
            <a:t>)</a:t>
          </a:r>
          <a:endParaRPr lang="ru-RU" sz="1800" b="1" dirty="0"/>
        </a:p>
      </dgm:t>
    </dgm:pt>
    <dgm:pt modelId="{1AABB164-DD54-48AC-876F-E68E1677CF6D}" type="parTrans" cxnId="{1B7ABD75-DEE9-4BBD-BD10-D9B47E412222}">
      <dgm:prSet/>
      <dgm:spPr/>
      <dgm:t>
        <a:bodyPr/>
        <a:lstStyle/>
        <a:p>
          <a:endParaRPr lang="ru-RU"/>
        </a:p>
      </dgm:t>
    </dgm:pt>
    <dgm:pt modelId="{B4C31437-2D9A-4A8E-BF6F-8EF615A07D86}" type="sibTrans" cxnId="{1B7ABD75-DEE9-4BBD-BD10-D9B47E412222}">
      <dgm:prSet/>
      <dgm:spPr/>
      <dgm:t>
        <a:bodyPr/>
        <a:lstStyle/>
        <a:p>
          <a:endParaRPr lang="ru-RU"/>
        </a:p>
      </dgm:t>
    </dgm:pt>
    <dgm:pt modelId="{E8F9FF19-4D7B-47F3-B24B-A817EA7E5BFB}">
      <dgm:prSet custT="1"/>
      <dgm:spPr/>
      <dgm:t>
        <a:bodyPr anchor="ctr"/>
        <a:lstStyle/>
        <a:p>
          <a:pPr rtl="0"/>
          <a:r>
            <a:rPr lang="ru-RU" sz="1800" b="1" smtClean="0">
              <a:solidFill>
                <a:schemeClr val="bg1"/>
              </a:solidFill>
            </a:rPr>
            <a:t>Ресурсный </a:t>
          </a:r>
          <a:r>
            <a:rPr lang="ru-RU" sz="1800" b="1" dirty="0" smtClean="0">
              <a:solidFill>
                <a:schemeClr val="bg1"/>
              </a:solidFill>
            </a:rPr>
            <a:t>вклад </a:t>
          </a:r>
          <a:endParaRPr lang="ru-RU" sz="1800" b="1" dirty="0"/>
        </a:p>
      </dgm:t>
    </dgm:pt>
    <dgm:pt modelId="{57A0F75B-6E45-47C2-B7E7-427B00D0F96B}" type="parTrans" cxnId="{A1FED895-775A-42D7-B879-A41608098CF5}">
      <dgm:prSet/>
      <dgm:spPr/>
      <dgm:t>
        <a:bodyPr/>
        <a:lstStyle/>
        <a:p>
          <a:endParaRPr lang="ru-RU"/>
        </a:p>
      </dgm:t>
    </dgm:pt>
    <dgm:pt modelId="{D3146419-B7B1-43B7-8B70-57DECFED3284}" type="sibTrans" cxnId="{A1FED895-775A-42D7-B879-A41608098CF5}">
      <dgm:prSet/>
      <dgm:spPr/>
      <dgm:t>
        <a:bodyPr/>
        <a:lstStyle/>
        <a:p>
          <a:endParaRPr lang="ru-RU"/>
        </a:p>
      </dgm:t>
    </dgm:pt>
    <dgm:pt modelId="{07CDFEB9-4B47-4EB8-BC30-36BD7DEAC67A}" type="pres">
      <dgm:prSet presAssocID="{B67BC18F-7FB3-4026-AB42-3999FD37FE9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324465-AA44-4C5D-BFFC-9E72A99850BB}" type="pres">
      <dgm:prSet presAssocID="{B67BC18F-7FB3-4026-AB42-3999FD37FE9E}" presName="comp1" presStyleCnt="0"/>
      <dgm:spPr/>
    </dgm:pt>
    <dgm:pt modelId="{5D8A65D8-0181-42A0-AC34-CD8D0A0E2F89}" type="pres">
      <dgm:prSet presAssocID="{B67BC18F-7FB3-4026-AB42-3999FD37FE9E}" presName="circle1" presStyleLbl="node1" presStyleIdx="0" presStyleCnt="3" custScaleX="123052"/>
      <dgm:spPr/>
      <dgm:t>
        <a:bodyPr/>
        <a:lstStyle/>
        <a:p>
          <a:endParaRPr lang="ru-RU"/>
        </a:p>
      </dgm:t>
    </dgm:pt>
    <dgm:pt modelId="{67DD0128-F6BA-4601-8633-563B4ABFDCDA}" type="pres">
      <dgm:prSet presAssocID="{B67BC18F-7FB3-4026-AB42-3999FD37FE9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8F6EE-F6FD-462E-A44E-228A2D7E03F8}" type="pres">
      <dgm:prSet presAssocID="{B67BC18F-7FB3-4026-AB42-3999FD37FE9E}" presName="comp2" presStyleCnt="0"/>
      <dgm:spPr/>
    </dgm:pt>
    <dgm:pt modelId="{F6EE1F1F-FCC6-4178-8F4E-CC0A2F585CCE}" type="pres">
      <dgm:prSet presAssocID="{B67BC18F-7FB3-4026-AB42-3999FD37FE9E}" presName="circle2" presStyleLbl="node1" presStyleIdx="1" presStyleCnt="3" custScaleX="138100"/>
      <dgm:spPr/>
      <dgm:t>
        <a:bodyPr/>
        <a:lstStyle/>
        <a:p>
          <a:endParaRPr lang="ru-RU"/>
        </a:p>
      </dgm:t>
    </dgm:pt>
    <dgm:pt modelId="{1221E584-2E55-4BE3-B175-76FC1775DC13}" type="pres">
      <dgm:prSet presAssocID="{B67BC18F-7FB3-4026-AB42-3999FD37FE9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BFFB-4F42-4BC2-9451-0AD81812AA00}" type="pres">
      <dgm:prSet presAssocID="{B67BC18F-7FB3-4026-AB42-3999FD37FE9E}" presName="comp3" presStyleCnt="0"/>
      <dgm:spPr/>
    </dgm:pt>
    <dgm:pt modelId="{52F7AAE2-8C8F-474F-8B14-AF8B4813F1FF}" type="pres">
      <dgm:prSet presAssocID="{B67BC18F-7FB3-4026-AB42-3999FD37FE9E}" presName="circle3" presStyleLbl="node1" presStyleIdx="2" presStyleCnt="3" custScaleX="134432"/>
      <dgm:spPr/>
      <dgm:t>
        <a:bodyPr/>
        <a:lstStyle/>
        <a:p>
          <a:endParaRPr lang="ru-RU"/>
        </a:p>
      </dgm:t>
    </dgm:pt>
    <dgm:pt modelId="{99337FC3-9CB3-4A85-961F-14CC3FAA0519}" type="pres">
      <dgm:prSet presAssocID="{B67BC18F-7FB3-4026-AB42-3999FD37FE9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D36E4-FDBB-428A-B3F6-2C6A387A4E91}" type="presOf" srcId="{CE7D1948-9D45-41DD-909B-96C21E686274}" destId="{1221E584-2E55-4BE3-B175-76FC1775DC13}" srcOrd="1" destOrd="0" presId="urn:microsoft.com/office/officeart/2005/8/layout/venn2"/>
    <dgm:cxn modelId="{1F9F5453-9F3C-4B28-A741-9B080CC73C0A}" srcId="{B67BC18F-7FB3-4026-AB42-3999FD37FE9E}" destId="{CE7D1948-9D45-41DD-909B-96C21E686274}" srcOrd="1" destOrd="0" parTransId="{F7891EE7-3593-4A9F-AD11-3EF8D947BF03}" sibTransId="{559C719A-6DCF-4759-BA3D-789B1143DDA6}"/>
    <dgm:cxn modelId="{5A91288A-1F71-4231-BFA8-EAEF124FA770}" type="presOf" srcId="{E8F9FF19-4D7B-47F3-B24B-A817EA7E5BFB}" destId="{52F7AAE2-8C8F-474F-8B14-AF8B4813F1FF}" srcOrd="0" destOrd="0" presId="urn:microsoft.com/office/officeart/2005/8/layout/venn2"/>
    <dgm:cxn modelId="{A1FED895-775A-42D7-B879-A41608098CF5}" srcId="{B67BC18F-7FB3-4026-AB42-3999FD37FE9E}" destId="{E8F9FF19-4D7B-47F3-B24B-A817EA7E5BFB}" srcOrd="2" destOrd="0" parTransId="{57A0F75B-6E45-47C2-B7E7-427B00D0F96B}" sibTransId="{D3146419-B7B1-43B7-8B70-57DECFED3284}"/>
    <dgm:cxn modelId="{94B26A03-42EE-456C-B8AF-516E01C494E1}" type="presOf" srcId="{45F7D846-1DD0-44B3-8518-2D4A8948C907}" destId="{5D8A65D8-0181-42A0-AC34-CD8D0A0E2F89}" srcOrd="0" destOrd="0" presId="urn:microsoft.com/office/officeart/2005/8/layout/venn2"/>
    <dgm:cxn modelId="{B91B2ADC-A9EE-42BF-A166-FEF039203FC4}" type="presOf" srcId="{B67BC18F-7FB3-4026-AB42-3999FD37FE9E}" destId="{07CDFEB9-4B47-4EB8-BC30-36BD7DEAC67A}" srcOrd="0" destOrd="0" presId="urn:microsoft.com/office/officeart/2005/8/layout/venn2"/>
    <dgm:cxn modelId="{1B7ABD75-DEE9-4BBD-BD10-D9B47E412222}" srcId="{B67BC18F-7FB3-4026-AB42-3999FD37FE9E}" destId="{45F7D846-1DD0-44B3-8518-2D4A8948C907}" srcOrd="0" destOrd="0" parTransId="{1AABB164-DD54-48AC-876F-E68E1677CF6D}" sibTransId="{B4C31437-2D9A-4A8E-BF6F-8EF615A07D86}"/>
    <dgm:cxn modelId="{2DEBDF8B-62A0-40B9-A668-2484FEF4C2AF}" type="presOf" srcId="{E8F9FF19-4D7B-47F3-B24B-A817EA7E5BFB}" destId="{99337FC3-9CB3-4A85-961F-14CC3FAA0519}" srcOrd="1" destOrd="0" presId="urn:microsoft.com/office/officeart/2005/8/layout/venn2"/>
    <dgm:cxn modelId="{6C987C05-11A7-4746-9577-D65ABDC28EB9}" type="presOf" srcId="{CE7D1948-9D45-41DD-909B-96C21E686274}" destId="{F6EE1F1F-FCC6-4178-8F4E-CC0A2F585CCE}" srcOrd="0" destOrd="0" presId="urn:microsoft.com/office/officeart/2005/8/layout/venn2"/>
    <dgm:cxn modelId="{45F49884-AC3C-4D0F-8BCC-684E7D11CAE6}" type="presOf" srcId="{45F7D846-1DD0-44B3-8518-2D4A8948C907}" destId="{67DD0128-F6BA-4601-8633-563B4ABFDCDA}" srcOrd="1" destOrd="0" presId="urn:microsoft.com/office/officeart/2005/8/layout/venn2"/>
    <dgm:cxn modelId="{8EC08211-9A60-4706-A6B7-40C30684A219}" type="presParOf" srcId="{07CDFEB9-4B47-4EB8-BC30-36BD7DEAC67A}" destId="{36324465-AA44-4C5D-BFFC-9E72A99850BB}" srcOrd="0" destOrd="0" presId="urn:microsoft.com/office/officeart/2005/8/layout/venn2"/>
    <dgm:cxn modelId="{49F6FDEF-D847-4FC1-8D28-D78BE755B35B}" type="presParOf" srcId="{36324465-AA44-4C5D-BFFC-9E72A99850BB}" destId="{5D8A65D8-0181-42A0-AC34-CD8D0A0E2F89}" srcOrd="0" destOrd="0" presId="urn:microsoft.com/office/officeart/2005/8/layout/venn2"/>
    <dgm:cxn modelId="{5B470AB3-A320-4F98-9C27-0B6889326779}" type="presParOf" srcId="{36324465-AA44-4C5D-BFFC-9E72A99850BB}" destId="{67DD0128-F6BA-4601-8633-563B4ABFDCDA}" srcOrd="1" destOrd="0" presId="urn:microsoft.com/office/officeart/2005/8/layout/venn2"/>
    <dgm:cxn modelId="{D8686698-D10E-4608-8EE2-F2AD00AB17D3}" type="presParOf" srcId="{07CDFEB9-4B47-4EB8-BC30-36BD7DEAC67A}" destId="{2F78F6EE-F6FD-462E-A44E-228A2D7E03F8}" srcOrd="1" destOrd="0" presId="urn:microsoft.com/office/officeart/2005/8/layout/venn2"/>
    <dgm:cxn modelId="{651A80EF-52B3-4D4F-8F2B-669E4F0E37B5}" type="presParOf" srcId="{2F78F6EE-F6FD-462E-A44E-228A2D7E03F8}" destId="{F6EE1F1F-FCC6-4178-8F4E-CC0A2F585CCE}" srcOrd="0" destOrd="0" presId="urn:microsoft.com/office/officeart/2005/8/layout/venn2"/>
    <dgm:cxn modelId="{D43A5111-58C1-4CE4-A2B1-64EB74102483}" type="presParOf" srcId="{2F78F6EE-F6FD-462E-A44E-228A2D7E03F8}" destId="{1221E584-2E55-4BE3-B175-76FC1775DC13}" srcOrd="1" destOrd="0" presId="urn:microsoft.com/office/officeart/2005/8/layout/venn2"/>
    <dgm:cxn modelId="{24B27535-4474-4DA8-ADBB-AC3AA6118480}" type="presParOf" srcId="{07CDFEB9-4B47-4EB8-BC30-36BD7DEAC67A}" destId="{77B5BFFB-4F42-4BC2-9451-0AD81812AA00}" srcOrd="2" destOrd="0" presId="urn:microsoft.com/office/officeart/2005/8/layout/venn2"/>
    <dgm:cxn modelId="{0C7574FB-121E-447A-AFCF-D5F49DF77B46}" type="presParOf" srcId="{77B5BFFB-4F42-4BC2-9451-0AD81812AA00}" destId="{52F7AAE2-8C8F-474F-8B14-AF8B4813F1FF}" srcOrd="0" destOrd="0" presId="urn:microsoft.com/office/officeart/2005/8/layout/venn2"/>
    <dgm:cxn modelId="{09ADB436-2132-4F1A-B8A7-36F7B742124E}" type="presParOf" srcId="{77B5BFFB-4F42-4BC2-9451-0AD81812AA00}" destId="{99337FC3-9CB3-4A85-961F-14CC3FAA051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B58A8-965A-4CB3-98D7-F6955B8E621F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B5863A-09DA-4175-87F1-9C4A1D258598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Ресурсный вклад </a:t>
          </a:r>
          <a:r>
            <a:rPr lang="en-US" dirty="0" smtClean="0">
              <a:solidFill>
                <a:schemeClr val="tx1"/>
              </a:solidFill>
            </a:rPr>
            <a:t>(input)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781F5E34-69AD-4E92-BB41-EB3A5738003D}" type="parTrans" cxnId="{D3B48F65-ADAA-4374-B630-6FE802C4BEF3}">
      <dgm:prSet/>
      <dgm:spPr/>
      <dgm:t>
        <a:bodyPr/>
        <a:lstStyle/>
        <a:p>
          <a:endParaRPr lang="ru-RU"/>
        </a:p>
      </dgm:t>
    </dgm:pt>
    <dgm:pt modelId="{EDC92154-E529-4CFB-95DB-61627EAED0C3}" type="sibTrans" cxnId="{D3B48F65-ADAA-4374-B630-6FE802C4BEF3}">
      <dgm:prSet/>
      <dgm:spPr/>
      <dgm:t>
        <a:bodyPr/>
        <a:lstStyle/>
        <a:p>
          <a:endParaRPr lang="ru-RU"/>
        </a:p>
      </dgm:t>
    </dgm:pt>
    <dgm:pt modelId="{4030E3FC-D32E-4188-99E4-287142A9718A}">
      <dgm:prSet phldrT="[Text]" custT="1"/>
      <dgm:spPr>
        <a:solidFill>
          <a:schemeClr val="accent3"/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300" dirty="0" smtClean="0"/>
            <a:t>Форма вклада</a:t>
          </a:r>
          <a:endParaRPr lang="ru-RU" sz="1300" dirty="0"/>
        </a:p>
      </dgm:t>
    </dgm:pt>
    <dgm:pt modelId="{26D48B27-EF07-4F27-BEE0-3901E6C71538}" type="parTrans" cxnId="{66AE83A8-11E8-4E3D-9191-E3792F1FD61B}">
      <dgm:prSet/>
      <dgm:spPr/>
      <dgm:t>
        <a:bodyPr/>
        <a:lstStyle/>
        <a:p>
          <a:endParaRPr lang="ru-RU"/>
        </a:p>
      </dgm:t>
    </dgm:pt>
    <dgm:pt modelId="{210F51A2-F3BE-4A3D-A264-557ED47344D9}" type="sibTrans" cxnId="{66AE83A8-11E8-4E3D-9191-E3792F1FD61B}">
      <dgm:prSet/>
      <dgm:spPr/>
      <dgm:t>
        <a:bodyPr/>
        <a:lstStyle/>
        <a:p>
          <a:endParaRPr lang="ru-RU"/>
        </a:p>
      </dgm:t>
    </dgm:pt>
    <dgm:pt modelId="{46B8EB14-FECC-4556-AF4A-BF237DCCC63F}">
      <dgm:prSet phldrT="[Text]"/>
      <dgm:spPr/>
      <dgm:t>
        <a:bodyPr/>
        <a:lstStyle/>
        <a:p>
          <a:r>
            <a:rPr lang="ru-RU" b="0" dirty="0" smtClean="0">
              <a:solidFill>
                <a:schemeClr val="accent2"/>
              </a:solidFill>
            </a:rPr>
            <a:t>Непосредственные результаты</a:t>
          </a:r>
          <a:endParaRPr lang="en-US" b="0" dirty="0" smtClean="0">
            <a:solidFill>
              <a:schemeClr val="accent2"/>
            </a:solidFill>
          </a:endParaRPr>
        </a:p>
        <a:p>
          <a:r>
            <a:rPr lang="en-US" b="0" dirty="0" smtClean="0">
              <a:solidFill>
                <a:schemeClr val="accent2"/>
              </a:solidFill>
            </a:rPr>
            <a:t>(Output)</a:t>
          </a:r>
          <a:r>
            <a:rPr lang="ru-RU" b="0" dirty="0" smtClean="0">
              <a:solidFill>
                <a:schemeClr val="accent2"/>
              </a:solidFill>
            </a:rPr>
            <a:t> </a:t>
          </a:r>
          <a:endParaRPr lang="ru-RU" b="0" dirty="0">
            <a:solidFill>
              <a:schemeClr val="accent2"/>
            </a:solidFill>
          </a:endParaRPr>
        </a:p>
      </dgm:t>
    </dgm:pt>
    <dgm:pt modelId="{5A34EC94-7E4A-4BD6-9241-C9C30180F817}" type="parTrans" cxnId="{1C64FC23-1AEE-4BCF-9F40-E65C4DAF7ED0}">
      <dgm:prSet/>
      <dgm:spPr/>
      <dgm:t>
        <a:bodyPr/>
        <a:lstStyle/>
        <a:p>
          <a:endParaRPr lang="ru-RU"/>
        </a:p>
      </dgm:t>
    </dgm:pt>
    <dgm:pt modelId="{AD072CAC-28E4-4F87-B649-A2E71BE76985}" type="sibTrans" cxnId="{1C64FC23-1AEE-4BCF-9F40-E65C4DAF7ED0}">
      <dgm:prSet/>
      <dgm:spPr/>
      <dgm:t>
        <a:bodyPr/>
        <a:lstStyle/>
        <a:p>
          <a:endParaRPr lang="ru-RU"/>
        </a:p>
      </dgm:t>
    </dgm:pt>
    <dgm:pt modelId="{5E9A3704-FDA9-45E9-9C92-4638B633D9AC}">
      <dgm:prSet phldrT="[Text]" custT="1"/>
      <dgm:spPr>
        <a:solidFill>
          <a:schemeClr val="accent2"/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300" dirty="0" smtClean="0"/>
            <a:t>Польза для сообщества</a:t>
          </a:r>
          <a:endParaRPr lang="ru-RU" sz="1300" dirty="0"/>
        </a:p>
      </dgm:t>
    </dgm:pt>
    <dgm:pt modelId="{00202FC4-F49C-4D82-B04D-3737B45B5289}" type="parTrans" cxnId="{692A8242-088A-496F-926D-7F1F14589347}">
      <dgm:prSet/>
      <dgm:spPr/>
      <dgm:t>
        <a:bodyPr/>
        <a:lstStyle/>
        <a:p>
          <a:endParaRPr lang="ru-RU"/>
        </a:p>
      </dgm:t>
    </dgm:pt>
    <dgm:pt modelId="{F67421EA-5B7A-42F6-8746-09FC5A0A6071}" type="sibTrans" cxnId="{692A8242-088A-496F-926D-7F1F14589347}">
      <dgm:prSet/>
      <dgm:spPr/>
      <dgm:t>
        <a:bodyPr/>
        <a:lstStyle/>
        <a:p>
          <a:endParaRPr lang="ru-RU"/>
        </a:p>
      </dgm:t>
    </dgm:pt>
    <dgm:pt modelId="{0D9D7F41-87B0-492D-AAB4-D8DFF804831E}">
      <dgm:prSet phldrT="[Text]" custT="1"/>
      <dgm:spPr/>
      <dgm:t>
        <a:bodyPr/>
        <a:lstStyle/>
        <a:p>
          <a:r>
            <a:rPr lang="ru-RU" sz="1600" dirty="0" smtClean="0">
              <a:solidFill>
                <a:schemeClr val="accent4"/>
              </a:solidFill>
            </a:rPr>
            <a:t>Социальный эффект</a:t>
          </a:r>
          <a:endParaRPr lang="en-US" sz="1600" dirty="0" smtClean="0">
            <a:solidFill>
              <a:schemeClr val="accent4"/>
            </a:solidFill>
          </a:endParaRPr>
        </a:p>
        <a:p>
          <a:r>
            <a:rPr lang="en-US" sz="1600" dirty="0" smtClean="0">
              <a:solidFill>
                <a:schemeClr val="accent4"/>
              </a:solidFill>
            </a:rPr>
            <a:t>(Impact)</a:t>
          </a:r>
          <a:endParaRPr lang="ru-RU" sz="1600" dirty="0">
            <a:solidFill>
              <a:schemeClr val="accent4"/>
            </a:solidFill>
          </a:endParaRPr>
        </a:p>
      </dgm:t>
    </dgm:pt>
    <dgm:pt modelId="{55C416F7-9A90-4CAD-A11B-BF0EAD6047BE}" type="parTrans" cxnId="{9A22C4A0-272D-40E1-AD56-E4BBBE0B3381}">
      <dgm:prSet/>
      <dgm:spPr/>
      <dgm:t>
        <a:bodyPr/>
        <a:lstStyle/>
        <a:p>
          <a:endParaRPr lang="ru-RU"/>
        </a:p>
      </dgm:t>
    </dgm:pt>
    <dgm:pt modelId="{31937C17-4C83-4D54-98A0-125668CD4EEC}" type="sibTrans" cxnId="{9A22C4A0-272D-40E1-AD56-E4BBBE0B3381}">
      <dgm:prSet/>
      <dgm:spPr/>
      <dgm:t>
        <a:bodyPr/>
        <a:lstStyle/>
        <a:p>
          <a:endParaRPr lang="ru-RU"/>
        </a:p>
      </dgm:t>
    </dgm:pt>
    <dgm:pt modelId="{1768C369-8652-44FA-B78F-DA0486545B29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ru-RU" sz="1300" dirty="0" smtClean="0"/>
            <a:t>Социальное влияние на людей (по глубине и типу)</a:t>
          </a:r>
          <a:endParaRPr lang="ru-RU" sz="1300" dirty="0"/>
        </a:p>
      </dgm:t>
    </dgm:pt>
    <dgm:pt modelId="{F1B9345E-01F1-43EF-A9B8-73C2089DB32C}" type="parTrans" cxnId="{3D57A543-2933-40C2-820C-C9C249941C6B}">
      <dgm:prSet/>
      <dgm:spPr/>
      <dgm:t>
        <a:bodyPr/>
        <a:lstStyle/>
        <a:p>
          <a:endParaRPr lang="ru-RU"/>
        </a:p>
      </dgm:t>
    </dgm:pt>
    <dgm:pt modelId="{721EE885-B498-4B0B-8E83-AAF4AEE72E40}" type="sibTrans" cxnId="{3D57A543-2933-40C2-820C-C9C249941C6B}">
      <dgm:prSet/>
      <dgm:spPr/>
      <dgm:t>
        <a:bodyPr/>
        <a:lstStyle/>
        <a:p>
          <a:endParaRPr lang="ru-RU"/>
        </a:p>
      </dgm:t>
    </dgm:pt>
    <dgm:pt modelId="{563CEC5D-90F9-4103-9909-6F6B202A0443}">
      <dgm:prSet phldrT="[Text]" custT="1"/>
      <dgm:spPr>
        <a:solidFill>
          <a:schemeClr val="accent3"/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300" dirty="0" smtClean="0"/>
            <a:t>Направление вклада</a:t>
          </a:r>
          <a:endParaRPr lang="ru-RU" sz="1300" dirty="0"/>
        </a:p>
      </dgm:t>
    </dgm:pt>
    <dgm:pt modelId="{AC9C2D74-0DAE-49B0-8C3D-3500925DA12C}" type="parTrans" cxnId="{87C545DB-0CDD-4CB8-9BA0-333235B4EA2F}">
      <dgm:prSet/>
      <dgm:spPr/>
      <dgm:t>
        <a:bodyPr/>
        <a:lstStyle/>
        <a:p>
          <a:endParaRPr lang="ru-RU"/>
        </a:p>
      </dgm:t>
    </dgm:pt>
    <dgm:pt modelId="{9B936AC5-2FFE-4DBC-87B8-D19898B6FFB9}" type="sibTrans" cxnId="{87C545DB-0CDD-4CB8-9BA0-333235B4EA2F}">
      <dgm:prSet/>
      <dgm:spPr/>
      <dgm:t>
        <a:bodyPr/>
        <a:lstStyle/>
        <a:p>
          <a:endParaRPr lang="ru-RU"/>
        </a:p>
      </dgm:t>
    </dgm:pt>
    <dgm:pt modelId="{BF3F51A8-E626-4FDE-AA41-7C8C6A623B3D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ru-RU" sz="1300" dirty="0" smtClean="0"/>
            <a:t>Долгосрочное воздействие на окружающую среду</a:t>
          </a:r>
          <a:endParaRPr lang="ru-RU" sz="1300" dirty="0"/>
        </a:p>
      </dgm:t>
    </dgm:pt>
    <dgm:pt modelId="{00537AD1-3482-4991-81B0-AB457A5D0C3B}" type="parTrans" cxnId="{1CE8B73D-BF6A-48D0-99B7-3CD725C05793}">
      <dgm:prSet/>
      <dgm:spPr/>
      <dgm:t>
        <a:bodyPr/>
        <a:lstStyle/>
        <a:p>
          <a:endParaRPr lang="ru-RU"/>
        </a:p>
      </dgm:t>
    </dgm:pt>
    <dgm:pt modelId="{9094236F-9374-4A0A-9985-BE12554F0E2C}" type="sibTrans" cxnId="{1CE8B73D-BF6A-48D0-99B7-3CD725C05793}">
      <dgm:prSet/>
      <dgm:spPr/>
      <dgm:t>
        <a:bodyPr/>
        <a:lstStyle/>
        <a:p>
          <a:endParaRPr lang="ru-RU"/>
        </a:p>
      </dgm:t>
    </dgm:pt>
    <dgm:pt modelId="{16942B31-7274-47D0-BC73-A44C6F9AF3A4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ru-RU" sz="1300" dirty="0" smtClean="0"/>
            <a:t>Воздействие на бизнес</a:t>
          </a:r>
          <a:endParaRPr lang="ru-RU" sz="1300" dirty="0"/>
        </a:p>
      </dgm:t>
    </dgm:pt>
    <dgm:pt modelId="{7B1D45E4-66E8-4F91-9EDF-0E3B8C69B134}" type="parTrans" cxnId="{972C1FFE-9D8D-40FD-B23F-2C987405BD1B}">
      <dgm:prSet/>
      <dgm:spPr/>
      <dgm:t>
        <a:bodyPr/>
        <a:lstStyle/>
        <a:p>
          <a:endParaRPr lang="ru-RU"/>
        </a:p>
      </dgm:t>
    </dgm:pt>
    <dgm:pt modelId="{2B1320FE-73F4-4ADD-BF9A-EFD086FEBEEF}" type="sibTrans" cxnId="{972C1FFE-9D8D-40FD-B23F-2C987405BD1B}">
      <dgm:prSet/>
      <dgm:spPr/>
      <dgm:t>
        <a:bodyPr/>
        <a:lstStyle/>
        <a:p>
          <a:endParaRPr lang="ru-RU"/>
        </a:p>
      </dgm:t>
    </dgm:pt>
    <dgm:pt modelId="{DF48F62B-F8B1-4585-8373-6AD2D0052357}">
      <dgm:prSet phldrT="[Text]" custT="1"/>
      <dgm:spPr>
        <a:solidFill>
          <a:schemeClr val="accent3"/>
        </a:solidFill>
      </dgm:spPr>
      <dgm:t>
        <a:bodyPr/>
        <a:lstStyle/>
        <a:p>
          <a:pPr>
            <a:spcAft>
              <a:spcPts val="600"/>
            </a:spcAft>
          </a:pPr>
          <a:endParaRPr lang="ru-RU" sz="1300" dirty="0"/>
        </a:p>
      </dgm:t>
    </dgm:pt>
    <dgm:pt modelId="{EE00E61F-A035-4359-8DAA-04B2FFD16C52}" type="parTrans" cxnId="{960BD413-55A4-4ADF-AD5E-66F75E4FA023}">
      <dgm:prSet/>
      <dgm:spPr/>
      <dgm:t>
        <a:bodyPr/>
        <a:lstStyle/>
        <a:p>
          <a:endParaRPr lang="ru-RU"/>
        </a:p>
      </dgm:t>
    </dgm:pt>
    <dgm:pt modelId="{1CB06B6E-9ACD-42ED-9C5A-7D599EFF707B}" type="sibTrans" cxnId="{960BD413-55A4-4ADF-AD5E-66F75E4FA023}">
      <dgm:prSet/>
      <dgm:spPr/>
      <dgm:t>
        <a:bodyPr/>
        <a:lstStyle/>
        <a:p>
          <a:endParaRPr lang="ru-RU"/>
        </a:p>
      </dgm:t>
    </dgm:pt>
    <dgm:pt modelId="{C37D8052-B79C-4EE5-BC63-BB4ADB35CE7E}">
      <dgm:prSet phldrT="[Text]" custT="1"/>
      <dgm:spPr>
        <a:solidFill>
          <a:schemeClr val="accent2"/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300" dirty="0" smtClean="0"/>
            <a:t>Дополнительный эффект «</a:t>
          </a:r>
          <a:r>
            <a:rPr lang="ru-RU" sz="1300" dirty="0" smtClean="0">
              <a:solidFill>
                <a:schemeClr val="bg1"/>
              </a:solidFill>
            </a:rPr>
            <a:t>эффект домино</a:t>
          </a:r>
          <a:r>
            <a:rPr lang="ru-RU" sz="1300" dirty="0" smtClean="0"/>
            <a:t>»</a:t>
          </a:r>
          <a:endParaRPr lang="ru-RU" sz="1300" dirty="0"/>
        </a:p>
      </dgm:t>
    </dgm:pt>
    <dgm:pt modelId="{1EB6BF1B-89D2-4D4B-BDB0-5B21363F6CBD}" type="parTrans" cxnId="{85CB8781-F110-41FD-810D-08FF12B1D1F8}">
      <dgm:prSet/>
      <dgm:spPr/>
      <dgm:t>
        <a:bodyPr/>
        <a:lstStyle/>
        <a:p>
          <a:endParaRPr lang="ru-RU"/>
        </a:p>
      </dgm:t>
    </dgm:pt>
    <dgm:pt modelId="{73063894-D023-4A5B-9011-91119D422249}" type="sibTrans" cxnId="{85CB8781-F110-41FD-810D-08FF12B1D1F8}">
      <dgm:prSet/>
      <dgm:spPr/>
      <dgm:t>
        <a:bodyPr/>
        <a:lstStyle/>
        <a:p>
          <a:endParaRPr lang="ru-RU"/>
        </a:p>
      </dgm:t>
    </dgm:pt>
    <dgm:pt modelId="{FB876C6A-82D4-4686-9329-18652A994434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ru-RU" sz="1300" dirty="0" smtClean="0"/>
            <a:t>Социальное воздействие на организации</a:t>
          </a:r>
          <a:endParaRPr lang="ru-RU" sz="1300" dirty="0"/>
        </a:p>
      </dgm:t>
    </dgm:pt>
    <dgm:pt modelId="{B5EFC06B-3C70-4815-9626-CD9A17F4E503}" type="parTrans" cxnId="{4110E14E-69F9-452C-A8FD-DCB00F2C1878}">
      <dgm:prSet/>
      <dgm:spPr/>
      <dgm:t>
        <a:bodyPr/>
        <a:lstStyle/>
        <a:p>
          <a:endParaRPr lang="ru-RU"/>
        </a:p>
      </dgm:t>
    </dgm:pt>
    <dgm:pt modelId="{0E30E7C4-C41D-4AB0-B263-3240E3C22B3A}" type="sibTrans" cxnId="{4110E14E-69F9-452C-A8FD-DCB00F2C1878}">
      <dgm:prSet/>
      <dgm:spPr/>
      <dgm:t>
        <a:bodyPr/>
        <a:lstStyle/>
        <a:p>
          <a:endParaRPr lang="ru-RU"/>
        </a:p>
      </dgm:t>
    </dgm:pt>
    <dgm:pt modelId="{B6B205FD-461A-4CA1-99A7-4C4B4D5C947E}">
      <dgm:prSet phldrT="[Text]" custT="1"/>
      <dgm:spPr/>
      <dgm:t>
        <a:bodyPr/>
        <a:lstStyle/>
        <a:p>
          <a:pPr>
            <a:spcAft>
              <a:spcPts val="600"/>
            </a:spcAft>
          </a:pPr>
          <a:endParaRPr lang="ru-RU" sz="1300" dirty="0"/>
        </a:p>
      </dgm:t>
    </dgm:pt>
    <dgm:pt modelId="{598543B3-9990-4C65-B365-346D7DA16328}" type="parTrans" cxnId="{095E84B8-3281-4FFC-87EF-F308446B7582}">
      <dgm:prSet/>
      <dgm:spPr/>
      <dgm:t>
        <a:bodyPr/>
        <a:lstStyle/>
        <a:p>
          <a:endParaRPr lang="ru-RU"/>
        </a:p>
      </dgm:t>
    </dgm:pt>
    <dgm:pt modelId="{91BE187A-2A13-4454-8FC0-65CCCAEADA71}" type="sibTrans" cxnId="{095E84B8-3281-4FFC-87EF-F308446B7582}">
      <dgm:prSet/>
      <dgm:spPr/>
      <dgm:t>
        <a:bodyPr/>
        <a:lstStyle/>
        <a:p>
          <a:endParaRPr lang="ru-RU"/>
        </a:p>
      </dgm:t>
    </dgm:pt>
    <dgm:pt modelId="{5B8FCF59-95E7-4203-9BE1-E15F042CFFE7}">
      <dgm:prSet phldrT="[Text]" custT="1"/>
      <dgm:spPr/>
      <dgm:t>
        <a:bodyPr/>
        <a:lstStyle/>
        <a:p>
          <a:pPr>
            <a:spcAft>
              <a:spcPts val="600"/>
            </a:spcAft>
          </a:pPr>
          <a:endParaRPr lang="ru-RU" sz="1300" dirty="0"/>
        </a:p>
      </dgm:t>
    </dgm:pt>
    <dgm:pt modelId="{FCD3B148-7782-46D4-AC59-3FB7636F89CE}" type="parTrans" cxnId="{4219202E-0DBB-4850-9517-3B13A6ACDF44}">
      <dgm:prSet/>
      <dgm:spPr/>
      <dgm:t>
        <a:bodyPr/>
        <a:lstStyle/>
        <a:p>
          <a:endParaRPr lang="ru-RU"/>
        </a:p>
      </dgm:t>
    </dgm:pt>
    <dgm:pt modelId="{D12F8B35-8480-4282-8E4F-A76CB1EDAF83}" type="sibTrans" cxnId="{4219202E-0DBB-4850-9517-3B13A6ACDF44}">
      <dgm:prSet/>
      <dgm:spPr/>
      <dgm:t>
        <a:bodyPr/>
        <a:lstStyle/>
        <a:p>
          <a:endParaRPr lang="ru-RU"/>
        </a:p>
      </dgm:t>
    </dgm:pt>
    <dgm:pt modelId="{A2794372-FC8F-4A48-B942-0A39F21A2584}">
      <dgm:prSet phldrT="[Text]" custT="1"/>
      <dgm:spPr>
        <a:solidFill>
          <a:schemeClr val="accent2"/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300" dirty="0" smtClean="0"/>
            <a:t>Польза для бизнеса</a:t>
          </a:r>
          <a:endParaRPr lang="ru-RU" sz="1300" dirty="0"/>
        </a:p>
      </dgm:t>
    </dgm:pt>
    <dgm:pt modelId="{22A02270-5578-4F79-8B49-0C58E2AED7A2}" type="parTrans" cxnId="{EAAB33F0-ED90-404F-8364-DFBB44FF2850}">
      <dgm:prSet/>
      <dgm:spPr/>
      <dgm:t>
        <a:bodyPr/>
        <a:lstStyle/>
        <a:p>
          <a:endParaRPr lang="ru-RU"/>
        </a:p>
      </dgm:t>
    </dgm:pt>
    <dgm:pt modelId="{39E6CE4A-D3FE-49AF-826B-9255C6DD7F36}" type="sibTrans" cxnId="{EAAB33F0-ED90-404F-8364-DFBB44FF2850}">
      <dgm:prSet/>
      <dgm:spPr/>
      <dgm:t>
        <a:bodyPr/>
        <a:lstStyle/>
        <a:p>
          <a:endParaRPr lang="ru-RU"/>
        </a:p>
      </dgm:t>
    </dgm:pt>
    <dgm:pt modelId="{73B8D650-50A7-4D9F-BE52-E0A2499B3F16}">
      <dgm:prSet phldrT="[Text]" custT="1"/>
      <dgm:spPr>
        <a:solidFill>
          <a:schemeClr val="accent3"/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300" dirty="0" smtClean="0"/>
            <a:t>Основная причина (драйвер)</a:t>
          </a:r>
          <a:endParaRPr lang="ru-RU" sz="1300" dirty="0"/>
        </a:p>
      </dgm:t>
    </dgm:pt>
    <dgm:pt modelId="{85EA155E-23AA-4C86-9B72-D305B31453E9}" type="parTrans" cxnId="{160AA399-3CFA-4FD8-9BF0-125E6A5DBF4F}">
      <dgm:prSet/>
      <dgm:spPr/>
      <dgm:t>
        <a:bodyPr/>
        <a:lstStyle/>
        <a:p>
          <a:endParaRPr lang="ru-RU"/>
        </a:p>
      </dgm:t>
    </dgm:pt>
    <dgm:pt modelId="{374C0E85-562A-4CCE-8371-E33E790BE668}" type="sibTrans" cxnId="{160AA399-3CFA-4FD8-9BF0-125E6A5DBF4F}">
      <dgm:prSet/>
      <dgm:spPr/>
      <dgm:t>
        <a:bodyPr/>
        <a:lstStyle/>
        <a:p>
          <a:endParaRPr lang="ru-RU"/>
        </a:p>
      </dgm:t>
    </dgm:pt>
    <dgm:pt modelId="{AEA7CDA6-129C-4F52-A722-CE3A2CC9F1BB}">
      <dgm:prSet phldrT="[Text]" custT="1"/>
      <dgm:spPr>
        <a:solidFill>
          <a:schemeClr val="accent3"/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300" dirty="0" smtClean="0"/>
            <a:t>География</a:t>
          </a:r>
          <a:endParaRPr lang="ru-RU" sz="1300" dirty="0"/>
        </a:p>
      </dgm:t>
    </dgm:pt>
    <dgm:pt modelId="{5220AFA2-13FC-41F0-8A7D-10B816BE70CF}" type="parTrans" cxnId="{7DB916A4-D4D8-431F-B6E8-BB1C76DE621E}">
      <dgm:prSet/>
      <dgm:spPr/>
      <dgm:t>
        <a:bodyPr/>
        <a:lstStyle/>
        <a:p>
          <a:endParaRPr lang="ru-RU"/>
        </a:p>
      </dgm:t>
    </dgm:pt>
    <dgm:pt modelId="{BAE86E87-BDA6-4AF2-9936-8D167AFFCAFC}" type="sibTrans" cxnId="{7DB916A4-D4D8-431F-B6E8-BB1C76DE621E}">
      <dgm:prSet/>
      <dgm:spPr/>
      <dgm:t>
        <a:bodyPr/>
        <a:lstStyle/>
        <a:p>
          <a:endParaRPr lang="ru-RU"/>
        </a:p>
      </dgm:t>
    </dgm:pt>
    <dgm:pt modelId="{977D738B-1582-4E10-AFA8-73DEE2E47920}">
      <dgm:prSet phldrT="[Text]" custT="1"/>
      <dgm:spPr>
        <a:solidFill>
          <a:schemeClr val="accent2"/>
        </a:solidFill>
      </dgm:spPr>
      <dgm:t>
        <a:bodyPr/>
        <a:lstStyle/>
        <a:p>
          <a:pPr>
            <a:spcAft>
              <a:spcPts val="600"/>
            </a:spcAft>
          </a:pPr>
          <a:endParaRPr lang="ru-RU" sz="1300" dirty="0"/>
        </a:p>
      </dgm:t>
    </dgm:pt>
    <dgm:pt modelId="{53E8EB38-8C8D-4D8D-B8F5-7B10199FC237}" type="parTrans" cxnId="{1D1D0443-FC0B-416D-8B16-92F1E3E3AA63}">
      <dgm:prSet/>
      <dgm:spPr/>
      <dgm:t>
        <a:bodyPr/>
        <a:lstStyle/>
        <a:p>
          <a:endParaRPr lang="ru-RU"/>
        </a:p>
      </dgm:t>
    </dgm:pt>
    <dgm:pt modelId="{9D0E9202-7DF2-42E4-A7B1-FB003A97BA83}" type="sibTrans" cxnId="{1D1D0443-FC0B-416D-8B16-92F1E3E3AA63}">
      <dgm:prSet/>
      <dgm:spPr/>
      <dgm:t>
        <a:bodyPr/>
        <a:lstStyle/>
        <a:p>
          <a:endParaRPr lang="ru-RU"/>
        </a:p>
      </dgm:t>
    </dgm:pt>
    <dgm:pt modelId="{DA785E7A-E883-4668-B4FB-644CC0C7F2A1}">
      <dgm:prSet phldrT="[Text]" custT="1"/>
      <dgm:spPr/>
      <dgm:t>
        <a:bodyPr/>
        <a:lstStyle/>
        <a:p>
          <a:pPr>
            <a:spcAft>
              <a:spcPts val="600"/>
            </a:spcAft>
          </a:pPr>
          <a:endParaRPr lang="ru-RU" sz="1300" dirty="0"/>
        </a:p>
      </dgm:t>
    </dgm:pt>
    <dgm:pt modelId="{B0B9486D-D693-40C4-AC3D-C6AF610D2F93}" type="parTrans" cxnId="{7190544E-FA6E-44DB-A9A9-1F0D415D7CDB}">
      <dgm:prSet/>
      <dgm:spPr/>
      <dgm:t>
        <a:bodyPr/>
        <a:lstStyle/>
        <a:p>
          <a:endParaRPr lang="ru-RU"/>
        </a:p>
      </dgm:t>
    </dgm:pt>
    <dgm:pt modelId="{19A2E222-92A9-40D0-A108-602B5B71D259}" type="sibTrans" cxnId="{7190544E-FA6E-44DB-A9A9-1F0D415D7CDB}">
      <dgm:prSet/>
      <dgm:spPr/>
      <dgm:t>
        <a:bodyPr/>
        <a:lstStyle/>
        <a:p>
          <a:endParaRPr lang="ru-RU"/>
        </a:p>
      </dgm:t>
    </dgm:pt>
    <dgm:pt modelId="{32A5E7AE-FA6B-400B-9A3B-E482DF82BC8B}">
      <dgm:prSet phldrT="[Text]" custT="1"/>
      <dgm:spPr>
        <a:solidFill>
          <a:schemeClr val="accent2"/>
        </a:solidFill>
      </dgm:spPr>
      <dgm:t>
        <a:bodyPr/>
        <a:lstStyle/>
        <a:p>
          <a:pPr>
            <a:spcAft>
              <a:spcPts val="600"/>
            </a:spcAft>
          </a:pPr>
          <a:endParaRPr lang="ru-RU" sz="1300" dirty="0"/>
        </a:p>
      </dgm:t>
    </dgm:pt>
    <dgm:pt modelId="{49012184-2E43-4D99-B5AB-78DDBB673EB4}" type="parTrans" cxnId="{E9223A85-C58C-43C4-BCD4-962D5C0BAD98}">
      <dgm:prSet/>
      <dgm:spPr/>
      <dgm:t>
        <a:bodyPr/>
        <a:lstStyle/>
        <a:p>
          <a:endParaRPr lang="ru-RU"/>
        </a:p>
      </dgm:t>
    </dgm:pt>
    <dgm:pt modelId="{EA2FC146-E4F1-46AC-AF82-4416266F3A80}" type="sibTrans" cxnId="{E9223A85-C58C-43C4-BCD4-962D5C0BAD98}">
      <dgm:prSet/>
      <dgm:spPr/>
      <dgm:t>
        <a:bodyPr/>
        <a:lstStyle/>
        <a:p>
          <a:endParaRPr lang="ru-RU"/>
        </a:p>
      </dgm:t>
    </dgm:pt>
    <dgm:pt modelId="{AB6E9DEE-506D-4760-B715-8AF5D32255CB}">
      <dgm:prSet phldrT="[Text]" custT="1"/>
      <dgm:spPr>
        <a:solidFill>
          <a:schemeClr val="accent3"/>
        </a:solidFill>
      </dgm:spPr>
      <dgm:t>
        <a:bodyPr/>
        <a:lstStyle/>
        <a:p>
          <a:pPr>
            <a:spcAft>
              <a:spcPts val="600"/>
            </a:spcAft>
          </a:pPr>
          <a:endParaRPr lang="ru-RU" sz="1300" dirty="0"/>
        </a:p>
      </dgm:t>
    </dgm:pt>
    <dgm:pt modelId="{DD7B2749-672C-4B85-8871-57922D749771}" type="parTrans" cxnId="{42B1942B-82CA-4B5D-8F42-EB2F79A643B7}">
      <dgm:prSet/>
      <dgm:spPr/>
      <dgm:t>
        <a:bodyPr/>
        <a:lstStyle/>
        <a:p>
          <a:endParaRPr lang="ru-RU"/>
        </a:p>
      </dgm:t>
    </dgm:pt>
    <dgm:pt modelId="{2EBC685C-1C34-4F40-9DEF-736F99B30FA0}" type="sibTrans" cxnId="{42B1942B-82CA-4B5D-8F42-EB2F79A643B7}">
      <dgm:prSet/>
      <dgm:spPr/>
      <dgm:t>
        <a:bodyPr/>
        <a:lstStyle/>
        <a:p>
          <a:endParaRPr lang="ru-RU"/>
        </a:p>
      </dgm:t>
    </dgm:pt>
    <dgm:pt modelId="{F85471BF-CE23-4474-967A-23029770F3F8}">
      <dgm:prSet phldrT="[Text]" custT="1"/>
      <dgm:spPr>
        <a:solidFill>
          <a:schemeClr val="accent3"/>
        </a:solidFill>
      </dgm:spPr>
      <dgm:t>
        <a:bodyPr/>
        <a:lstStyle/>
        <a:p>
          <a:pPr>
            <a:spcAft>
              <a:spcPts val="600"/>
            </a:spcAft>
          </a:pPr>
          <a:endParaRPr lang="ru-RU" sz="1300" dirty="0"/>
        </a:p>
      </dgm:t>
    </dgm:pt>
    <dgm:pt modelId="{12146D5E-05F3-471D-B481-C89B82C991C1}" type="parTrans" cxnId="{5DB0A41A-1719-43CC-87EA-69C9D8F6163C}">
      <dgm:prSet/>
      <dgm:spPr/>
      <dgm:t>
        <a:bodyPr/>
        <a:lstStyle/>
        <a:p>
          <a:endParaRPr lang="ru-RU"/>
        </a:p>
      </dgm:t>
    </dgm:pt>
    <dgm:pt modelId="{D60319B3-99B7-4C35-AB36-A03ED72FA103}" type="sibTrans" cxnId="{5DB0A41A-1719-43CC-87EA-69C9D8F6163C}">
      <dgm:prSet/>
      <dgm:spPr/>
      <dgm:t>
        <a:bodyPr/>
        <a:lstStyle/>
        <a:p>
          <a:endParaRPr lang="ru-RU"/>
        </a:p>
      </dgm:t>
    </dgm:pt>
    <dgm:pt modelId="{BF8AB19C-96C3-4424-955D-003E64F50747}" type="pres">
      <dgm:prSet presAssocID="{E73B58A8-965A-4CB3-98D7-F6955B8E62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330CE0-6E09-4825-A2D8-7F11ED9AC5DF}" type="pres">
      <dgm:prSet presAssocID="{9DB5863A-09DA-4175-87F1-9C4A1D25859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508D5-FB8A-46F7-9E5A-27DC05E5F721}" type="pres">
      <dgm:prSet presAssocID="{9DB5863A-09DA-4175-87F1-9C4A1D258598}" presName="image" presStyleLbl="fgImgPlace1" presStyleIdx="0" presStyleCnt="3"/>
      <dgm:spPr>
        <a:blipFill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ECB8ED-39E6-448F-ABBA-BBF1AAAF4005}" type="pres">
      <dgm:prSet presAssocID="{9DB5863A-09DA-4175-87F1-9C4A1D25859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5652B-E151-44A2-BB6C-84AD54A79996}" type="pres">
      <dgm:prSet presAssocID="{9DB5863A-09DA-4175-87F1-9C4A1D258598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DDFE2-9C6C-48CF-AE78-08EEACCD98CE}" type="pres">
      <dgm:prSet presAssocID="{EDC92154-E529-4CFB-95DB-61627EAED0C3}" presName="sibTrans" presStyleCnt="0"/>
      <dgm:spPr/>
      <dgm:t>
        <a:bodyPr/>
        <a:lstStyle/>
        <a:p>
          <a:endParaRPr lang="ru-RU"/>
        </a:p>
      </dgm:t>
    </dgm:pt>
    <dgm:pt modelId="{DE9A42A6-F1A2-4E5C-B527-D25C7B16BF3D}" type="pres">
      <dgm:prSet presAssocID="{46B8EB14-FECC-4556-AF4A-BF237DCCC63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1705F-475B-4D99-A64D-C65D138BA9BC}" type="pres">
      <dgm:prSet presAssocID="{46B8EB14-FECC-4556-AF4A-BF237DCCC63F}" presName="image" presStyleLbl="fgImgPlace1" presStyleIdx="1" presStyleCnt="3"/>
      <dgm:spPr>
        <a:blipFill rotWithShape="1"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703D4B-7EB9-4DC7-B65E-D210C2198A14}" type="pres">
      <dgm:prSet presAssocID="{46B8EB14-FECC-4556-AF4A-BF237DCCC63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A5887-7CC4-456F-A55B-9824B50D78B4}" type="pres">
      <dgm:prSet presAssocID="{46B8EB14-FECC-4556-AF4A-BF237DCCC63F}" presName="parentNode" presStyleLbl="revTx" presStyleIdx="1" presStyleCnt="3" custScaleX="1363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1CF85-4003-444D-996B-59526BB14748}" type="pres">
      <dgm:prSet presAssocID="{AD072CAC-28E4-4F87-B649-A2E71BE76985}" presName="sibTrans" presStyleCnt="0"/>
      <dgm:spPr/>
      <dgm:t>
        <a:bodyPr/>
        <a:lstStyle/>
        <a:p>
          <a:endParaRPr lang="ru-RU"/>
        </a:p>
      </dgm:t>
    </dgm:pt>
    <dgm:pt modelId="{9242954C-2B6B-448F-BA2F-DFDEF03D390A}" type="pres">
      <dgm:prSet presAssocID="{0D9D7F41-87B0-492D-AAB4-D8DFF804831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C27E0-FC80-4FD2-8562-8ACE47CD75BE}" type="pres">
      <dgm:prSet presAssocID="{0D9D7F41-87B0-492D-AAB4-D8DFF804831E}" presName="image" presStyleLbl="fgImgPlace1" presStyleIdx="2" presStyleCnt="3"/>
      <dgm:spPr>
        <a:blipFill rotWithShape="1"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BF32ED-3C18-4D4A-B2D9-C3C87DC8E800}" type="pres">
      <dgm:prSet presAssocID="{0D9D7F41-87B0-492D-AAB4-D8DFF804831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865DB-C0BB-47A0-90F6-4C617C2281B8}" type="pres">
      <dgm:prSet presAssocID="{0D9D7F41-87B0-492D-AAB4-D8DFF804831E}" presName="parentNode" presStyleLbl="revTx" presStyleIdx="2" presStyleCnt="3" custScaleX="128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48F65-ADAA-4374-B630-6FE802C4BEF3}" srcId="{E73B58A8-965A-4CB3-98D7-F6955B8E621F}" destId="{9DB5863A-09DA-4175-87F1-9C4A1D258598}" srcOrd="0" destOrd="0" parTransId="{781F5E34-69AD-4E92-BB41-EB3A5738003D}" sibTransId="{EDC92154-E529-4CFB-95DB-61627EAED0C3}"/>
    <dgm:cxn modelId="{4219202E-0DBB-4850-9517-3B13A6ACDF44}" srcId="{0D9D7F41-87B0-492D-AAB4-D8DFF804831E}" destId="{5B8FCF59-95E7-4203-9BE1-E15F042CFFE7}" srcOrd="5" destOrd="0" parTransId="{FCD3B148-7782-46D4-AC59-3FB7636F89CE}" sibTransId="{D12F8B35-8480-4282-8E4F-A76CB1EDAF83}"/>
    <dgm:cxn modelId="{44CC1788-749B-470C-9737-8C2B1AC24122}" type="presOf" srcId="{FB876C6A-82D4-4686-9329-18652A994434}" destId="{ACBF32ED-3C18-4D4A-B2D9-C3C87DC8E800}" srcOrd="0" destOrd="2" presId="urn:microsoft.com/office/officeart/2005/8/layout/hList2"/>
    <dgm:cxn modelId="{5B5FB2CC-8F0D-4A13-BDF7-30625B9A97C1}" type="presOf" srcId="{AEA7CDA6-129C-4F52-A722-CE3A2CC9F1BB}" destId="{2EECB8ED-39E6-448F-ABBA-BBF1AAAF4005}" srcOrd="0" destOrd="6" presId="urn:microsoft.com/office/officeart/2005/8/layout/hList2"/>
    <dgm:cxn modelId="{2C34513D-8474-46D0-B075-1AF1D659DF64}" type="presOf" srcId="{5B8FCF59-95E7-4203-9BE1-E15F042CFFE7}" destId="{ACBF32ED-3C18-4D4A-B2D9-C3C87DC8E800}" srcOrd="0" destOrd="5" presId="urn:microsoft.com/office/officeart/2005/8/layout/hList2"/>
    <dgm:cxn modelId="{5DB0A41A-1719-43CC-87EA-69C9D8F6163C}" srcId="{9DB5863A-09DA-4175-87F1-9C4A1D258598}" destId="{F85471BF-CE23-4474-967A-23029770F3F8}" srcOrd="5" destOrd="0" parTransId="{12146D5E-05F3-471D-B481-C89B82C991C1}" sibTransId="{D60319B3-99B7-4C35-AB36-A03ED72FA103}"/>
    <dgm:cxn modelId="{D4306E16-F0F6-450E-B7DD-56D0B139434A}" type="presOf" srcId="{A2794372-FC8F-4A48-B942-0A39F21A2584}" destId="{20703D4B-7EB9-4DC7-B65E-D210C2198A14}" srcOrd="0" destOrd="2" presId="urn:microsoft.com/office/officeart/2005/8/layout/hList2"/>
    <dgm:cxn modelId="{4110E14E-69F9-452C-A8FD-DCB00F2C1878}" srcId="{0D9D7F41-87B0-492D-AAB4-D8DFF804831E}" destId="{FB876C6A-82D4-4686-9329-18652A994434}" srcOrd="2" destOrd="0" parTransId="{B5EFC06B-3C70-4815-9626-CD9A17F4E503}" sibTransId="{0E30E7C4-C41D-4AB0-B263-3240E3C22B3A}"/>
    <dgm:cxn modelId="{9A22C4A0-272D-40E1-AD56-E4BBBE0B3381}" srcId="{E73B58A8-965A-4CB3-98D7-F6955B8E621F}" destId="{0D9D7F41-87B0-492D-AAB4-D8DFF804831E}" srcOrd="2" destOrd="0" parTransId="{55C416F7-9A90-4CAD-A11B-BF0EAD6047BE}" sibTransId="{31937C17-4C83-4D54-98A0-125668CD4EEC}"/>
    <dgm:cxn modelId="{91EBADD8-512F-41B6-AF4E-698522D351EE}" type="presOf" srcId="{46B8EB14-FECC-4556-AF4A-BF237DCCC63F}" destId="{7A0A5887-7CC4-456F-A55B-9824B50D78B4}" srcOrd="0" destOrd="0" presId="urn:microsoft.com/office/officeart/2005/8/layout/hList2"/>
    <dgm:cxn modelId="{1C64FC23-1AEE-4BCF-9F40-E65C4DAF7ED0}" srcId="{E73B58A8-965A-4CB3-98D7-F6955B8E621F}" destId="{46B8EB14-FECC-4556-AF4A-BF237DCCC63F}" srcOrd="1" destOrd="0" parTransId="{5A34EC94-7E4A-4BD6-9241-C9C30180F817}" sibTransId="{AD072CAC-28E4-4F87-B649-A2E71BE76985}"/>
    <dgm:cxn modelId="{692A8242-088A-496F-926D-7F1F14589347}" srcId="{46B8EB14-FECC-4556-AF4A-BF237DCCC63F}" destId="{5E9A3704-FDA9-45E9-9C92-4638B633D9AC}" srcOrd="0" destOrd="0" parTransId="{00202FC4-F49C-4D82-B04D-3737B45B5289}" sibTransId="{F67421EA-5B7A-42F6-8746-09FC5A0A6071}"/>
    <dgm:cxn modelId="{A7854C99-8517-40D9-864D-211A40CBEE6B}" type="presOf" srcId="{4030E3FC-D32E-4188-99E4-287142A9718A}" destId="{2EECB8ED-39E6-448F-ABBA-BBF1AAAF4005}" srcOrd="0" destOrd="0" presId="urn:microsoft.com/office/officeart/2005/8/layout/hList2"/>
    <dgm:cxn modelId="{160AA399-3CFA-4FD8-9BF0-125E6A5DBF4F}" srcId="{9DB5863A-09DA-4175-87F1-9C4A1D258598}" destId="{73B8D650-50A7-4D9F-BE52-E0A2499B3F16}" srcOrd="2" destOrd="0" parTransId="{85EA155E-23AA-4C86-9B72-D305B31453E9}" sibTransId="{374C0E85-562A-4CCE-8371-E33E790BE668}"/>
    <dgm:cxn modelId="{1D1D0443-FC0B-416D-8B16-92F1E3E3AA63}" srcId="{46B8EB14-FECC-4556-AF4A-BF237DCCC63F}" destId="{977D738B-1582-4E10-AFA8-73DEE2E47920}" srcOrd="3" destOrd="0" parTransId="{53E8EB38-8C8D-4D8D-B8F5-7B10199FC237}" sibTransId="{9D0E9202-7DF2-42E4-A7B1-FB003A97BA83}"/>
    <dgm:cxn modelId="{F2D535B3-E1FF-4101-93E9-E7E571166759}" type="presOf" srcId="{1768C369-8652-44FA-B78F-DA0486545B29}" destId="{ACBF32ED-3C18-4D4A-B2D9-C3C87DC8E800}" srcOrd="0" destOrd="0" presId="urn:microsoft.com/office/officeart/2005/8/layout/hList2"/>
    <dgm:cxn modelId="{FB98F44C-3141-4AC3-9E1F-78F31DB01BA8}" type="presOf" srcId="{DA785E7A-E883-4668-B4FB-644CC0C7F2A1}" destId="{ACBF32ED-3C18-4D4A-B2D9-C3C87DC8E800}" srcOrd="0" destOrd="1" presId="urn:microsoft.com/office/officeart/2005/8/layout/hList2"/>
    <dgm:cxn modelId="{3259D724-39B8-41CA-8B51-55E13376B532}" type="presOf" srcId="{DF48F62B-F8B1-4585-8373-6AD2D0052357}" destId="{2EECB8ED-39E6-448F-ABBA-BBF1AAAF4005}" srcOrd="0" destOrd="3" presId="urn:microsoft.com/office/officeart/2005/8/layout/hList2"/>
    <dgm:cxn modelId="{7190544E-FA6E-44DB-A9A9-1F0D415D7CDB}" srcId="{0D9D7F41-87B0-492D-AAB4-D8DFF804831E}" destId="{DA785E7A-E883-4668-B4FB-644CC0C7F2A1}" srcOrd="1" destOrd="0" parTransId="{B0B9486D-D693-40C4-AC3D-C6AF610D2F93}" sibTransId="{19A2E222-92A9-40D0-A108-602B5B71D259}"/>
    <dgm:cxn modelId="{1CE8B73D-BF6A-48D0-99B7-3CD725C05793}" srcId="{0D9D7F41-87B0-492D-AAB4-D8DFF804831E}" destId="{BF3F51A8-E626-4FDE-AA41-7C8C6A623B3D}" srcOrd="4" destOrd="0" parTransId="{00537AD1-3482-4991-81B0-AB457A5D0C3B}" sibTransId="{9094236F-9374-4A0A-9985-BE12554F0E2C}"/>
    <dgm:cxn modelId="{66AE83A8-11E8-4E3D-9191-E3792F1FD61B}" srcId="{9DB5863A-09DA-4175-87F1-9C4A1D258598}" destId="{4030E3FC-D32E-4188-99E4-287142A9718A}" srcOrd="0" destOrd="0" parTransId="{26D48B27-EF07-4F27-BEE0-3901E6C71538}" sibTransId="{210F51A2-F3BE-4A3D-A264-557ED47344D9}"/>
    <dgm:cxn modelId="{3D57A543-2933-40C2-820C-C9C249941C6B}" srcId="{0D9D7F41-87B0-492D-AAB4-D8DFF804831E}" destId="{1768C369-8652-44FA-B78F-DA0486545B29}" srcOrd="0" destOrd="0" parTransId="{F1B9345E-01F1-43EF-A9B8-73C2089DB32C}" sibTransId="{721EE885-B498-4B0B-8E83-AAF4AEE72E40}"/>
    <dgm:cxn modelId="{AD6D66BE-7C14-4A59-B4FC-C9B1E4DA41AF}" type="presOf" srcId="{73B8D650-50A7-4D9F-BE52-E0A2499B3F16}" destId="{2EECB8ED-39E6-448F-ABBA-BBF1AAAF4005}" srcOrd="0" destOrd="2" presId="urn:microsoft.com/office/officeart/2005/8/layout/hList2"/>
    <dgm:cxn modelId="{1CFA575E-9BA3-4B29-84B7-956057A56D0A}" type="presOf" srcId="{C37D8052-B79C-4EE5-BC63-BB4ADB35CE7E}" destId="{20703D4B-7EB9-4DC7-B65E-D210C2198A14}" srcOrd="0" destOrd="4" presId="urn:microsoft.com/office/officeart/2005/8/layout/hList2"/>
    <dgm:cxn modelId="{87C545DB-0CDD-4CB8-9BA0-333235B4EA2F}" srcId="{9DB5863A-09DA-4175-87F1-9C4A1D258598}" destId="{563CEC5D-90F9-4103-9909-6F6B202A0443}" srcOrd="4" destOrd="0" parTransId="{AC9C2D74-0DAE-49B0-8C3D-3500925DA12C}" sibTransId="{9B936AC5-2FFE-4DBC-87B8-D19898B6FFB9}"/>
    <dgm:cxn modelId="{1B7224CB-C64D-40F2-9B41-D37D75C20285}" type="presOf" srcId="{977D738B-1582-4E10-AFA8-73DEE2E47920}" destId="{20703D4B-7EB9-4DC7-B65E-D210C2198A14}" srcOrd="0" destOrd="3" presId="urn:microsoft.com/office/officeart/2005/8/layout/hList2"/>
    <dgm:cxn modelId="{972C1FFE-9D8D-40FD-B23F-2C987405BD1B}" srcId="{0D9D7F41-87B0-492D-AAB4-D8DFF804831E}" destId="{16942B31-7274-47D0-BC73-A44C6F9AF3A4}" srcOrd="6" destOrd="0" parTransId="{7B1D45E4-66E8-4F91-9EDF-0E3B8C69B134}" sibTransId="{2B1320FE-73F4-4ADD-BF9A-EFD086FEBEEF}"/>
    <dgm:cxn modelId="{7DB916A4-D4D8-431F-B6E8-BB1C76DE621E}" srcId="{9DB5863A-09DA-4175-87F1-9C4A1D258598}" destId="{AEA7CDA6-129C-4F52-A722-CE3A2CC9F1BB}" srcOrd="6" destOrd="0" parTransId="{5220AFA2-13FC-41F0-8A7D-10B816BE70CF}" sibTransId="{BAE86E87-BDA6-4AF2-9936-8D167AFFCAFC}"/>
    <dgm:cxn modelId="{42B1942B-82CA-4B5D-8F42-EB2F79A643B7}" srcId="{9DB5863A-09DA-4175-87F1-9C4A1D258598}" destId="{AB6E9DEE-506D-4760-B715-8AF5D32255CB}" srcOrd="1" destOrd="0" parTransId="{DD7B2749-672C-4B85-8871-57922D749771}" sibTransId="{2EBC685C-1C34-4F40-9DEF-736F99B30FA0}"/>
    <dgm:cxn modelId="{EAAB33F0-ED90-404F-8364-DFBB44FF2850}" srcId="{46B8EB14-FECC-4556-AF4A-BF237DCCC63F}" destId="{A2794372-FC8F-4A48-B942-0A39F21A2584}" srcOrd="2" destOrd="0" parTransId="{22A02270-5578-4F79-8B49-0C58E2AED7A2}" sibTransId="{39E6CE4A-D3FE-49AF-826B-9255C6DD7F36}"/>
    <dgm:cxn modelId="{80C72514-25F1-4B23-8DC0-6631DB746137}" type="presOf" srcId="{B6B205FD-461A-4CA1-99A7-4C4B4D5C947E}" destId="{ACBF32ED-3C18-4D4A-B2D9-C3C87DC8E800}" srcOrd="0" destOrd="3" presId="urn:microsoft.com/office/officeart/2005/8/layout/hList2"/>
    <dgm:cxn modelId="{960BD413-55A4-4ADF-AD5E-66F75E4FA023}" srcId="{9DB5863A-09DA-4175-87F1-9C4A1D258598}" destId="{DF48F62B-F8B1-4585-8373-6AD2D0052357}" srcOrd="3" destOrd="0" parTransId="{EE00E61F-A035-4359-8DAA-04B2FFD16C52}" sibTransId="{1CB06B6E-9ACD-42ED-9C5A-7D599EFF707B}"/>
    <dgm:cxn modelId="{8ED176F2-A2DA-4F5C-A5CD-121C8BB119D1}" type="presOf" srcId="{E73B58A8-965A-4CB3-98D7-F6955B8E621F}" destId="{BF8AB19C-96C3-4424-955D-003E64F50747}" srcOrd="0" destOrd="0" presId="urn:microsoft.com/office/officeart/2005/8/layout/hList2"/>
    <dgm:cxn modelId="{DE233D8A-7E92-4075-8BC5-A1D3937C9A62}" type="presOf" srcId="{0D9D7F41-87B0-492D-AAB4-D8DFF804831E}" destId="{095865DB-C0BB-47A0-90F6-4C617C2281B8}" srcOrd="0" destOrd="0" presId="urn:microsoft.com/office/officeart/2005/8/layout/hList2"/>
    <dgm:cxn modelId="{E9223A85-C58C-43C4-BCD4-962D5C0BAD98}" srcId="{46B8EB14-FECC-4556-AF4A-BF237DCCC63F}" destId="{32A5E7AE-FA6B-400B-9A3B-E482DF82BC8B}" srcOrd="1" destOrd="0" parTransId="{49012184-2E43-4D99-B5AB-78DDBB673EB4}" sibTransId="{EA2FC146-E4F1-46AC-AF82-4416266F3A80}"/>
    <dgm:cxn modelId="{2BCFAC7D-280C-45DE-860B-48F3ADC860CB}" type="presOf" srcId="{F85471BF-CE23-4474-967A-23029770F3F8}" destId="{2EECB8ED-39E6-448F-ABBA-BBF1AAAF4005}" srcOrd="0" destOrd="5" presId="urn:microsoft.com/office/officeart/2005/8/layout/hList2"/>
    <dgm:cxn modelId="{85CB8781-F110-41FD-810D-08FF12B1D1F8}" srcId="{46B8EB14-FECC-4556-AF4A-BF237DCCC63F}" destId="{C37D8052-B79C-4EE5-BC63-BB4ADB35CE7E}" srcOrd="4" destOrd="0" parTransId="{1EB6BF1B-89D2-4D4B-BDB0-5B21363F6CBD}" sibTransId="{73063894-D023-4A5B-9011-91119D422249}"/>
    <dgm:cxn modelId="{B71FBC55-B3F0-406F-8C6B-8EEF75D69F43}" type="presOf" srcId="{16942B31-7274-47D0-BC73-A44C6F9AF3A4}" destId="{ACBF32ED-3C18-4D4A-B2D9-C3C87DC8E800}" srcOrd="0" destOrd="6" presId="urn:microsoft.com/office/officeart/2005/8/layout/hList2"/>
    <dgm:cxn modelId="{095E84B8-3281-4FFC-87EF-F308446B7582}" srcId="{0D9D7F41-87B0-492D-AAB4-D8DFF804831E}" destId="{B6B205FD-461A-4CA1-99A7-4C4B4D5C947E}" srcOrd="3" destOrd="0" parTransId="{598543B3-9990-4C65-B365-346D7DA16328}" sibTransId="{91BE187A-2A13-4454-8FC0-65CCCAEADA71}"/>
    <dgm:cxn modelId="{367D8ACD-A683-43FE-82DC-5EB210B8F7BE}" type="presOf" srcId="{9DB5863A-09DA-4175-87F1-9C4A1D258598}" destId="{35D5652B-E151-44A2-BB6C-84AD54A79996}" srcOrd="0" destOrd="0" presId="urn:microsoft.com/office/officeart/2005/8/layout/hList2"/>
    <dgm:cxn modelId="{1A64CB22-DC2E-4A36-95CF-820F687A7C72}" type="presOf" srcId="{5E9A3704-FDA9-45E9-9C92-4638B633D9AC}" destId="{20703D4B-7EB9-4DC7-B65E-D210C2198A14}" srcOrd="0" destOrd="0" presId="urn:microsoft.com/office/officeart/2005/8/layout/hList2"/>
    <dgm:cxn modelId="{A98818FC-D073-49AE-A877-187A0B82B92E}" type="presOf" srcId="{BF3F51A8-E626-4FDE-AA41-7C8C6A623B3D}" destId="{ACBF32ED-3C18-4D4A-B2D9-C3C87DC8E800}" srcOrd="0" destOrd="4" presId="urn:microsoft.com/office/officeart/2005/8/layout/hList2"/>
    <dgm:cxn modelId="{17A54564-CAAE-464A-956E-E7BAFE11CB78}" type="presOf" srcId="{563CEC5D-90F9-4103-9909-6F6B202A0443}" destId="{2EECB8ED-39E6-448F-ABBA-BBF1AAAF4005}" srcOrd="0" destOrd="4" presId="urn:microsoft.com/office/officeart/2005/8/layout/hList2"/>
    <dgm:cxn modelId="{0331693C-4689-414F-BDA2-52D3A0D28E85}" type="presOf" srcId="{AB6E9DEE-506D-4760-B715-8AF5D32255CB}" destId="{2EECB8ED-39E6-448F-ABBA-BBF1AAAF4005}" srcOrd="0" destOrd="1" presId="urn:microsoft.com/office/officeart/2005/8/layout/hList2"/>
    <dgm:cxn modelId="{6661F935-2D80-4BD1-9BA3-AAEB424D8F94}" type="presOf" srcId="{32A5E7AE-FA6B-400B-9A3B-E482DF82BC8B}" destId="{20703D4B-7EB9-4DC7-B65E-D210C2198A14}" srcOrd="0" destOrd="1" presId="urn:microsoft.com/office/officeart/2005/8/layout/hList2"/>
    <dgm:cxn modelId="{8D894582-E706-4BC5-83E2-388146BA4107}" type="presParOf" srcId="{BF8AB19C-96C3-4424-955D-003E64F50747}" destId="{6E330CE0-6E09-4825-A2D8-7F11ED9AC5DF}" srcOrd="0" destOrd="0" presId="urn:microsoft.com/office/officeart/2005/8/layout/hList2"/>
    <dgm:cxn modelId="{983D2DB9-08D3-47E1-99D4-4DF20BE3C030}" type="presParOf" srcId="{6E330CE0-6E09-4825-A2D8-7F11ED9AC5DF}" destId="{B5B508D5-FB8A-46F7-9E5A-27DC05E5F721}" srcOrd="0" destOrd="0" presId="urn:microsoft.com/office/officeart/2005/8/layout/hList2"/>
    <dgm:cxn modelId="{FA98FCAC-BC4F-44F3-9703-CFD98CF22881}" type="presParOf" srcId="{6E330CE0-6E09-4825-A2D8-7F11ED9AC5DF}" destId="{2EECB8ED-39E6-448F-ABBA-BBF1AAAF4005}" srcOrd="1" destOrd="0" presId="urn:microsoft.com/office/officeart/2005/8/layout/hList2"/>
    <dgm:cxn modelId="{E99F0E58-A0CF-41F7-8DE8-A0D35283D03B}" type="presParOf" srcId="{6E330CE0-6E09-4825-A2D8-7F11ED9AC5DF}" destId="{35D5652B-E151-44A2-BB6C-84AD54A79996}" srcOrd="2" destOrd="0" presId="urn:microsoft.com/office/officeart/2005/8/layout/hList2"/>
    <dgm:cxn modelId="{3494865A-51B4-4ED5-AD3E-88436BC3CB55}" type="presParOf" srcId="{BF8AB19C-96C3-4424-955D-003E64F50747}" destId="{63ADDFE2-9C6C-48CF-AE78-08EEACCD98CE}" srcOrd="1" destOrd="0" presId="urn:microsoft.com/office/officeart/2005/8/layout/hList2"/>
    <dgm:cxn modelId="{42656516-8853-40B9-9AFF-9A0805E59A58}" type="presParOf" srcId="{BF8AB19C-96C3-4424-955D-003E64F50747}" destId="{DE9A42A6-F1A2-4E5C-B527-D25C7B16BF3D}" srcOrd="2" destOrd="0" presId="urn:microsoft.com/office/officeart/2005/8/layout/hList2"/>
    <dgm:cxn modelId="{FB508500-16C3-4382-9F85-65E4DC2A8516}" type="presParOf" srcId="{DE9A42A6-F1A2-4E5C-B527-D25C7B16BF3D}" destId="{6FD1705F-475B-4D99-A64D-C65D138BA9BC}" srcOrd="0" destOrd="0" presId="urn:microsoft.com/office/officeart/2005/8/layout/hList2"/>
    <dgm:cxn modelId="{B5C3EB5B-2E9B-4B82-B64B-55EA2FCBEA0D}" type="presParOf" srcId="{DE9A42A6-F1A2-4E5C-B527-D25C7B16BF3D}" destId="{20703D4B-7EB9-4DC7-B65E-D210C2198A14}" srcOrd="1" destOrd="0" presId="urn:microsoft.com/office/officeart/2005/8/layout/hList2"/>
    <dgm:cxn modelId="{45082EA7-8E61-4C5A-A473-9FCA970A6543}" type="presParOf" srcId="{DE9A42A6-F1A2-4E5C-B527-D25C7B16BF3D}" destId="{7A0A5887-7CC4-456F-A55B-9824B50D78B4}" srcOrd="2" destOrd="0" presId="urn:microsoft.com/office/officeart/2005/8/layout/hList2"/>
    <dgm:cxn modelId="{8CA5BA42-FA23-4AE8-93E5-E69D4D3FAD67}" type="presParOf" srcId="{BF8AB19C-96C3-4424-955D-003E64F50747}" destId="{65C1CF85-4003-444D-996B-59526BB14748}" srcOrd="3" destOrd="0" presId="urn:microsoft.com/office/officeart/2005/8/layout/hList2"/>
    <dgm:cxn modelId="{260B65D5-99A7-407C-B5B5-85E70ECF2C52}" type="presParOf" srcId="{BF8AB19C-96C3-4424-955D-003E64F50747}" destId="{9242954C-2B6B-448F-BA2F-DFDEF03D390A}" srcOrd="4" destOrd="0" presId="urn:microsoft.com/office/officeart/2005/8/layout/hList2"/>
    <dgm:cxn modelId="{C5537926-B931-4354-98AA-315C24BA13E7}" type="presParOf" srcId="{9242954C-2B6B-448F-BA2F-DFDEF03D390A}" destId="{B15C27E0-FC80-4FD2-8562-8ACE47CD75BE}" srcOrd="0" destOrd="0" presId="urn:microsoft.com/office/officeart/2005/8/layout/hList2"/>
    <dgm:cxn modelId="{AB1A409E-D10E-49A9-AD79-9FE905FE727E}" type="presParOf" srcId="{9242954C-2B6B-448F-BA2F-DFDEF03D390A}" destId="{ACBF32ED-3C18-4D4A-B2D9-C3C87DC8E800}" srcOrd="1" destOrd="0" presId="urn:microsoft.com/office/officeart/2005/8/layout/hList2"/>
    <dgm:cxn modelId="{221208E5-1442-4ACC-BB67-9CB2D2F12A68}" type="presParOf" srcId="{9242954C-2B6B-448F-BA2F-DFDEF03D390A}" destId="{095865DB-C0BB-47A0-90F6-4C617C2281B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A65D8-0181-42A0-AC34-CD8D0A0E2F89}">
      <dsp:nvSpPr>
        <dsp:cNvPr id="0" name=""/>
        <dsp:cNvSpPr/>
      </dsp:nvSpPr>
      <dsp:spPr>
        <a:xfrm>
          <a:off x="1153726" y="0"/>
          <a:ext cx="6498885" cy="52814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Социальный эффект (</a:t>
          </a:r>
          <a:r>
            <a:rPr lang="ru-RU" sz="1800" b="1" kern="1200" dirty="0" err="1" smtClean="0"/>
            <a:t>impact</a:t>
          </a:r>
          <a:r>
            <a:rPr lang="ru-RU" sz="1800" b="1" kern="1200" dirty="0" smtClean="0"/>
            <a:t>)</a:t>
          </a:r>
          <a:endParaRPr lang="ru-RU" sz="1800" b="1" kern="1200" dirty="0"/>
        </a:p>
      </dsp:txBody>
      <dsp:txXfrm>
        <a:off x="3267488" y="264070"/>
        <a:ext cx="2271360" cy="792212"/>
      </dsp:txXfrm>
    </dsp:sp>
    <dsp:sp modelId="{F6EE1F1F-FCC6-4178-8F4E-CC0A2F585CCE}">
      <dsp:nvSpPr>
        <dsp:cNvPr id="0" name=""/>
        <dsp:cNvSpPr/>
      </dsp:nvSpPr>
      <dsp:spPr>
        <a:xfrm>
          <a:off x="1668056" y="1320353"/>
          <a:ext cx="5470224" cy="3961060"/>
        </a:xfrm>
        <a:prstGeom prst="ellipse">
          <a:avLst/>
        </a:prstGeom>
        <a:solidFill>
          <a:schemeClr val="accent3">
            <a:hueOff val="-1485112"/>
            <a:satOff val="15730"/>
            <a:lumOff val="1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</a:t>
          </a:r>
          <a:r>
            <a:rPr lang="ru-RU" sz="1800" b="1" kern="1200" dirty="0" err="1" smtClean="0"/>
            <a:t>output</a:t>
          </a:r>
          <a:r>
            <a:rPr lang="ru-RU" sz="1800" b="1" kern="1200" dirty="0" smtClean="0"/>
            <a:t>) Непосредственные результаты</a:t>
          </a:r>
          <a:endParaRPr lang="ru-RU" sz="1800" b="1" kern="1200" dirty="0"/>
        </a:p>
      </dsp:txBody>
      <dsp:txXfrm>
        <a:off x="3128606" y="1567919"/>
        <a:ext cx="2549124" cy="742698"/>
      </dsp:txXfrm>
    </dsp:sp>
    <dsp:sp modelId="{52F7AAE2-8C8F-474F-8B14-AF8B4813F1FF}">
      <dsp:nvSpPr>
        <dsp:cNvPr id="0" name=""/>
        <dsp:cNvSpPr/>
      </dsp:nvSpPr>
      <dsp:spPr>
        <a:xfrm>
          <a:off x="2628191" y="2640707"/>
          <a:ext cx="3549955" cy="2640707"/>
        </a:xfrm>
        <a:prstGeom prst="ellipse">
          <a:avLst/>
        </a:prstGeom>
        <a:solidFill>
          <a:schemeClr val="accent3">
            <a:hueOff val="-2970223"/>
            <a:satOff val="31459"/>
            <a:lumOff val="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bg1"/>
              </a:solidFill>
            </a:rPr>
            <a:t>Ресурсный </a:t>
          </a:r>
          <a:r>
            <a:rPr lang="ru-RU" sz="1800" b="1" kern="1200" dirty="0" smtClean="0">
              <a:solidFill>
                <a:schemeClr val="bg1"/>
              </a:solidFill>
            </a:rPr>
            <a:t>вклад </a:t>
          </a:r>
          <a:endParaRPr lang="ru-RU" sz="1800" b="1" kern="1200" dirty="0"/>
        </a:p>
      </dsp:txBody>
      <dsp:txXfrm>
        <a:off x="3148070" y="3300883"/>
        <a:ext cx="2510197" cy="1320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5652B-E151-44A2-BB6C-84AD54A79996}">
      <dsp:nvSpPr>
        <dsp:cNvPr id="0" name=""/>
        <dsp:cNvSpPr/>
      </dsp:nvSpPr>
      <dsp:spPr>
        <a:xfrm rot="16200000">
          <a:off x="-1484271" y="2267998"/>
          <a:ext cx="3434080" cy="41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7466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Ресурсный вклад </a:t>
          </a:r>
          <a:r>
            <a:rPr lang="en-US" sz="1600" kern="1200" dirty="0" smtClean="0">
              <a:solidFill>
                <a:schemeClr val="tx1"/>
              </a:solidFill>
            </a:rPr>
            <a:t>(input)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-1484271" y="2267998"/>
        <a:ext cx="3434080" cy="416654"/>
      </dsp:txXfrm>
    </dsp:sp>
    <dsp:sp modelId="{2EECB8ED-39E6-448F-ABBA-BBF1AAAF4005}">
      <dsp:nvSpPr>
        <dsp:cNvPr id="0" name=""/>
        <dsp:cNvSpPr/>
      </dsp:nvSpPr>
      <dsp:spPr>
        <a:xfrm>
          <a:off x="441095" y="759285"/>
          <a:ext cx="2075381" cy="343408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6746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300" kern="1200" dirty="0" smtClean="0"/>
            <a:t>Форма вклада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300" kern="1200" dirty="0" smtClean="0"/>
            <a:t>Основная причина (драйвер)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300" kern="1200" dirty="0" smtClean="0"/>
            <a:t>Направление вклада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300" kern="1200" dirty="0" smtClean="0"/>
            <a:t>География</a:t>
          </a:r>
          <a:endParaRPr lang="ru-RU" sz="1300" kern="1200" dirty="0"/>
        </a:p>
      </dsp:txBody>
      <dsp:txXfrm>
        <a:off x="441095" y="759285"/>
        <a:ext cx="2075381" cy="3434080"/>
      </dsp:txXfrm>
    </dsp:sp>
    <dsp:sp modelId="{B5B508D5-FB8A-46F7-9E5A-27DC05E5F721}">
      <dsp:nvSpPr>
        <dsp:cNvPr id="0" name=""/>
        <dsp:cNvSpPr/>
      </dsp:nvSpPr>
      <dsp:spPr>
        <a:xfrm>
          <a:off x="24441" y="209301"/>
          <a:ext cx="833309" cy="83330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A5887-7CC4-456F-A55B-9824B50D78B4}">
      <dsp:nvSpPr>
        <dsp:cNvPr id="0" name=""/>
        <dsp:cNvSpPr/>
      </dsp:nvSpPr>
      <dsp:spPr>
        <a:xfrm rot="16200000">
          <a:off x="1624697" y="2192310"/>
          <a:ext cx="3434080" cy="568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7466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2"/>
              </a:solidFill>
            </a:rPr>
            <a:t>Непосредственные результаты</a:t>
          </a:r>
          <a:endParaRPr lang="en-US" sz="1600" b="0" kern="1200" dirty="0" smtClean="0">
            <a:solidFill>
              <a:schemeClr val="accent2"/>
            </a:solidFill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accent2"/>
              </a:solidFill>
            </a:rPr>
            <a:t>(Output)</a:t>
          </a:r>
          <a:r>
            <a:rPr lang="ru-RU" sz="1600" b="0" kern="1200" dirty="0" smtClean="0">
              <a:solidFill>
                <a:schemeClr val="accent2"/>
              </a:solidFill>
            </a:rPr>
            <a:t> </a:t>
          </a:r>
          <a:endParaRPr lang="ru-RU" sz="1600" b="0" kern="1200" dirty="0">
            <a:solidFill>
              <a:schemeClr val="accent2"/>
            </a:solidFill>
          </a:endParaRPr>
        </a:p>
      </dsp:txBody>
      <dsp:txXfrm>
        <a:off x="1624697" y="2192310"/>
        <a:ext cx="3434080" cy="568029"/>
      </dsp:txXfrm>
    </dsp:sp>
    <dsp:sp modelId="{20703D4B-7EB9-4DC7-B65E-D210C2198A14}">
      <dsp:nvSpPr>
        <dsp:cNvPr id="0" name=""/>
        <dsp:cNvSpPr/>
      </dsp:nvSpPr>
      <dsp:spPr>
        <a:xfrm>
          <a:off x="3550065" y="759285"/>
          <a:ext cx="2075381" cy="343408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6746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300" kern="1200" dirty="0" smtClean="0"/>
            <a:t>Польза для сообщества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300" kern="1200" dirty="0" smtClean="0"/>
            <a:t>Польза для бизнеса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300" kern="1200" dirty="0" smtClean="0"/>
            <a:t>Дополнительный эффект «</a:t>
          </a:r>
          <a:r>
            <a:rPr lang="ru-RU" sz="1300" kern="1200" dirty="0" smtClean="0">
              <a:solidFill>
                <a:schemeClr val="bg1"/>
              </a:solidFill>
            </a:rPr>
            <a:t>эффект домино</a:t>
          </a:r>
          <a:r>
            <a:rPr lang="ru-RU" sz="1300" kern="1200" dirty="0" smtClean="0"/>
            <a:t>»</a:t>
          </a:r>
          <a:endParaRPr lang="ru-RU" sz="1300" kern="1200" dirty="0"/>
        </a:p>
      </dsp:txBody>
      <dsp:txXfrm>
        <a:off x="3550065" y="759285"/>
        <a:ext cx="2075381" cy="3434080"/>
      </dsp:txXfrm>
    </dsp:sp>
    <dsp:sp modelId="{6FD1705F-475B-4D99-A64D-C65D138BA9BC}">
      <dsp:nvSpPr>
        <dsp:cNvPr id="0" name=""/>
        <dsp:cNvSpPr/>
      </dsp:nvSpPr>
      <dsp:spPr>
        <a:xfrm>
          <a:off x="3133410" y="209301"/>
          <a:ext cx="833309" cy="833309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865DB-C0BB-47A0-90F6-4C617C2281B8}">
      <dsp:nvSpPr>
        <dsp:cNvPr id="0" name=""/>
        <dsp:cNvSpPr/>
      </dsp:nvSpPr>
      <dsp:spPr>
        <a:xfrm rot="16200000">
          <a:off x="4716698" y="2209279"/>
          <a:ext cx="3434080" cy="534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7466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4"/>
              </a:solidFill>
            </a:rPr>
            <a:t>Социальный эффект</a:t>
          </a:r>
          <a:endParaRPr lang="en-US" sz="1600" kern="1200" dirty="0" smtClean="0">
            <a:solidFill>
              <a:schemeClr val="accent4"/>
            </a:solidFill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4"/>
              </a:solidFill>
            </a:rPr>
            <a:t>(Impact)</a:t>
          </a:r>
          <a:endParaRPr lang="ru-RU" sz="1600" kern="1200" dirty="0">
            <a:solidFill>
              <a:schemeClr val="accent4"/>
            </a:solidFill>
          </a:endParaRPr>
        </a:p>
      </dsp:txBody>
      <dsp:txXfrm>
        <a:off x="4716698" y="2209279"/>
        <a:ext cx="3434080" cy="534092"/>
      </dsp:txXfrm>
    </dsp:sp>
    <dsp:sp modelId="{ACBF32ED-3C18-4D4A-B2D9-C3C87DC8E800}">
      <dsp:nvSpPr>
        <dsp:cNvPr id="0" name=""/>
        <dsp:cNvSpPr/>
      </dsp:nvSpPr>
      <dsp:spPr>
        <a:xfrm>
          <a:off x="6642066" y="759285"/>
          <a:ext cx="2075381" cy="34340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6746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300" kern="1200" dirty="0" smtClean="0"/>
            <a:t>Социальное влияние на людей (по глубине и типу)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300" kern="1200" dirty="0" smtClean="0"/>
            <a:t>Социальное воздействие на организации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300" kern="1200" dirty="0" smtClean="0"/>
            <a:t>Долгосрочное воздействие на окружающую среду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300" kern="1200" dirty="0" smtClean="0"/>
            <a:t>Воздействие на бизнес</a:t>
          </a:r>
          <a:endParaRPr lang="ru-RU" sz="1300" kern="1200" dirty="0"/>
        </a:p>
      </dsp:txBody>
      <dsp:txXfrm>
        <a:off x="6642066" y="759285"/>
        <a:ext cx="2075381" cy="3434080"/>
      </dsp:txXfrm>
    </dsp:sp>
    <dsp:sp modelId="{B15C27E0-FC80-4FD2-8562-8ACE47CD75BE}">
      <dsp:nvSpPr>
        <dsp:cNvPr id="0" name=""/>
        <dsp:cNvSpPr/>
      </dsp:nvSpPr>
      <dsp:spPr>
        <a:xfrm>
          <a:off x="6225411" y="209301"/>
          <a:ext cx="833309" cy="833309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41" cy="49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78" tIns="46240" rIns="92478" bIns="46240" numCol="1" anchor="t" anchorCtr="0" compatLnSpc="1">
            <a:prstTxWarp prst="textNoShape">
              <a:avLst/>
            </a:prstTxWarp>
          </a:bodyPr>
          <a:lstStyle>
            <a:lvl1pPr defTabSz="924874"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98" y="0"/>
            <a:ext cx="2919441" cy="49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78" tIns="46240" rIns="92478" bIns="46240" numCol="1" anchor="t" anchorCtr="0" compatLnSpc="1">
            <a:prstTxWarp prst="textNoShape">
              <a:avLst/>
            </a:prstTxWarp>
          </a:bodyPr>
          <a:lstStyle>
            <a:lvl1pPr algn="r" defTabSz="924874"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976"/>
            <a:ext cx="2919441" cy="49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78" tIns="46240" rIns="92478" bIns="46240" numCol="1" anchor="b" anchorCtr="0" compatLnSpc="1">
            <a:prstTxWarp prst="textNoShape">
              <a:avLst/>
            </a:prstTxWarp>
          </a:bodyPr>
          <a:lstStyle>
            <a:lvl1pPr defTabSz="924874"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98" y="9370976"/>
            <a:ext cx="2919441" cy="49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78" tIns="46240" rIns="92478" bIns="46240" numCol="1" anchor="b" anchorCtr="0" compatLnSpc="1">
            <a:prstTxWarp prst="textNoShape">
              <a:avLst/>
            </a:prstTxWarp>
          </a:bodyPr>
          <a:lstStyle>
            <a:lvl1pPr algn="r" defTabSz="924874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ED1388-5E49-4DF2-B7BE-B38E95A9B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3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41" cy="49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78" tIns="46240" rIns="92478" bIns="46240" numCol="1" anchor="t" anchorCtr="0" compatLnSpc="1">
            <a:prstTxWarp prst="textNoShape">
              <a:avLst/>
            </a:prstTxWarp>
          </a:bodyPr>
          <a:lstStyle>
            <a:lvl1pPr defTabSz="924874"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98" y="0"/>
            <a:ext cx="2919441" cy="49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78" tIns="46240" rIns="92478" bIns="46240" numCol="1" anchor="t" anchorCtr="0" compatLnSpc="1">
            <a:prstTxWarp prst="textNoShape">
              <a:avLst/>
            </a:prstTxWarp>
          </a:bodyPr>
          <a:lstStyle>
            <a:lvl1pPr algn="r" defTabSz="924874"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51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187" y="4687174"/>
            <a:ext cx="5387390" cy="443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78" tIns="46240" rIns="92478" bIns="462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976"/>
            <a:ext cx="2919441" cy="49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78" tIns="46240" rIns="92478" bIns="46240" numCol="1" anchor="b" anchorCtr="0" compatLnSpc="1">
            <a:prstTxWarp prst="textNoShape">
              <a:avLst/>
            </a:prstTxWarp>
          </a:bodyPr>
          <a:lstStyle>
            <a:lvl1pPr defTabSz="924874">
              <a:spcBef>
                <a:spcPct val="0"/>
              </a:spcBef>
              <a:defRPr sz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98" y="9370976"/>
            <a:ext cx="2919441" cy="49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78" tIns="46240" rIns="92478" bIns="46240" numCol="1" anchor="b" anchorCtr="0" compatLnSpc="1">
            <a:prstTxWarp prst="textNoShape">
              <a:avLst/>
            </a:prstTxWarp>
          </a:bodyPr>
          <a:lstStyle>
            <a:lvl1pPr algn="r" defTabSz="924874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9B5D72-569D-482B-B0F6-B5F33D909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39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62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79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83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74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6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03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7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9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7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11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3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7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51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B5D72-569D-482B-B0F6-B5F33D9099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1352007" y="2579099"/>
            <a:ext cx="0" cy="42789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0976" y="3656891"/>
            <a:ext cx="4933950" cy="676984"/>
          </a:xfrm>
          <a:extLst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defRPr sz="1800" i="1" smtClean="0">
                <a:solidFill>
                  <a:schemeClr val="tx2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56781" y="2515599"/>
            <a:ext cx="6366419" cy="1151526"/>
          </a:xfrm>
          <a:extLst/>
        </p:spPr>
        <p:txBody>
          <a:bodyPr/>
          <a:lstStyle>
            <a:lvl1pPr>
              <a:lnSpc>
                <a:spcPct val="90000"/>
              </a:lnSpc>
              <a:defRPr sz="3600" smtClean="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818" y="-1"/>
            <a:ext cx="940310" cy="11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0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58000" y="2516400"/>
            <a:ext cx="5889625" cy="55399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smtClean="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875213" y="6426000"/>
            <a:ext cx="3898900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Presentation title in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867775" y="6426000"/>
            <a:ext cx="390525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1F94B-54E6-4DB9-98AE-FAFD4FAF9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7"/>
          <p:cNvCxnSpPr>
            <a:cxnSpLocks noChangeShapeType="1"/>
          </p:cNvCxnSpPr>
          <p:nvPr userDrawn="1"/>
        </p:nvCxnSpPr>
        <p:spPr bwMode="auto">
          <a:xfrm>
            <a:off x="1353600" y="2577600"/>
            <a:ext cx="0" cy="428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00" y="0"/>
            <a:ext cx="940310" cy="11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631827" y="6424617"/>
            <a:ext cx="23225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© Copyright JTI </a:t>
            </a:r>
            <a:r>
              <a:rPr lang="en-US" sz="800" dirty="0" smtClean="0">
                <a:solidFill>
                  <a:schemeClr val="tx1"/>
                </a:solidFill>
                <a:cs typeface="Arial" pitchFamily="34" charset="0"/>
              </a:rPr>
              <a:t>20</a:t>
            </a:r>
            <a:r>
              <a:rPr lang="ru-RU" sz="800" dirty="0" smtClean="0">
                <a:solidFill>
                  <a:schemeClr val="tx1"/>
                </a:solidFill>
                <a:cs typeface="Arial" pitchFamily="34" charset="0"/>
              </a:rPr>
              <a:t>15</a:t>
            </a: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Presentation title in footer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867777" y="6424617"/>
            <a:ext cx="390525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1826" y="969011"/>
            <a:ext cx="8631237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1827" y="576266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4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8" y="1994406"/>
            <a:ext cx="8628063" cy="42698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9E575D-387F-4169-A71C-45DFA74852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3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 userDrawn="1"/>
        </p:nvCxnSpPr>
        <p:spPr bwMode="auto">
          <a:xfrm>
            <a:off x="1352550" y="2579688"/>
            <a:ext cx="0" cy="427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4850" y="0"/>
            <a:ext cx="9398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0976" y="3656891"/>
            <a:ext cx="4933950" cy="676984"/>
          </a:xfrm>
          <a:extLst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defRPr sz="1800" i="1" smtClean="0">
                <a:solidFill>
                  <a:schemeClr val="tx2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56781" y="2515599"/>
            <a:ext cx="6366419" cy="1151526"/>
          </a:xfrm>
          <a:extLst/>
        </p:spPr>
        <p:txBody>
          <a:bodyPr/>
          <a:lstStyle>
            <a:lvl1pPr>
              <a:lnSpc>
                <a:spcPct val="90000"/>
              </a:lnSpc>
              <a:defRPr sz="3600" smtClean="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2034557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 userDrawn="1"/>
        </p:nvCxnSpPr>
        <p:spPr bwMode="auto">
          <a:xfrm>
            <a:off x="1352550" y="2579688"/>
            <a:ext cx="0" cy="427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4850" y="0"/>
            <a:ext cx="9398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1457325" y="638175"/>
            <a:ext cx="3489325" cy="587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>
                <a:solidFill>
                  <a:srgbClr val="122632"/>
                </a:solidFill>
                <a:cs typeface="Times New Roman" pitchFamily="18" charset="0"/>
              </a:rPr>
              <a:t>Name of Function/Region</a:t>
            </a:r>
            <a:endParaRPr lang="en-GB" sz="1000" dirty="0">
              <a:solidFill>
                <a:srgbClr val="122632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dirty="0">
                <a:solidFill>
                  <a:srgbClr val="122632"/>
                </a:solidFill>
                <a:cs typeface="Times New Roman" pitchFamily="18" charset="0"/>
              </a:rPr>
              <a:t>Name of </a:t>
            </a:r>
            <a:r>
              <a:rPr lang="en-US" sz="1000" dirty="0" smtClean="0">
                <a:solidFill>
                  <a:srgbClr val="122632"/>
                </a:solidFill>
                <a:cs typeface="Times New Roman" pitchFamily="18" charset="0"/>
              </a:rPr>
              <a:t>Sub-function/Market</a:t>
            </a:r>
            <a:endParaRPr lang="en-GB" dirty="0">
              <a:solidFill>
                <a:srgbClr val="122632"/>
              </a:solidFill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50975" y="4314825"/>
            <a:ext cx="5654675" cy="1949450"/>
          </a:xfrm>
          <a:solidFill>
            <a:srgbClr val="C7C8CA"/>
          </a:solidFill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0976" y="3656891"/>
            <a:ext cx="4933950" cy="676984"/>
          </a:xfrm>
          <a:extLst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defRPr sz="1800" i="1" smtClean="0">
                <a:solidFill>
                  <a:schemeClr val="tx2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56781" y="2515599"/>
            <a:ext cx="6366419" cy="1151526"/>
          </a:xfrm>
          <a:extLst/>
        </p:spPr>
        <p:txBody>
          <a:bodyPr/>
          <a:lstStyle>
            <a:lvl1pPr>
              <a:lnSpc>
                <a:spcPct val="90000"/>
              </a:lnSpc>
              <a:defRPr sz="3600" smtClean="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51098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 Green 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 userDrawn="1"/>
        </p:nvCxnSpPr>
        <p:spPr bwMode="auto">
          <a:xfrm>
            <a:off x="1354138" y="2578100"/>
            <a:ext cx="0" cy="427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263" y="0"/>
            <a:ext cx="9398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58002" y="2468775"/>
            <a:ext cx="5889625" cy="553998"/>
          </a:xfrm>
          <a:noFill/>
          <a:extLst/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smtClean="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875213" y="6426200"/>
            <a:ext cx="38989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122632"/>
                </a:solidFill>
              </a:rPr>
              <a:t>Presentation title in footer</a:t>
            </a:r>
            <a:endParaRPr lang="en-US" dirty="0">
              <a:solidFill>
                <a:srgbClr val="122632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867775" y="6426200"/>
            <a:ext cx="390525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B7E12-99C2-4AE4-8DFD-3832CAB00936}" type="slidenum">
              <a:rPr lang="en-US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2542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8" y="1994402"/>
            <a:ext cx="8628063" cy="4269875"/>
          </a:xfrm>
        </p:spPr>
        <p:txBody>
          <a:bodyPr>
            <a:normAutofit/>
          </a:bodyPr>
          <a:lstStyle>
            <a:lvl1pPr>
              <a:defRPr sz="2400"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400">
                <a:latin typeface="Georgia" pitchFamily="18" charset="0"/>
              </a:defRPr>
            </a:lvl3pPr>
            <a:lvl4pPr>
              <a:defRPr sz="2400">
                <a:latin typeface="Georgia" pitchFamily="18" charset="0"/>
              </a:defRPr>
            </a:lvl4pPr>
            <a:lvl5pPr>
              <a:defRPr sz="24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1826" y="967741"/>
            <a:ext cx="8628300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16DD38-6C14-426B-BE14-5567035051F8}" type="slidenum">
              <a:rPr lang="en-US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83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8" y="1994402"/>
            <a:ext cx="8628063" cy="42698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0636" y="967741"/>
            <a:ext cx="8632428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122632"/>
                </a:solidFill>
              </a:rPr>
              <a:t>Presentation title in footer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1F5F-AF5F-4BD8-BCF8-F8268A175C3F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3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994400"/>
            <a:ext cx="4155720" cy="4277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1" y="1994400"/>
            <a:ext cx="4155720" cy="4277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1826" y="966630"/>
            <a:ext cx="8631237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A7F0-99D2-43EA-B8EB-541FD6B1807B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82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1826" y="969011"/>
            <a:ext cx="8631237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>
                <a:solidFill>
                  <a:srgbClr val="122632"/>
                </a:solidFill>
              </a:rPr>
              <a:t>Vista project</a:t>
            </a:r>
            <a:endParaRPr lang="en-US">
              <a:solidFill>
                <a:srgbClr val="122632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B7EC-12D5-431F-BE74-52496E792F5C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50975" y="4314825"/>
            <a:ext cx="5654675" cy="1949450"/>
          </a:xfrm>
          <a:solidFill>
            <a:srgbClr val="C7C8CA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1352007" y="2579099"/>
            <a:ext cx="0" cy="42789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0976" y="3656891"/>
            <a:ext cx="4933950" cy="676984"/>
          </a:xfrm>
          <a:extLst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defRPr sz="1800" i="1" smtClean="0">
                <a:solidFill>
                  <a:schemeClr val="tx2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56781" y="2515599"/>
            <a:ext cx="6366419" cy="1151526"/>
          </a:xfrm>
          <a:extLst/>
        </p:spPr>
        <p:txBody>
          <a:bodyPr/>
          <a:lstStyle>
            <a:lvl1pPr>
              <a:lnSpc>
                <a:spcPct val="90000"/>
              </a:lnSpc>
              <a:defRPr sz="3600" smtClean="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818" y="-1"/>
            <a:ext cx="940310" cy="1197866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1456781" y="638175"/>
            <a:ext cx="3489870" cy="58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/>
          <a:lstStyle>
            <a:lvl1pPr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eaLnBrk="1" hangingPunct="1"/>
            <a:r>
              <a:rPr lang="en-US" sz="1000" b="1" dirty="0">
                <a:solidFill>
                  <a:srgbClr val="122632"/>
                </a:solidFill>
                <a:cs typeface="Times New Roman" pitchFamily="18" charset="0"/>
              </a:rPr>
              <a:t>Name of Function/Region</a:t>
            </a:r>
            <a:endParaRPr lang="en-GB" sz="1000" dirty="0">
              <a:solidFill>
                <a:srgbClr val="122632"/>
              </a:solidFill>
              <a:cs typeface="Times New Roman" pitchFamily="18" charset="0"/>
            </a:endParaRPr>
          </a:p>
          <a:p>
            <a:pPr eaLnBrk="1" hangingPunct="1"/>
            <a:r>
              <a:rPr lang="en-US" sz="1000" dirty="0">
                <a:solidFill>
                  <a:srgbClr val="122632"/>
                </a:solidFill>
                <a:cs typeface="Times New Roman" pitchFamily="18" charset="0"/>
              </a:rPr>
              <a:t>Name of </a:t>
            </a:r>
            <a:r>
              <a:rPr lang="en-US" sz="1000" dirty="0" smtClean="0">
                <a:solidFill>
                  <a:srgbClr val="122632"/>
                </a:solidFill>
                <a:cs typeface="Times New Roman" pitchFamily="18" charset="0"/>
              </a:rPr>
              <a:t>Sub-function/Market</a:t>
            </a:r>
            <a:endParaRPr lang="en-GB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5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122632"/>
                </a:solidFill>
              </a:rPr>
              <a:t>Presentation title in footer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CDAD-B70C-4C9C-B8C5-20942A38461F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2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631827" y="6424617"/>
            <a:ext cx="23225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© Copyright JTI </a:t>
            </a:r>
            <a:r>
              <a:rPr lang="en-US" sz="800" dirty="0" smtClean="0">
                <a:solidFill>
                  <a:schemeClr val="tx1"/>
                </a:solidFill>
                <a:cs typeface="Arial" pitchFamily="34" charset="0"/>
              </a:rPr>
              <a:t>20</a:t>
            </a:r>
            <a:r>
              <a:rPr lang="ru-RU" sz="800" dirty="0" smtClean="0">
                <a:solidFill>
                  <a:schemeClr val="tx1"/>
                </a:solidFill>
                <a:cs typeface="Arial" pitchFamily="34" charset="0"/>
              </a:rPr>
              <a:t>15</a:t>
            </a: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Presentation title in footer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867777" y="6424617"/>
            <a:ext cx="390525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1826" y="969011"/>
            <a:ext cx="8631237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1827" y="576266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09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1826" y="969011"/>
            <a:ext cx="8631237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rgbClr val="FFFFFF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rgbClr val="8F9195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JTI at a glance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867776" y="6424615"/>
            <a:ext cx="390525" cy="287337"/>
          </a:xfrm>
        </p:spPr>
        <p:txBody>
          <a:bodyPr/>
          <a:lstStyle>
            <a:lvl1pPr>
              <a:defRPr smtClean="0">
                <a:solidFill>
                  <a:srgbClr val="8F9195"/>
                </a:solidFill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631826" y="6424615"/>
            <a:ext cx="23225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solidFill>
                  <a:srgbClr val="8F9195"/>
                </a:solidFill>
                <a:cs typeface="Arial" pitchFamily="34" charset="0"/>
              </a:rPr>
              <a:t>© Copyright </a:t>
            </a:r>
            <a:r>
              <a:rPr lang="en-US" sz="800" dirty="0" smtClean="0">
                <a:solidFill>
                  <a:srgbClr val="8F9195"/>
                </a:solidFill>
                <a:cs typeface="Arial" pitchFamily="34" charset="0"/>
              </a:rPr>
              <a:t>JTI</a:t>
            </a:r>
            <a:endParaRPr lang="en-US" sz="800" dirty="0">
              <a:solidFill>
                <a:srgbClr val="8F919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2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 Green 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58002" y="2468775"/>
            <a:ext cx="5889625" cy="55399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smtClean="0">
                <a:solidFill>
                  <a:schemeClr val="tx1"/>
                </a:solidFill>
                <a:latin typeface="Georgia" pitchFamily="18" charset="0"/>
                <a:ea typeface="ＭＳ Ｐゴシック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875213" y="6426002"/>
            <a:ext cx="3898900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122632"/>
                </a:solidFill>
              </a:rPr>
              <a:t>Presentation title in footer</a:t>
            </a:r>
            <a:endParaRPr lang="en-US" dirty="0">
              <a:solidFill>
                <a:srgbClr val="122632"/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867776" y="6426002"/>
            <a:ext cx="390525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1F94B-54E6-4DB9-98AE-FAFD4FAF9E51}" type="slidenum">
              <a:rPr lang="en-US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22632"/>
              </a:solidFill>
            </a:endParaRPr>
          </a:p>
        </p:txBody>
      </p:sp>
      <p:cxnSp>
        <p:nvCxnSpPr>
          <p:cNvPr id="12" name="Straight Connector 7"/>
          <p:cNvCxnSpPr>
            <a:cxnSpLocks noChangeShapeType="1"/>
          </p:cNvCxnSpPr>
          <p:nvPr userDrawn="1"/>
        </p:nvCxnSpPr>
        <p:spPr bwMode="auto">
          <a:xfrm>
            <a:off x="1353600" y="2577600"/>
            <a:ext cx="0" cy="428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00" y="0"/>
            <a:ext cx="940310" cy="11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30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JTI Valu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7"/>
          <p:cNvCxnSpPr>
            <a:cxnSpLocks noChangeShapeType="1"/>
          </p:cNvCxnSpPr>
          <p:nvPr userDrawn="1"/>
        </p:nvCxnSpPr>
        <p:spPr bwMode="auto">
          <a:xfrm>
            <a:off x="1353600" y="2577600"/>
            <a:ext cx="0" cy="4280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00" y="0"/>
            <a:ext cx="940310" cy="119786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58000" y="2468775"/>
            <a:ext cx="4648200" cy="301942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800" dirty="0" smtClean="0">
                <a:solidFill>
                  <a:srgbClr val="FFFFFF"/>
                </a:solidFill>
                <a:latin typeface="Georgia" pitchFamily="18" charset="0"/>
              </a:rPr>
              <a:t>Enterprising</a:t>
            </a:r>
          </a:p>
          <a:p>
            <a:pPr>
              <a:lnSpc>
                <a:spcPct val="90000"/>
              </a:lnSpc>
            </a:pPr>
            <a:r>
              <a:rPr lang="en-US" sz="5800" dirty="0" smtClean="0">
                <a:solidFill>
                  <a:srgbClr val="FFFFFF"/>
                </a:solidFill>
                <a:latin typeface="Georgia" pitchFamily="18" charset="0"/>
              </a:rPr>
              <a:t>Open</a:t>
            </a:r>
          </a:p>
          <a:p>
            <a:pPr>
              <a:lnSpc>
                <a:spcPct val="90000"/>
              </a:lnSpc>
            </a:pPr>
            <a:r>
              <a:rPr lang="en-US" sz="5800" dirty="0" smtClean="0">
                <a:solidFill>
                  <a:srgbClr val="FFFFFF"/>
                </a:solidFill>
                <a:latin typeface="Georgia" pitchFamily="18" charset="0"/>
              </a:rPr>
              <a:t>Challenging</a:t>
            </a:r>
            <a:endParaRPr lang="en-GB" sz="5800" dirty="0" smtClean="0">
              <a:solidFill>
                <a:srgbClr val="12263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03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31826" y="6424615"/>
            <a:ext cx="23225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solidFill>
                  <a:srgbClr val="122632"/>
                </a:solidFill>
                <a:cs typeface="Arial" pitchFamily="34" charset="0"/>
              </a:rPr>
              <a:t>© Copyright JTI </a:t>
            </a:r>
            <a:r>
              <a:rPr lang="en-US" sz="800" dirty="0" smtClean="0">
                <a:solidFill>
                  <a:srgbClr val="122632"/>
                </a:solidFill>
                <a:cs typeface="Arial" pitchFamily="34" charset="0"/>
              </a:rPr>
              <a:t>2015</a:t>
            </a:r>
            <a:endParaRPr lang="en-US" sz="800" dirty="0">
              <a:solidFill>
                <a:srgbClr val="122632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8" y="1994402"/>
            <a:ext cx="8628063" cy="4269875"/>
          </a:xfrm>
        </p:spPr>
        <p:txBody>
          <a:bodyPr>
            <a:normAutofit/>
          </a:bodyPr>
          <a:lstStyle>
            <a:lvl1pPr>
              <a:defRPr sz="2400"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400">
                <a:latin typeface="Georgia" pitchFamily="18" charset="0"/>
              </a:defRPr>
            </a:lvl3pPr>
            <a:lvl4pPr>
              <a:defRPr sz="2400">
                <a:latin typeface="Georgia" pitchFamily="18" charset="0"/>
              </a:defRPr>
            </a:lvl4pPr>
            <a:lvl5pPr>
              <a:defRPr sz="24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1826" y="967741"/>
            <a:ext cx="8628300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22632"/>
                </a:solidFill>
              </a:rPr>
              <a:t>Trade communication strategy ‘15</a:t>
            </a:r>
            <a:endParaRPr lang="en-US">
              <a:solidFill>
                <a:srgbClr val="12263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B4E4D9-2C5A-423A-A8BE-9B5EA07DECC8}" type="slidenum">
              <a:rPr lang="en-US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0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31826" y="6424615"/>
            <a:ext cx="23225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solidFill>
                  <a:srgbClr val="122632"/>
                </a:solidFill>
                <a:cs typeface="Arial" pitchFamily="34" charset="0"/>
              </a:rPr>
              <a:t>© Copyright JTI </a:t>
            </a:r>
            <a:r>
              <a:rPr lang="en-US" sz="800" dirty="0" smtClean="0">
                <a:solidFill>
                  <a:srgbClr val="122632"/>
                </a:solidFill>
                <a:cs typeface="Arial" pitchFamily="34" charset="0"/>
              </a:rPr>
              <a:t>2015</a:t>
            </a:r>
            <a:endParaRPr lang="en-US" sz="800" dirty="0">
              <a:solidFill>
                <a:srgbClr val="122632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8" y="1994402"/>
            <a:ext cx="8628063" cy="4269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122632"/>
                </a:solidFill>
              </a:rPr>
              <a:t>Presentation title in footer</a:t>
            </a:r>
            <a:endParaRPr lang="en-US">
              <a:solidFill>
                <a:srgbClr val="122632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0636" y="967741"/>
            <a:ext cx="8632428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867776" y="6424615"/>
            <a:ext cx="390525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02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31826" y="6424615"/>
            <a:ext cx="23225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solidFill>
                  <a:srgbClr val="122632"/>
                </a:solidFill>
                <a:cs typeface="Arial" pitchFamily="34" charset="0"/>
              </a:rPr>
              <a:t>© Copyright JTI </a:t>
            </a:r>
            <a:r>
              <a:rPr lang="en-US" sz="800" dirty="0" smtClean="0">
                <a:solidFill>
                  <a:srgbClr val="122632"/>
                </a:solidFill>
                <a:cs typeface="Arial" pitchFamily="34" charset="0"/>
              </a:rPr>
              <a:t>2015</a:t>
            </a:r>
            <a:endParaRPr lang="en-US" sz="800" dirty="0">
              <a:solidFill>
                <a:srgbClr val="122632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994400"/>
            <a:ext cx="4155720" cy="4277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1" y="1994400"/>
            <a:ext cx="4155720" cy="4277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122632"/>
                </a:solidFill>
              </a:rPr>
              <a:t>Presentation title in footer</a:t>
            </a:r>
            <a:endParaRPr lang="en-US">
              <a:solidFill>
                <a:srgbClr val="1226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1826" y="966630"/>
            <a:ext cx="8631237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13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631826" y="6424615"/>
            <a:ext cx="23225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solidFill>
                  <a:srgbClr val="122632"/>
                </a:solidFill>
                <a:cs typeface="Arial" pitchFamily="34" charset="0"/>
              </a:rPr>
              <a:t>© Copyright JTI </a:t>
            </a:r>
            <a:r>
              <a:rPr lang="en-US" sz="800" dirty="0" smtClean="0">
                <a:solidFill>
                  <a:srgbClr val="122632"/>
                </a:solidFill>
                <a:cs typeface="Arial" pitchFamily="34" charset="0"/>
              </a:rPr>
              <a:t>2015</a:t>
            </a:r>
            <a:endParaRPr lang="en-US" sz="800" dirty="0">
              <a:solidFill>
                <a:srgbClr val="122632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122632"/>
                </a:solidFill>
              </a:rPr>
              <a:t>Trade communication strategy ‘15</a:t>
            </a:r>
            <a:endParaRPr lang="en-US">
              <a:solidFill>
                <a:srgbClr val="122632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867776" y="6424615"/>
            <a:ext cx="390525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1826" y="969011"/>
            <a:ext cx="8631237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1826" y="576264"/>
            <a:ext cx="8628062" cy="385763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8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631826" y="6424615"/>
            <a:ext cx="23225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solidFill>
                  <a:srgbClr val="122632"/>
                </a:solidFill>
                <a:cs typeface="Arial" pitchFamily="34" charset="0"/>
              </a:rPr>
              <a:t>© Copyright JTI </a:t>
            </a:r>
            <a:r>
              <a:rPr lang="en-US" sz="800" dirty="0" smtClean="0">
                <a:solidFill>
                  <a:srgbClr val="122632"/>
                </a:solidFill>
                <a:cs typeface="Arial" pitchFamily="34" charset="0"/>
              </a:rPr>
              <a:t>2015</a:t>
            </a:r>
            <a:endParaRPr lang="en-US" sz="800" dirty="0">
              <a:solidFill>
                <a:srgbClr val="122632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122632"/>
                </a:solidFill>
              </a:rPr>
              <a:t>Presentation title in footer</a:t>
            </a:r>
            <a:endParaRPr lang="en-US">
              <a:solidFill>
                <a:srgbClr val="122632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867776" y="6424615"/>
            <a:ext cx="390525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6" y="576263"/>
            <a:ext cx="8596313" cy="38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2618" y="1993900"/>
            <a:ext cx="8628063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24615"/>
            <a:ext cx="38989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22632"/>
                </a:solidFill>
              </a:rPr>
              <a:t>Trade communication strategy ‘15</a:t>
            </a:r>
            <a:endParaRPr lang="en-US">
              <a:solidFill>
                <a:srgbClr val="122632"/>
              </a:solidFill>
            </a:endParaRP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67776" y="6424615"/>
            <a:ext cx="390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BB4E4D9-2C5A-423A-A8BE-9B5EA07DECC8}" type="slidenum">
              <a:rPr lang="en-US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9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18" r:id="rId10"/>
    <p:sldLayoutId id="2147483853" r:id="rId11"/>
    <p:sldLayoutId id="214748385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9pPr>
    </p:titleStyle>
    <p:bodyStyle>
      <a:lvl1pPr marL="0" indent="0" algn="l" rtl="0" eaLnBrk="1" fontAlgn="base" hangingPunct="1">
        <a:spcBef>
          <a:spcPct val="80000"/>
        </a:spcBef>
        <a:spcAft>
          <a:spcPct val="0"/>
        </a:spcAft>
        <a:buFont typeface="Arial" pitchFamily="34" charset="0"/>
        <a:defRPr sz="16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1pPr>
      <a:lvl2pPr marL="177800" indent="-176213" algn="l" rtl="0" eaLnBrk="1" fontAlgn="base" hangingPunct="1">
        <a:spcBef>
          <a:spcPct val="5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363538" indent="-160338" algn="l" rtl="0" eaLnBrk="1" fontAlgn="base" hangingPunct="1">
        <a:spcBef>
          <a:spcPct val="4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566738" indent="-18573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779463" indent="-1952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18938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6pPr>
      <a:lvl7pPr marL="23510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7pPr>
      <a:lvl8pPr marL="28082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8pPr>
      <a:lvl9pPr marL="32654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76263"/>
            <a:ext cx="859631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993900"/>
            <a:ext cx="8628063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24613"/>
            <a:ext cx="3898900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22632"/>
                </a:solidFill>
              </a:rPr>
              <a:t>Presentation title in footer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67775" y="6424613"/>
            <a:ext cx="390525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  <a:cs typeface="Arial" pitchFamily="34" charset="0"/>
              </a:defRPr>
            </a:lvl1pPr>
          </a:lstStyle>
          <a:p>
            <a:pPr>
              <a:defRPr/>
            </a:pPr>
            <a:fld id="{FAC87E62-E93E-4D70-A334-B810EC748CEE}" type="slidenum">
              <a:rPr lang="en-US">
                <a:solidFill>
                  <a:srgbClr val="12263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22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9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1"/>
          </a:solidFill>
          <a:latin typeface="Georgia" charset="0"/>
          <a:ea typeface="ＭＳ Ｐゴシック" charset="0"/>
        </a:defRPr>
      </a:lvl9pPr>
    </p:titleStyle>
    <p:bodyStyle>
      <a:lvl1pPr algn="l" rtl="0" eaLnBrk="0" fontAlgn="base" hangingPunct="0">
        <a:spcBef>
          <a:spcPct val="8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1pPr>
      <a:lvl2pPr marL="177800" indent="-176213" algn="l" rtl="0" eaLnBrk="0" fontAlgn="base" hangingPunct="0">
        <a:spcBef>
          <a:spcPct val="5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363538" indent="-160338" algn="l" rtl="0" eaLnBrk="0" fontAlgn="base" hangingPunct="0">
        <a:spcBef>
          <a:spcPct val="400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566738" indent="-1857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779463" indent="-1952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18938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6pPr>
      <a:lvl7pPr marL="23510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7pPr>
      <a:lvl8pPr marL="28082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8pPr>
      <a:lvl9pPr marL="3265488" indent="-1778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zrast.b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456779" y="3643083"/>
            <a:ext cx="6721449" cy="1164952"/>
          </a:xfrm>
        </p:spPr>
        <p:txBody>
          <a:bodyPr>
            <a:normAutofit/>
          </a:bodyPr>
          <a:lstStyle/>
          <a:p>
            <a:r>
              <a:rPr lang="ru-RU" sz="1600" dirty="0"/>
              <a:t>Н</a:t>
            </a:r>
            <a:r>
              <a:rPr lang="ru-RU" sz="1600" dirty="0" smtClean="0"/>
              <a:t>а </a:t>
            </a:r>
            <a:r>
              <a:rPr lang="ru-RU" sz="1600" dirty="0"/>
              <a:t>примере КСО проекта «Университет Третьего Возраста»</a:t>
            </a:r>
            <a:endParaRPr lang="en-US" sz="1600" dirty="0" smtClean="0"/>
          </a:p>
          <a:p>
            <a:r>
              <a:rPr lang="en-US" sz="1600" dirty="0" smtClean="0"/>
              <a:t>28</a:t>
            </a:r>
            <a:r>
              <a:rPr lang="ru-RU" sz="1600" dirty="0" smtClean="0"/>
              <a:t> июня</a:t>
            </a:r>
            <a:r>
              <a:rPr lang="en-US" sz="1600" dirty="0" smtClean="0"/>
              <a:t> 201</a:t>
            </a:r>
            <a:r>
              <a:rPr lang="ru-RU" sz="1600" dirty="0" smtClean="0"/>
              <a:t>7 г.</a:t>
            </a:r>
            <a:endParaRPr lang="en-GB" sz="1600" dirty="0" smtClean="0"/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title"/>
          </p:nvPr>
        </p:nvSpPr>
        <p:spPr>
          <a:xfrm>
            <a:off x="1456779" y="2466852"/>
            <a:ext cx="7807515" cy="986358"/>
          </a:xfrm>
        </p:spPr>
        <p:txBody>
          <a:bodyPr>
            <a:normAutofit/>
          </a:bodyPr>
          <a:lstStyle/>
          <a:p>
            <a:r>
              <a:rPr lang="ru-RU" sz="2800" dirty="0"/>
              <a:t>Международный стандарт оценки эффективности социальных </a:t>
            </a:r>
            <a:r>
              <a:rPr lang="ru-RU" sz="2800" dirty="0" smtClean="0"/>
              <a:t>инвестиций</a:t>
            </a:r>
            <a:endParaRPr lang="ru-RU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46"/>
          <a:stretch/>
        </p:blipFill>
        <p:spPr bwMode="auto">
          <a:xfrm>
            <a:off x="1456780" y="4225559"/>
            <a:ext cx="7344320" cy="257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1186933" y="4955006"/>
            <a:ext cx="3104988" cy="1162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186933" y="2833622"/>
            <a:ext cx="3104988" cy="2034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86088" y="1510788"/>
            <a:ext cx="3664859" cy="123795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0980" y="1510789"/>
            <a:ext cx="3080941" cy="12379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>
                <a:solidFill>
                  <a:srgbClr val="122632"/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12263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7875" y="824297"/>
            <a:ext cx="8631237" cy="342900"/>
          </a:xfrm>
        </p:spPr>
        <p:txBody>
          <a:bodyPr/>
          <a:lstStyle/>
          <a:p>
            <a:r>
              <a:rPr lang="en-GB" dirty="0"/>
              <a:t>London Benchmarking Group (LBG) Model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7875" y="437781"/>
            <a:ext cx="8628062" cy="385763"/>
          </a:xfrm>
        </p:spPr>
        <p:txBody>
          <a:bodyPr/>
          <a:lstStyle/>
          <a:p>
            <a:r>
              <a:rPr lang="ru-RU" dirty="0"/>
              <a:t>Непосредственные </a:t>
            </a:r>
            <a:r>
              <a:rPr lang="ru-RU" dirty="0" smtClean="0"/>
              <a:t>результаты</a:t>
            </a:r>
            <a:r>
              <a:rPr lang="en-US" dirty="0" smtClean="0"/>
              <a:t> (output)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408176" y="1913625"/>
            <a:ext cx="293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Польза для сообщества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1458" y="3688556"/>
            <a:ext cx="3064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Польза для </a:t>
            </a:r>
            <a:r>
              <a:rPr lang="ru-RU" dirty="0" smtClean="0">
                <a:solidFill>
                  <a:schemeClr val="tx1"/>
                </a:solidFill>
              </a:rPr>
              <a:t>бизнеса*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7606" y="5148598"/>
            <a:ext cx="3088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 Дополнительный эффект </a:t>
            </a:r>
            <a:r>
              <a:rPr lang="ru-RU" dirty="0" smtClean="0">
                <a:solidFill>
                  <a:schemeClr val="tx1"/>
                </a:solidFill>
              </a:rPr>
              <a:t>«эффект домино»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 bwMode="auto">
          <a:xfrm>
            <a:off x="4399519" y="1629750"/>
            <a:ext cx="347472" cy="937082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4584" y="1347952"/>
            <a:ext cx="3547351" cy="156362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Количество людей, получивших помощь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Тип </a:t>
            </a:r>
            <a:r>
              <a:rPr lang="ru-RU" sz="1400" dirty="0" err="1" smtClean="0">
                <a:solidFill>
                  <a:schemeClr val="tx1"/>
                </a:solidFill>
              </a:rPr>
              <a:t>благополучателей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Организации, получившие поддержку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Другие измеряемые показатели </a:t>
            </a:r>
          </a:p>
        </p:txBody>
      </p:sp>
      <p:sp>
        <p:nvSpPr>
          <p:cNvPr id="21" name="Chevron 20"/>
          <p:cNvSpPr/>
          <p:nvPr/>
        </p:nvSpPr>
        <p:spPr bwMode="auto">
          <a:xfrm>
            <a:off x="4399519" y="3382554"/>
            <a:ext cx="347472" cy="93708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891455" y="2833621"/>
            <a:ext cx="3659492" cy="203494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4584" y="2858379"/>
            <a:ext cx="3516814" cy="1998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Задействованные клиенты, потребители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Задействованные поставщики, партнеры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Другие вовлеченные влиятельные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К-во сотрудников, вовлеченных в активность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К-во публикаций в СМИ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 bwMode="auto">
          <a:xfrm>
            <a:off x="4408852" y="5042513"/>
            <a:ext cx="347472" cy="937082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901906" y="4953450"/>
            <a:ext cx="3659492" cy="116262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44584" y="5004931"/>
            <a:ext cx="3374136" cy="1059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Пожертвования из заработной платы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Другой вклад сотрудников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/>
                </a:solidFill>
              </a:rPr>
              <a:t>Волонтерство</a:t>
            </a:r>
            <a:r>
              <a:rPr lang="ru-RU" sz="1400" dirty="0">
                <a:solidFill>
                  <a:schemeClr val="tx1"/>
                </a:solidFill>
              </a:rPr>
              <a:t> сотрудников в личное время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Вклад клиентов и других партнеров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7693550" y="3685391"/>
            <a:ext cx="2023666" cy="320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JTI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 оценивает</a:t>
            </a:r>
          </a:p>
        </p:txBody>
      </p:sp>
    </p:spTree>
    <p:extLst>
      <p:ext uri="{BB962C8B-B14F-4D97-AF65-F5344CB8AC3E}">
        <p14:creationId xmlns:p14="http://schemas.microsoft.com/office/powerpoint/2010/main" val="76571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>
                <a:solidFill>
                  <a:srgbClr val="122632"/>
                </a:solidFill>
              </a:rPr>
              <a:pPr>
                <a:defRPr/>
              </a:pPr>
              <a:t>11</a:t>
            </a:fld>
            <a:endParaRPr lang="en-GB" dirty="0">
              <a:solidFill>
                <a:srgbClr val="12263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201" y="725232"/>
            <a:ext cx="8631237" cy="342900"/>
          </a:xfrm>
        </p:spPr>
        <p:txBody>
          <a:bodyPr/>
          <a:lstStyle/>
          <a:p>
            <a:r>
              <a:rPr lang="en-GB" dirty="0"/>
              <a:t>London Benchmarking Group (LBG) </a:t>
            </a:r>
            <a:r>
              <a:rPr lang="en-GB" dirty="0" smtClean="0"/>
              <a:t>Model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201" y="332485"/>
            <a:ext cx="8628062" cy="385763"/>
          </a:xfrm>
        </p:spPr>
        <p:txBody>
          <a:bodyPr/>
          <a:lstStyle/>
          <a:p>
            <a:r>
              <a:rPr lang="ru-RU" dirty="0" smtClean="0"/>
              <a:t>Социальный эффект</a:t>
            </a:r>
            <a:r>
              <a:rPr lang="en-US" dirty="0" smtClean="0"/>
              <a:t> (impact)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08099" y="4081740"/>
            <a:ext cx="3104988" cy="8806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0123" y="2771336"/>
            <a:ext cx="3104988" cy="1267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95232" y="1221189"/>
            <a:ext cx="4440792" cy="151092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20124" y="1221189"/>
            <a:ext cx="3080941" cy="15109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0123" y="1653486"/>
            <a:ext cx="3080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/>
              <a:t>Социальное </a:t>
            </a:r>
            <a:r>
              <a:rPr lang="ru-RU" sz="1800" dirty="0" smtClean="0"/>
              <a:t>воздействие </a:t>
            </a:r>
            <a:r>
              <a:rPr lang="ru-RU" sz="1800" dirty="0"/>
              <a:t>на людей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3257" y="3049398"/>
            <a:ext cx="3080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Социальное воздействие на организации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6076" y="4182225"/>
            <a:ext cx="3104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 Долгосрочное воздействие на окружающую среду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4405369" y="1518977"/>
            <a:ext cx="347472" cy="937082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7910" y="1210625"/>
            <a:ext cx="4298114" cy="156362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Социальное влияние на людей по глубине (затронул, улучшил, полностью изменил)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Социальное влияние на людей по </a:t>
            </a:r>
            <a:r>
              <a:rPr lang="ru-RU" sz="1400" dirty="0" smtClean="0">
                <a:solidFill>
                  <a:schemeClr val="tx1"/>
                </a:solidFill>
              </a:rPr>
              <a:t>типу (изменил поведение/отношение, улучшил навыки/эффективность, повысил уровень жизни / внутреннюю гармонию) </a:t>
            </a:r>
          </a:p>
        </p:txBody>
      </p:sp>
      <p:sp>
        <p:nvSpPr>
          <p:cNvPr id="15" name="Chevron 14"/>
          <p:cNvSpPr/>
          <p:nvPr/>
        </p:nvSpPr>
        <p:spPr bwMode="auto">
          <a:xfrm>
            <a:off x="4405369" y="2873244"/>
            <a:ext cx="347472" cy="93708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95232" y="2764900"/>
            <a:ext cx="4440792" cy="126776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3728" y="2783598"/>
            <a:ext cx="4282296" cy="138443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Улучшение существующих </a:t>
            </a:r>
            <a:r>
              <a:rPr lang="ru-RU" sz="1400" dirty="0">
                <a:solidFill>
                  <a:schemeClr val="tx1"/>
                </a:solidFill>
              </a:rPr>
              <a:t>/ </a:t>
            </a:r>
            <a:r>
              <a:rPr lang="ru-RU" sz="1400" dirty="0" smtClean="0">
                <a:solidFill>
                  <a:schemeClr val="tx1"/>
                </a:solidFill>
              </a:rPr>
              <a:t>добавление новых активностей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Улучшение процесса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Увеличение штата или к-</a:t>
            </a:r>
            <a:r>
              <a:rPr lang="ru-RU" sz="1400" dirty="0" err="1" smtClean="0">
                <a:solidFill>
                  <a:schemeClr val="tx1"/>
                </a:solidFill>
              </a:rPr>
              <a:t>ва</a:t>
            </a:r>
            <a:r>
              <a:rPr lang="ru-RU" sz="1400" dirty="0" smtClean="0">
                <a:solidFill>
                  <a:schemeClr val="tx1"/>
                </a:solidFill>
              </a:rPr>
              <a:t> волонтеров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 bwMode="auto">
          <a:xfrm>
            <a:off x="4441520" y="4095181"/>
            <a:ext cx="347472" cy="859714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12340" y="4084147"/>
            <a:ext cx="4423684" cy="87074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3728" y="4114843"/>
            <a:ext cx="4203283" cy="81065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Воздействие на окружающую среду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Формирование ответственного поведения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08100" y="5013222"/>
            <a:ext cx="3104988" cy="14113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Долгосрочное воздействие </a:t>
            </a:r>
            <a:r>
              <a:rPr lang="ru-RU" dirty="0">
                <a:solidFill>
                  <a:schemeClr val="tx1"/>
                </a:solidFill>
              </a:rPr>
              <a:t>на бизнес</a:t>
            </a:r>
          </a:p>
        </p:txBody>
      </p:sp>
      <p:sp>
        <p:nvSpPr>
          <p:cNvPr id="24" name="Chevron 23"/>
          <p:cNvSpPr/>
          <p:nvPr/>
        </p:nvSpPr>
        <p:spPr bwMode="auto">
          <a:xfrm>
            <a:off x="4424412" y="5274152"/>
            <a:ext cx="347472" cy="8859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95232" y="5009634"/>
            <a:ext cx="4440792" cy="141498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7910" y="5091810"/>
            <a:ext cx="4298114" cy="11903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Влияние на сотрудников – волонтеров (новые навыки, внутренняя гармония, изменение поведения)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Влияние на бизнес (кадровые преимущества, узнаваемость бренда, улучшение операционной среды)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>
          <a:xfrm>
            <a:off x="631825" y="308878"/>
            <a:ext cx="8596313" cy="45467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ru-RU" dirty="0"/>
              <a:t>Непосредственные </a:t>
            </a:r>
            <a:r>
              <a:rPr lang="ru-RU" dirty="0" smtClean="0"/>
              <a:t>результаты проекта УТВ</a:t>
            </a:r>
            <a:r>
              <a:rPr lang="en-GB" dirty="0" smtClean="0">
                <a:ea typeface="ＭＳ Ｐゴシック" pitchFamily="80" charset="-128"/>
              </a:rPr>
              <a:t/>
            </a:r>
            <a:br>
              <a:rPr lang="en-GB" dirty="0" smtClean="0">
                <a:ea typeface="ＭＳ Ｐゴシック" pitchFamily="80" charset="-128"/>
              </a:rPr>
            </a:br>
            <a:endParaRPr lang="en-US" sz="1800" i="1" dirty="0" smtClean="0">
              <a:solidFill>
                <a:schemeClr val="tx2"/>
              </a:solidFill>
              <a:ea typeface="ＭＳ Ｐゴシック" pitchFamily="80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eaLnBrk="1" hangingPunct="1">
              <a:defRPr/>
            </a:pPr>
            <a:fld id="{FFF1A63A-3C88-468D-9DE5-EDAF1F8ED471}" type="slidenum">
              <a:rPr lang="en-GB" sz="800" smtClean="0">
                <a:solidFill>
                  <a:srgbClr val="122632"/>
                </a:solidFill>
              </a:rPr>
              <a:pPr eaLnBrk="1" hangingPunct="1">
                <a:defRPr/>
              </a:pPr>
              <a:t>12</a:t>
            </a:fld>
            <a:endParaRPr lang="en-GB" sz="800" dirty="0" smtClean="0">
              <a:solidFill>
                <a:srgbClr val="122632"/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 bwMode="auto">
          <a:xfrm>
            <a:off x="631825" y="682953"/>
            <a:ext cx="82962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defRPr lang="en-US" sz="180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  <a:lvl2pPr marL="177800" indent="-176213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363538" indent="-160338" algn="l" rtl="0" eaLnBrk="0" fontAlgn="base" hangingPunct="0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566738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779463" indent="-1952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18938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accent1"/>
                </a:solidFill>
                <a:latin typeface="+mn-lt"/>
                <a:ea typeface="+mn-ea"/>
              </a:defRPr>
            </a:lvl6pPr>
            <a:lvl7pPr marL="23510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28082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32654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r>
              <a:rPr lang="ru-RU" dirty="0" smtClean="0"/>
              <a:t>Польза </a:t>
            </a:r>
            <a:r>
              <a:rPr lang="ru-RU" dirty="0"/>
              <a:t>для сообщества </a:t>
            </a:r>
            <a:endParaRPr kern="0" dirty="0">
              <a:solidFill>
                <a:srgbClr val="8F919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28" y="1434194"/>
            <a:ext cx="6399103" cy="37297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22632"/>
                </a:solidFill>
              </a:rPr>
              <a:t>В </a:t>
            </a:r>
            <a:r>
              <a:rPr lang="en-US" sz="1400" dirty="0">
                <a:solidFill>
                  <a:srgbClr val="122632"/>
                </a:solidFill>
              </a:rPr>
              <a:t>2016-17</a:t>
            </a:r>
            <a:r>
              <a:rPr lang="ru-RU" sz="1400" dirty="0">
                <a:solidFill>
                  <a:srgbClr val="122632"/>
                </a:solidFill>
              </a:rPr>
              <a:t> учебном году </a:t>
            </a:r>
            <a:r>
              <a:rPr lang="en-US" b="1" dirty="0">
                <a:solidFill>
                  <a:srgbClr val="7ECEAA"/>
                </a:solidFill>
              </a:rPr>
              <a:t>10</a:t>
            </a:r>
            <a:r>
              <a:rPr lang="ru-RU" b="1" dirty="0">
                <a:solidFill>
                  <a:srgbClr val="7ECEAA"/>
                </a:solidFill>
              </a:rPr>
              <a:t>37</a:t>
            </a:r>
            <a:r>
              <a:rPr lang="en-US" b="1" dirty="0">
                <a:solidFill>
                  <a:srgbClr val="7ECEAA"/>
                </a:solidFill>
              </a:rPr>
              <a:t> </a:t>
            </a:r>
            <a:r>
              <a:rPr lang="ru-RU" b="1" dirty="0">
                <a:solidFill>
                  <a:srgbClr val="7ECEAA"/>
                </a:solidFill>
              </a:rPr>
              <a:t>слушателей </a:t>
            </a:r>
            <a:r>
              <a:rPr lang="ru-RU" sz="1400" dirty="0">
                <a:solidFill>
                  <a:srgbClr val="122632"/>
                </a:solidFill>
              </a:rPr>
              <a:t>прошли обучение в </a:t>
            </a:r>
            <a:r>
              <a:rPr lang="ru-RU" sz="1400" dirty="0" smtClean="0">
                <a:solidFill>
                  <a:srgbClr val="122632"/>
                </a:solidFill>
              </a:rPr>
              <a:t>УТВ</a:t>
            </a:r>
            <a:r>
              <a:rPr lang="en-US" sz="1400" dirty="0" smtClean="0">
                <a:solidFill>
                  <a:srgbClr val="122632"/>
                </a:solidFill>
              </a:rPr>
              <a:t>;</a:t>
            </a:r>
            <a:r>
              <a:rPr lang="ru-RU" sz="1400" dirty="0" smtClean="0">
                <a:solidFill>
                  <a:srgbClr val="122632"/>
                </a:solidFill>
              </a:rPr>
              <a:t> </a:t>
            </a:r>
            <a:endParaRPr lang="en-US" sz="1400" dirty="0">
              <a:solidFill>
                <a:srgbClr val="122632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22632"/>
                </a:solidFill>
              </a:rPr>
              <a:t>Более </a:t>
            </a:r>
            <a:r>
              <a:rPr lang="ru-RU" sz="1400" dirty="0">
                <a:solidFill>
                  <a:srgbClr val="122632"/>
                </a:solidFill>
              </a:rPr>
              <a:t>100 мероприятий было организовано </a:t>
            </a:r>
            <a:r>
              <a:rPr lang="ru-RU" sz="1400" dirty="0">
                <a:solidFill>
                  <a:schemeClr val="tx1"/>
                </a:solidFill>
              </a:rPr>
              <a:t>Центром волонтеров 60+. В</a:t>
            </a:r>
            <a:r>
              <a:rPr lang="ru-RU" sz="1400" dirty="0">
                <a:solidFill>
                  <a:srgbClr val="122632"/>
                </a:solidFill>
              </a:rPr>
              <a:t> них приняло участие около </a:t>
            </a:r>
            <a:r>
              <a:rPr lang="ru-RU" b="1" dirty="0">
                <a:solidFill>
                  <a:srgbClr val="7ECEAA"/>
                </a:solidFill>
              </a:rPr>
              <a:t>1000 пожилых </a:t>
            </a:r>
            <a:r>
              <a:rPr lang="ru-RU" sz="1400" dirty="0" smtClean="0">
                <a:solidFill>
                  <a:srgbClr val="122632"/>
                </a:solidFill>
              </a:rPr>
              <a:t>людей</a:t>
            </a:r>
            <a:r>
              <a:rPr lang="en-US" sz="1400" dirty="0" smtClean="0">
                <a:solidFill>
                  <a:srgbClr val="122632"/>
                </a:solidFill>
              </a:rPr>
              <a:t>;</a:t>
            </a:r>
            <a:endParaRPr lang="ru-RU" sz="1400" dirty="0">
              <a:solidFill>
                <a:srgbClr val="122632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ECEAA"/>
                </a:solidFill>
              </a:rPr>
              <a:t>1</a:t>
            </a:r>
            <a:r>
              <a:rPr lang="ru-RU" b="1" dirty="0">
                <a:solidFill>
                  <a:srgbClr val="7ECEAA"/>
                </a:solidFill>
              </a:rPr>
              <a:t>94</a:t>
            </a:r>
            <a:r>
              <a:rPr lang="en-US" b="1" dirty="0">
                <a:solidFill>
                  <a:srgbClr val="7ECEAA"/>
                </a:solidFill>
              </a:rPr>
              <a:t> </a:t>
            </a:r>
            <a:r>
              <a:rPr lang="ru-RU" b="1" dirty="0">
                <a:solidFill>
                  <a:srgbClr val="7ECEAA"/>
                </a:solidFill>
              </a:rPr>
              <a:t>слушателя УТВ </a:t>
            </a:r>
            <a:r>
              <a:rPr lang="ru-RU" sz="1400" dirty="0">
                <a:solidFill>
                  <a:srgbClr val="122632"/>
                </a:solidFill>
              </a:rPr>
              <a:t>принимали участие в волонтерских активностях УТВ на постоянной основе в </a:t>
            </a:r>
            <a:r>
              <a:rPr lang="en-US" sz="1400" dirty="0" smtClean="0">
                <a:solidFill>
                  <a:srgbClr val="122632"/>
                </a:solidFill>
              </a:rPr>
              <a:t>2016-17; </a:t>
            </a:r>
            <a:endParaRPr lang="ru-RU" sz="1400" dirty="0">
              <a:solidFill>
                <a:srgbClr val="122632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ECEAA"/>
                </a:solidFill>
              </a:rPr>
              <a:t>15 информационных вестников </a:t>
            </a:r>
            <a:r>
              <a:rPr lang="ru-RU" sz="1400" dirty="0">
                <a:solidFill>
                  <a:srgbClr val="122632"/>
                </a:solidFill>
              </a:rPr>
              <a:t>«Новые возможности</a:t>
            </a:r>
            <a:r>
              <a:rPr lang="ru-RU" sz="1400" dirty="0" smtClean="0">
                <a:solidFill>
                  <a:srgbClr val="122632"/>
                </a:solidFill>
              </a:rPr>
              <a:t>»</a:t>
            </a:r>
            <a:r>
              <a:rPr lang="en-US" sz="1400" dirty="0" smtClean="0">
                <a:solidFill>
                  <a:srgbClr val="122632"/>
                </a:solidFill>
              </a:rPr>
              <a:t>;</a:t>
            </a:r>
            <a:endParaRPr lang="ru-RU" sz="1400" dirty="0">
              <a:solidFill>
                <a:srgbClr val="122632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ECEAA"/>
                </a:solidFill>
              </a:rPr>
              <a:t>37 видео-роликов о работе </a:t>
            </a:r>
            <a:r>
              <a:rPr lang="ru-RU" b="1" dirty="0" smtClean="0">
                <a:solidFill>
                  <a:srgbClr val="7ECEAA"/>
                </a:solidFill>
              </a:rPr>
              <a:t>УТВ</a:t>
            </a:r>
            <a:r>
              <a:rPr lang="en-US" sz="1400" dirty="0" smtClean="0">
                <a:solidFill>
                  <a:srgbClr val="122632"/>
                </a:solidFill>
              </a:rPr>
              <a:t>, </a:t>
            </a:r>
            <a:r>
              <a:rPr lang="ru-RU" sz="1400" dirty="0">
                <a:solidFill>
                  <a:srgbClr val="122632"/>
                </a:solidFill>
              </a:rPr>
              <a:t>сделанных слушателями, на </a:t>
            </a:r>
            <a:r>
              <a:rPr lang="ru-RU" sz="1400" dirty="0" err="1">
                <a:solidFill>
                  <a:srgbClr val="122632"/>
                </a:solidFill>
              </a:rPr>
              <a:t>youtube</a:t>
            </a:r>
            <a:r>
              <a:rPr lang="ru-RU" sz="1400" dirty="0">
                <a:solidFill>
                  <a:srgbClr val="122632"/>
                </a:solidFill>
              </a:rPr>
              <a:t> </a:t>
            </a:r>
            <a:r>
              <a:rPr lang="ru-RU" sz="1400" dirty="0" smtClean="0">
                <a:solidFill>
                  <a:srgbClr val="122632"/>
                </a:solidFill>
              </a:rPr>
              <a:t>канале </a:t>
            </a:r>
            <a:r>
              <a:rPr lang="en-US" sz="1400" dirty="0" smtClean="0">
                <a:solidFill>
                  <a:srgbClr val="122632"/>
                </a:solidFill>
              </a:rPr>
              <a:t>“</a:t>
            </a:r>
            <a:r>
              <a:rPr lang="ru-RU" sz="1400" dirty="0" smtClean="0">
                <a:solidFill>
                  <a:srgbClr val="122632"/>
                </a:solidFill>
              </a:rPr>
              <a:t>Минский Университет </a:t>
            </a:r>
            <a:r>
              <a:rPr lang="ru-RU" sz="1400" dirty="0">
                <a:solidFill>
                  <a:srgbClr val="122632"/>
                </a:solidFill>
              </a:rPr>
              <a:t>Третьего </a:t>
            </a:r>
            <a:r>
              <a:rPr lang="ru-RU" sz="1400" dirty="0" smtClean="0">
                <a:solidFill>
                  <a:srgbClr val="122632"/>
                </a:solidFill>
              </a:rPr>
              <a:t>Возраста</a:t>
            </a:r>
            <a:r>
              <a:rPr lang="en-US" sz="1400" dirty="0" smtClean="0">
                <a:solidFill>
                  <a:srgbClr val="122632"/>
                </a:solidFill>
              </a:rPr>
              <a:t>;</a:t>
            </a:r>
            <a:endParaRPr lang="ru-RU" sz="1400" dirty="0" smtClean="0">
              <a:solidFill>
                <a:srgbClr val="122632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ECEAA"/>
                </a:solidFill>
              </a:rPr>
              <a:t>Более 4000 пожилых людей </a:t>
            </a:r>
            <a:r>
              <a:rPr lang="ru-RU" sz="1400" dirty="0" smtClean="0">
                <a:solidFill>
                  <a:srgbClr val="122632"/>
                </a:solidFill>
              </a:rPr>
              <a:t>прошли обучение в УТВ с 2013 </a:t>
            </a:r>
            <a:r>
              <a:rPr lang="ru-RU" sz="1400" dirty="0" smtClean="0">
                <a:solidFill>
                  <a:srgbClr val="122632"/>
                </a:solidFill>
              </a:rPr>
              <a:t>года</a:t>
            </a:r>
            <a:r>
              <a:rPr lang="en-US" sz="1400" dirty="0">
                <a:solidFill>
                  <a:srgbClr val="122632"/>
                </a:solidFill>
              </a:rPr>
              <a:t>.</a:t>
            </a:r>
            <a:endParaRPr lang="ru-RU" sz="1400" dirty="0">
              <a:solidFill>
                <a:srgbClr val="12263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203" y="5009804"/>
            <a:ext cx="1971126" cy="1475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315" y="5009804"/>
            <a:ext cx="2248999" cy="1471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7" y="5009804"/>
            <a:ext cx="1484599" cy="148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77201" y="4995512"/>
            <a:ext cx="2089357" cy="149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699" y="2397198"/>
            <a:ext cx="2760432" cy="1672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2445" y="601183"/>
            <a:ext cx="2750686" cy="1718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445" y="4236824"/>
            <a:ext cx="1669204" cy="2117039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485" y="4466324"/>
            <a:ext cx="1773871" cy="212066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870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951860" y="6393108"/>
            <a:ext cx="390525" cy="287337"/>
          </a:xfrm>
        </p:spPr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0668" y="938449"/>
            <a:ext cx="9016671" cy="281991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Оценка </a:t>
            </a:r>
            <a:r>
              <a:rPr lang="ru-RU" dirty="0"/>
              <a:t>проекта </a:t>
            </a:r>
            <a:r>
              <a:rPr lang="ru-RU" dirty="0" err="1" smtClean="0"/>
              <a:t>Униврситет</a:t>
            </a:r>
            <a:r>
              <a:rPr lang="ru-RU" dirty="0" smtClean="0"/>
              <a:t> </a:t>
            </a:r>
            <a:r>
              <a:rPr lang="ru-RU" dirty="0"/>
              <a:t>третьего </a:t>
            </a:r>
            <a:r>
              <a:rPr lang="ru-RU" dirty="0" smtClean="0"/>
              <a:t>возраста в 2016-17 году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864" y="569885"/>
            <a:ext cx="8628062" cy="385763"/>
          </a:xfrm>
        </p:spPr>
        <p:txBody>
          <a:bodyPr/>
          <a:lstStyle/>
          <a:p>
            <a:r>
              <a:rPr lang="ru-RU" dirty="0" smtClean="0"/>
              <a:t>Как оценить социальный эффект проекта?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7527" y="3716444"/>
            <a:ext cx="8115399" cy="338554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 smtClean="0">
                <a:latin typeface="+mj-lt"/>
              </a:rPr>
              <a:t>Возможные методы оценки социального эффекта</a:t>
            </a:r>
            <a:endParaRPr lang="ru-RU" i="1" dirty="0" smtClean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7527" y="1669899"/>
            <a:ext cx="811539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 smtClean="0">
                <a:latin typeface="+mj-lt"/>
              </a:rPr>
              <a:t>Приоритеты оценки </a:t>
            </a:r>
            <a:r>
              <a:rPr lang="ru-RU" b="1" i="1" dirty="0"/>
              <a:t>социального </a:t>
            </a:r>
            <a:r>
              <a:rPr lang="ru-RU" b="1" i="1" dirty="0" smtClean="0"/>
              <a:t>эффекта инвестиций </a:t>
            </a:r>
            <a:r>
              <a:rPr lang="en-US" b="1" i="1" dirty="0" smtClean="0"/>
              <a:t>JTI</a:t>
            </a:r>
            <a:endParaRPr lang="ru-RU" i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7526" y="2177730"/>
            <a:ext cx="3935179" cy="147207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Социальное влияние на людей: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по глубине (затронул, улучшил, изменил)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по типу (изменил поведение/отношение, улучшил навыки, повысил уровень жизни)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7386" y="2177730"/>
            <a:ext cx="3775777" cy="120878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lvl="0"/>
            <a:r>
              <a:rPr lang="ru-RU" sz="1400" dirty="0">
                <a:solidFill>
                  <a:schemeClr val="tx1"/>
                </a:solidFill>
              </a:rPr>
              <a:t>Социальное воздействие на </a:t>
            </a:r>
            <a:r>
              <a:rPr lang="ru-RU" sz="1400" dirty="0" smtClean="0">
                <a:solidFill>
                  <a:schemeClr val="tx1"/>
                </a:solidFill>
              </a:rPr>
              <a:t>организации: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Улучшил </a:t>
            </a:r>
            <a:r>
              <a:rPr lang="ru-RU" sz="1400" dirty="0" smtClean="0">
                <a:solidFill>
                  <a:schemeClr val="tx1"/>
                </a:solidFill>
              </a:rPr>
              <a:t>существующие / добавил </a:t>
            </a:r>
            <a:r>
              <a:rPr lang="ru-RU" sz="1400" dirty="0">
                <a:solidFill>
                  <a:schemeClr val="tx1"/>
                </a:solidFill>
              </a:rPr>
              <a:t>новые активности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Улучшил процесс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Увеличил </a:t>
            </a:r>
            <a:r>
              <a:rPr lang="ru-RU" sz="1400" dirty="0">
                <a:solidFill>
                  <a:schemeClr val="tx1"/>
                </a:solidFill>
              </a:rPr>
              <a:t>штата или к-</a:t>
            </a:r>
            <a:r>
              <a:rPr lang="ru-RU" sz="1400" dirty="0" err="1">
                <a:solidFill>
                  <a:schemeClr val="tx1"/>
                </a:solidFill>
              </a:rPr>
              <a:t>ва</a:t>
            </a:r>
            <a:r>
              <a:rPr lang="ru-RU" sz="1400" dirty="0">
                <a:solidFill>
                  <a:schemeClr val="tx1"/>
                </a:solidFill>
              </a:rPr>
              <a:t> волонтеров</a:t>
            </a:r>
          </a:p>
        </p:txBody>
      </p:sp>
      <p:sp>
        <p:nvSpPr>
          <p:cNvPr id="19" name="Rectangle 9"/>
          <p:cNvSpPr txBox="1">
            <a:spLocks noChangeArrowheads="1"/>
          </p:cNvSpPr>
          <p:nvPr/>
        </p:nvSpPr>
        <p:spPr>
          <a:xfrm>
            <a:off x="1477818" y="4167460"/>
            <a:ext cx="4447052" cy="19844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ct val="8000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1pPr>
            <a:lvl2pPr marL="177800" indent="-176213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363538" indent="-160338" algn="l" rtl="0" eaLnBrk="0" fontAlgn="base" hangingPunct="0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566738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779463" indent="-1952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18938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accent1"/>
                </a:solidFill>
                <a:latin typeface="+mn-lt"/>
                <a:ea typeface="+mn-ea"/>
              </a:defRPr>
            </a:lvl6pPr>
            <a:lvl7pPr marL="23510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28082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32654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>
                <a:solidFill>
                  <a:srgbClr val="122632"/>
                </a:solidFill>
                <a:ea typeface="ＭＳ Ｐゴシック" pitchFamily="80" charset="-128"/>
                <a:cs typeface="Arial" pitchFamily="34" charset="0"/>
              </a:rPr>
              <a:t>Опросы</a:t>
            </a:r>
            <a:endParaRPr lang="en-GB" sz="1400" kern="0" dirty="0">
              <a:solidFill>
                <a:srgbClr val="122632"/>
              </a:solidFill>
              <a:ea typeface="ＭＳ Ｐゴシック" pitchFamily="80" charset="-128"/>
              <a:cs typeface="Arial" pitchFamily="34" charset="0"/>
            </a:endParaRP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>
                <a:solidFill>
                  <a:srgbClr val="122632"/>
                </a:solidFill>
                <a:ea typeface="ＭＳ Ｐゴシック" pitchFamily="80" charset="-128"/>
                <a:cs typeface="Arial" pitchFamily="34" charset="0"/>
              </a:rPr>
              <a:t>Глубинные интервью</a:t>
            </a:r>
            <a:endParaRPr lang="en-GB" sz="1400" kern="0" dirty="0">
              <a:solidFill>
                <a:srgbClr val="122632"/>
              </a:solidFill>
              <a:ea typeface="ＭＳ Ｐゴシック" pitchFamily="80" charset="-128"/>
              <a:cs typeface="Arial" pitchFamily="34" charset="0"/>
            </a:endParaRP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 smtClean="0">
                <a:solidFill>
                  <a:srgbClr val="122632"/>
                </a:solidFill>
                <a:ea typeface="ＭＳ Ｐゴシック" pitchFamily="80" charset="-128"/>
                <a:cs typeface="Arial" pitchFamily="34" charset="0"/>
              </a:rPr>
              <a:t>Фокус-группы</a:t>
            </a:r>
            <a:endParaRPr lang="en-GB" sz="1400" kern="0" dirty="0">
              <a:solidFill>
                <a:srgbClr val="122632"/>
              </a:solidFill>
              <a:ea typeface="ＭＳ Ｐゴシック" pitchFamily="80" charset="-128"/>
              <a:cs typeface="Arial" pitchFamily="34" charset="0"/>
            </a:endParaRP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>
                <a:solidFill>
                  <a:srgbClr val="122632"/>
                </a:solidFill>
                <a:ea typeface="ＭＳ Ｐゴシック" pitchFamily="80" charset="-128"/>
                <a:cs typeface="Arial" pitchFamily="34" charset="0"/>
              </a:rPr>
              <a:t>Наблюдения</a:t>
            </a:r>
            <a:endParaRPr lang="en-GB" sz="1400" kern="0" dirty="0">
              <a:solidFill>
                <a:srgbClr val="122632"/>
              </a:solidFill>
              <a:ea typeface="ＭＳ Ｐゴシック" pitchFamily="80" charset="-128"/>
              <a:cs typeface="Arial" pitchFamily="34" charset="0"/>
            </a:endParaRP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 smtClean="0">
                <a:solidFill>
                  <a:srgbClr val="122632"/>
                </a:solidFill>
                <a:ea typeface="ＭＳ Ｐゴシック" pitchFamily="80" charset="-128"/>
                <a:cs typeface="Arial" pitchFamily="34" charset="0"/>
              </a:rPr>
              <a:t>База данных </a:t>
            </a:r>
            <a:r>
              <a:rPr lang="ru-RU" sz="1400" kern="0" dirty="0" err="1" smtClean="0">
                <a:solidFill>
                  <a:srgbClr val="122632"/>
                </a:solidFill>
                <a:ea typeface="ＭＳ Ｐゴシック" pitchFamily="80" charset="-128"/>
                <a:cs typeface="Arial" pitchFamily="34" charset="0"/>
              </a:rPr>
              <a:t>благополучателей</a:t>
            </a:r>
            <a:endParaRPr lang="en-GB" sz="1400" kern="0" dirty="0">
              <a:solidFill>
                <a:srgbClr val="122632"/>
              </a:solidFill>
              <a:ea typeface="ＭＳ Ｐゴシック" pitchFamily="80" charset="-128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379" y="4167460"/>
            <a:ext cx="2982164" cy="19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04449"/>
              </p:ext>
            </p:extLst>
          </p:nvPr>
        </p:nvGraphicFramePr>
        <p:xfrm>
          <a:off x="5387163" y="1494995"/>
          <a:ext cx="4518837" cy="395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61416" y="798197"/>
            <a:ext cx="8631237" cy="342900"/>
          </a:xfrm>
        </p:spPr>
        <p:txBody>
          <a:bodyPr/>
          <a:lstStyle/>
          <a:p>
            <a:r>
              <a:rPr lang="ru-RU" dirty="0"/>
              <a:t>Результаты опроса </a:t>
            </a:r>
            <a:r>
              <a:rPr lang="ru-RU" dirty="0" smtClean="0"/>
              <a:t>422 слушателей УТВ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4591" y="380838"/>
            <a:ext cx="8628062" cy="385763"/>
          </a:xfrm>
        </p:spPr>
        <p:txBody>
          <a:bodyPr/>
          <a:lstStyle/>
          <a:p>
            <a:r>
              <a:rPr lang="ru-RU" dirty="0" smtClean="0"/>
              <a:t>Социальный эффект УТВ</a:t>
            </a:r>
            <a:endParaRPr lang="ru-RU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463117"/>
              </p:ext>
            </p:extLst>
          </p:nvPr>
        </p:nvGraphicFramePr>
        <p:xfrm>
          <a:off x="370449" y="1494996"/>
          <a:ext cx="4896220" cy="379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-346872" y="6211436"/>
            <a:ext cx="8479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12263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i="1" dirty="0" smtClean="0">
                <a:solidFill>
                  <a:schemeClr val="tx2"/>
                </a:solidFill>
              </a:rPr>
              <a:t>*Вопрос: Смогли </a:t>
            </a:r>
            <a:r>
              <a:rPr lang="ru-RU" sz="1200" i="1" dirty="0">
                <a:solidFill>
                  <a:schemeClr val="tx2"/>
                </a:solidFill>
              </a:rPr>
              <a:t>ли Вы реализовать поставленные цели в результате  участия в проекте УТВ? 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449" y="5429517"/>
            <a:ext cx="9415057" cy="7663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ru-RU" dirty="0" smtClean="0">
                <a:latin typeface="+mj-lt"/>
              </a:rPr>
              <a:t>Участники проекта не только приобретают новые знания и навыки, но и расширяют круг общения, </a:t>
            </a:r>
            <a:r>
              <a:rPr lang="ru-RU" dirty="0" err="1" smtClean="0">
                <a:latin typeface="+mj-lt"/>
              </a:rPr>
              <a:t>самореализуются</a:t>
            </a:r>
            <a:r>
              <a:rPr lang="ru-RU" dirty="0" smtClean="0">
                <a:latin typeface="+mj-lt"/>
              </a:rPr>
              <a:t>, получают признание знакомых и родственников.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6662" y="2514627"/>
            <a:ext cx="592853" cy="39188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ru-RU" sz="1050" dirty="0" smtClean="0">
                <a:solidFill>
                  <a:srgbClr val="FF0000"/>
                </a:solidFill>
              </a:rPr>
              <a:t>+13пп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2653" y="3231518"/>
            <a:ext cx="592853" cy="39188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ru-RU" sz="1050" dirty="0" smtClean="0">
                <a:solidFill>
                  <a:srgbClr val="FF0000"/>
                </a:solidFill>
              </a:rPr>
              <a:t>+1пп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2148" y="3231518"/>
            <a:ext cx="592853" cy="39188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ru-RU" sz="1050" dirty="0" smtClean="0">
                <a:solidFill>
                  <a:srgbClr val="FF0000"/>
                </a:solidFill>
              </a:rPr>
              <a:t>-14 </a:t>
            </a:r>
            <a:r>
              <a:rPr lang="ru-RU" sz="1050" dirty="0" err="1" smtClean="0">
                <a:solidFill>
                  <a:srgbClr val="FF0000"/>
                </a:solidFill>
              </a:rPr>
              <a:t>пп</a:t>
            </a:r>
            <a:endParaRPr lang="ru-RU" sz="105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81627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JTI </a:t>
            </a:r>
            <a:r>
              <a:rPr lang="ru-RU" dirty="0" smtClean="0"/>
              <a:t>сегодня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Rectangle 2"/>
          <p:cNvSpPr/>
          <p:nvPr/>
        </p:nvSpPr>
        <p:spPr bwMode="auto">
          <a:xfrm>
            <a:off x="4477652" y="3012450"/>
            <a:ext cx="2281614" cy="1300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7ECEAA"/>
                </a:solidFill>
                <a:ea typeface="ＭＳ Ｐゴシック" charset="0"/>
              </a:rPr>
              <a:t>Более</a:t>
            </a:r>
            <a:r>
              <a:rPr lang="en-US" sz="1400" dirty="0" smtClean="0">
                <a:solidFill>
                  <a:srgbClr val="7ECEAA"/>
                </a:solidFill>
                <a:ea typeface="ＭＳ Ｐゴシック" charset="0"/>
              </a:rPr>
              <a:t/>
            </a:r>
            <a:br>
              <a:rPr lang="en-US" sz="1400" dirty="0" smtClean="0">
                <a:solidFill>
                  <a:srgbClr val="7ECEAA"/>
                </a:solidFill>
                <a:ea typeface="ＭＳ Ｐゴシック" charset="0"/>
              </a:rPr>
            </a:br>
            <a:r>
              <a:rPr lang="en-US" sz="4400" i="1" dirty="0" smtClean="0">
                <a:solidFill>
                  <a:srgbClr val="FFFFFF"/>
                </a:solidFill>
                <a:latin typeface="Georgia" pitchFamily="18" charset="0"/>
                <a:ea typeface="ＭＳ Ｐゴシック" charset="0"/>
              </a:rPr>
              <a:t>27,000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solidFill>
                  <a:srgbClr val="7ECEAA"/>
                </a:solidFill>
                <a:ea typeface="ＭＳ Ｐゴシック" charset="0"/>
              </a:rPr>
              <a:t>сотрудников</a:t>
            </a:r>
            <a:endParaRPr lang="en-GB" sz="1400" dirty="0" smtClean="0">
              <a:solidFill>
                <a:srgbClr val="7ECEAA"/>
              </a:solidFill>
              <a:ea typeface="ＭＳ Ｐゴシック" charset="0"/>
            </a:endParaRPr>
          </a:p>
        </p:txBody>
      </p:sp>
      <p:sp>
        <p:nvSpPr>
          <p:cNvPr id="7" name="Rectangle 2"/>
          <p:cNvSpPr/>
          <p:nvPr/>
        </p:nvSpPr>
        <p:spPr bwMode="auto">
          <a:xfrm>
            <a:off x="7121943" y="1994850"/>
            <a:ext cx="2146300" cy="678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400" i="1" dirty="0" smtClean="0">
                <a:solidFill>
                  <a:srgbClr val="FFFFFF"/>
                </a:solidFill>
                <a:latin typeface="Georgia" pitchFamily="18" charset="0"/>
                <a:ea typeface="ＭＳ Ｐゴシック" charset="0"/>
              </a:rPr>
              <a:t>399 </a:t>
            </a:r>
            <a:br>
              <a:rPr lang="en-US" sz="2400" i="1" dirty="0" smtClean="0">
                <a:solidFill>
                  <a:srgbClr val="FFFFFF"/>
                </a:solidFill>
                <a:latin typeface="Georgia" pitchFamily="18" charset="0"/>
                <a:ea typeface="ＭＳ Ｐゴシック" charset="0"/>
              </a:rPr>
            </a:br>
            <a:r>
              <a:rPr lang="ru-RU" sz="1400" dirty="0" smtClean="0">
                <a:solidFill>
                  <a:srgbClr val="7ECEAA"/>
                </a:solidFill>
                <a:ea typeface="ＭＳ Ｐゴシック" charset="0"/>
              </a:rPr>
              <a:t>офисов</a:t>
            </a:r>
            <a:endParaRPr lang="en-GB" sz="1400" dirty="0" smtClean="0">
              <a:solidFill>
                <a:srgbClr val="7ECEAA"/>
              </a:solidFill>
              <a:ea typeface="ＭＳ Ｐゴシック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7121943" y="2832307"/>
            <a:ext cx="2146300" cy="6769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400" i="1" dirty="0" smtClean="0">
                <a:solidFill>
                  <a:srgbClr val="FFFFFF"/>
                </a:solidFill>
                <a:latin typeface="Georgia" pitchFamily="18" charset="0"/>
                <a:ea typeface="ＭＳ Ｐゴシック" charset="0"/>
              </a:rPr>
              <a:t>25</a:t>
            </a:r>
            <a:r>
              <a:rPr lang="en-US" sz="1400" i="1" dirty="0" smtClean="0">
                <a:solidFill>
                  <a:srgbClr val="FFFFFF"/>
                </a:solidFill>
                <a:latin typeface="Georgia" pitchFamily="18" charset="0"/>
                <a:ea typeface="ＭＳ Ｐゴシック" charset="0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latin typeface="Georgia" pitchFamily="18" charset="0"/>
                <a:ea typeface="ＭＳ Ｐゴシック" charset="0"/>
              </a:rPr>
            </a:br>
            <a:r>
              <a:rPr lang="ru-RU" sz="1400" dirty="0" smtClean="0">
                <a:solidFill>
                  <a:srgbClr val="7ECEAA"/>
                </a:solidFill>
                <a:ea typeface="ＭＳ Ｐゴシック" charset="0"/>
              </a:rPr>
              <a:t>фабрик</a:t>
            </a:r>
            <a:endParaRPr lang="en-GB" sz="1400" dirty="0" smtClean="0">
              <a:solidFill>
                <a:srgbClr val="7ECEAA"/>
              </a:solidFill>
              <a:ea typeface="ＭＳ Ｐゴシック" charset="0"/>
            </a:endParaRPr>
          </a:p>
        </p:txBody>
      </p:sp>
      <p:sp>
        <p:nvSpPr>
          <p:cNvPr id="9" name="Rectangle 2"/>
          <p:cNvSpPr/>
          <p:nvPr/>
        </p:nvSpPr>
        <p:spPr bwMode="auto">
          <a:xfrm>
            <a:off x="7121943" y="3709452"/>
            <a:ext cx="2146300" cy="871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400" i="1" dirty="0" smtClean="0">
                <a:solidFill>
                  <a:srgbClr val="FFFFFF"/>
                </a:solidFill>
                <a:latin typeface="Georgia" pitchFamily="18" charset="0"/>
                <a:ea typeface="ＭＳ Ｐゴシック" charset="0"/>
              </a:rPr>
              <a:t>9</a:t>
            </a:r>
            <a:r>
              <a:rPr lang="en-US" sz="2400" i="1" dirty="0" smtClean="0">
                <a:latin typeface="Georgia" pitchFamily="18" charset="0"/>
                <a:ea typeface="ＭＳ Ｐゴシック" charset="0"/>
              </a:rPr>
              <a:t/>
            </a:r>
            <a:br>
              <a:rPr lang="en-US" sz="2400" i="1" dirty="0" smtClean="0">
                <a:latin typeface="Georgia" pitchFamily="18" charset="0"/>
                <a:ea typeface="ＭＳ Ｐゴシック" charset="0"/>
              </a:rPr>
            </a:br>
            <a:r>
              <a:rPr lang="ru-RU" sz="1400" dirty="0" smtClean="0">
                <a:solidFill>
                  <a:srgbClr val="7ECEAA"/>
                </a:solidFill>
                <a:ea typeface="ＭＳ Ｐゴシック" charset="0"/>
              </a:rPr>
              <a:t>центров по исследованиям и разработкам</a:t>
            </a:r>
            <a:endParaRPr lang="en-US" sz="2400" i="1" dirty="0" smtClean="0">
              <a:solidFill>
                <a:srgbClr val="7ECEAA"/>
              </a:solidFill>
              <a:latin typeface="Georgia" pitchFamily="18" charset="0"/>
              <a:ea typeface="ＭＳ Ｐゴシック" charset="0"/>
            </a:endParaRPr>
          </a:p>
        </p:txBody>
      </p:sp>
      <p:sp>
        <p:nvSpPr>
          <p:cNvPr id="10" name="Rectangle 2"/>
          <p:cNvSpPr/>
          <p:nvPr/>
        </p:nvSpPr>
        <p:spPr bwMode="auto">
          <a:xfrm>
            <a:off x="7121942" y="4780786"/>
            <a:ext cx="2391033" cy="9178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400" i="1" dirty="0" smtClean="0">
                <a:solidFill>
                  <a:srgbClr val="FFFFFF"/>
                </a:solidFill>
                <a:latin typeface="Georgia" pitchFamily="18" charset="0"/>
                <a:ea typeface="ＭＳ Ｐゴシック" charset="0"/>
              </a:rPr>
              <a:t>5</a:t>
            </a:r>
            <a:r>
              <a:rPr lang="en-US" sz="2400" i="1" dirty="0" smtClean="0">
                <a:latin typeface="Georgia" pitchFamily="18" charset="0"/>
                <a:ea typeface="ＭＳ Ｐゴシック" charset="0"/>
              </a:rPr>
              <a:t> </a:t>
            </a:r>
            <a:r>
              <a:rPr lang="en-US" sz="1400" i="1" dirty="0" smtClean="0">
                <a:latin typeface="Georgia" pitchFamily="18" charset="0"/>
                <a:ea typeface="ＭＳ Ｐゴシック" charset="0"/>
              </a:rPr>
              <a:t/>
            </a:r>
            <a:br>
              <a:rPr lang="en-US" sz="1400" i="1" dirty="0" smtClean="0">
                <a:latin typeface="Georgia" pitchFamily="18" charset="0"/>
                <a:ea typeface="ＭＳ Ｐゴシック" charset="0"/>
              </a:rPr>
            </a:br>
            <a:r>
              <a:rPr lang="ru-RU" sz="1400" dirty="0" err="1" smtClean="0">
                <a:solidFill>
                  <a:srgbClr val="7ECEAA"/>
                </a:solidFill>
                <a:ea typeface="ＭＳ Ｐゴシック" charset="0"/>
              </a:rPr>
              <a:t>табакоперерабатывающих</a:t>
            </a:r>
            <a:r>
              <a:rPr lang="ru-RU" sz="1400" dirty="0" smtClean="0">
                <a:solidFill>
                  <a:srgbClr val="7ECEAA"/>
                </a:solidFill>
                <a:ea typeface="ＭＳ Ｐゴシック" charset="0"/>
              </a:rPr>
              <a:t> предприятий</a:t>
            </a:r>
            <a:endParaRPr lang="en-GB" sz="1400" dirty="0" smtClean="0">
              <a:solidFill>
                <a:srgbClr val="7ECEAA"/>
              </a:solidFill>
              <a:ea typeface="ＭＳ Ｐゴシック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47364" y="2065424"/>
            <a:ext cx="3358193" cy="3625850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cs typeface="Georgia"/>
              </a:rPr>
              <a:t>JTI </a:t>
            </a:r>
            <a:r>
              <a:rPr lang="ru-RU" sz="1800" dirty="0" smtClean="0">
                <a:solidFill>
                  <a:schemeClr val="tx1"/>
                </a:solidFill>
                <a:cs typeface="Georgia"/>
              </a:rPr>
              <a:t>является международным табачным бизнесом группы компаний </a:t>
            </a:r>
            <a:r>
              <a:rPr lang="en-GB" sz="1800" dirty="0" smtClean="0">
                <a:solidFill>
                  <a:schemeClr val="tx1"/>
                </a:solidFill>
                <a:cs typeface="Georgia"/>
              </a:rPr>
              <a:t>JT</a:t>
            </a:r>
            <a:r>
              <a:rPr lang="ru-RU" sz="1800" dirty="0" smtClean="0">
                <a:solidFill>
                  <a:schemeClr val="tx1"/>
                </a:solidFill>
                <a:cs typeface="Georgia"/>
              </a:rPr>
              <a:t> (Япония)</a:t>
            </a:r>
            <a:endParaRPr lang="en-GB" sz="1800" dirty="0">
              <a:solidFill>
                <a:schemeClr val="tx1"/>
              </a:solidFill>
              <a:cs typeface="Georgia"/>
            </a:endParaRPr>
          </a:p>
          <a:p>
            <a:pPr marL="285750" lvl="1" indent="-285750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  <a:cs typeface="Georgia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cs typeface="Georgia"/>
              </a:rPr>
              <a:t>У нас работают сотрудники из 72 стран мира</a:t>
            </a:r>
            <a:endParaRPr lang="en-GB" sz="1800" dirty="0">
              <a:solidFill>
                <a:schemeClr val="tx1"/>
              </a:solidFill>
              <a:cs typeface="Georgia"/>
            </a:endParaRPr>
          </a:p>
          <a:p>
            <a:pPr marL="285750" lvl="1" indent="-285750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  <a:cs typeface="Georgia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cs typeface="Georgia"/>
              </a:rPr>
              <a:t>Наша компания, основанная в 1999 г., является одной из ведущих международных табачных компаний</a:t>
            </a:r>
            <a:endParaRPr lang="en-GB" sz="1800" dirty="0">
              <a:solidFill>
                <a:schemeClr val="tx1"/>
              </a:solidFill>
              <a:cs typeface="Georgia"/>
            </a:endParaRPr>
          </a:p>
          <a:p>
            <a:pPr marL="285750" lvl="1" indent="-285750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  <a:cs typeface="Georgia"/>
            </a:endParaRPr>
          </a:p>
          <a:p>
            <a:pPr marL="0" lvl="1"/>
            <a:endParaRPr lang="en-GB" sz="1800" dirty="0">
              <a:solidFill>
                <a:schemeClr val="tx1"/>
              </a:solidFill>
              <a:cs typeface="Georgia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Georgia"/>
              </a:rPr>
              <a:t>Компанией JTI получено </a:t>
            </a:r>
            <a:r>
              <a:rPr lang="ru-RU" sz="1800" dirty="0" smtClean="0">
                <a:solidFill>
                  <a:schemeClr val="tx1"/>
                </a:solidFill>
                <a:cs typeface="Georgia"/>
              </a:rPr>
              <a:t>11,215 </a:t>
            </a:r>
            <a:r>
              <a:rPr lang="ru-RU" sz="1800" dirty="0">
                <a:solidFill>
                  <a:schemeClr val="tx1"/>
                </a:solidFill>
                <a:cs typeface="Georgia"/>
              </a:rPr>
              <a:t>млрд USD до налоговой </a:t>
            </a:r>
            <a:r>
              <a:rPr lang="ru-RU" sz="1800" dirty="0" smtClean="0">
                <a:solidFill>
                  <a:schemeClr val="tx1"/>
                </a:solidFill>
                <a:cs typeface="Georgia"/>
              </a:rPr>
              <a:t>прибыли</a:t>
            </a:r>
            <a:r>
              <a:rPr lang="en-GB" sz="1800" baseline="30000" dirty="0">
                <a:solidFill>
                  <a:schemeClr val="tx1"/>
                </a:solidFill>
                <a:cs typeface="Georgia"/>
              </a:rPr>
              <a:t>1</a:t>
            </a:r>
          </a:p>
          <a:p>
            <a:pPr marL="0" lvl="1"/>
            <a:endParaRPr lang="en-US" sz="1700" dirty="0" smtClean="0">
              <a:solidFill>
                <a:schemeClr val="tx1"/>
              </a:solidFill>
              <a:cs typeface="Georgia"/>
            </a:endParaRPr>
          </a:p>
          <a:p>
            <a:pPr marL="285750" lvl="1" indent="-285750">
              <a:buFont typeface="Arial" pitchFamily="34" charset="0"/>
              <a:buChar char="•"/>
            </a:pPr>
            <a:endParaRPr lang="en-GB" sz="1700" dirty="0" smtClean="0">
              <a:solidFill>
                <a:schemeClr val="tx1"/>
              </a:solidFill>
              <a:cs typeface="Georgia"/>
            </a:endParaRPr>
          </a:p>
          <a:p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3" name="Rectangle 18"/>
          <p:cNvSpPr/>
          <p:nvPr/>
        </p:nvSpPr>
        <p:spPr bwMode="auto">
          <a:xfrm>
            <a:off x="7133531" y="5898875"/>
            <a:ext cx="2134712" cy="4373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ru-RU" sz="800" dirty="0" smtClean="0">
                <a:solidFill>
                  <a:srgbClr val="FFFFFF"/>
                </a:solidFill>
                <a:ea typeface="ＭＳ Ｐゴシック" charset="0"/>
              </a:rPr>
              <a:t>Данные на декабрь </a:t>
            </a:r>
            <a:r>
              <a:rPr lang="en-US" sz="800" dirty="0" smtClean="0">
                <a:solidFill>
                  <a:srgbClr val="FFFFFF"/>
                </a:solidFill>
                <a:ea typeface="ＭＳ Ｐゴシック" charset="0"/>
              </a:rPr>
              <a:t>2016</a:t>
            </a:r>
            <a:endParaRPr lang="en-US" sz="800" dirty="0">
              <a:solidFill>
                <a:srgbClr val="FFFFFF"/>
              </a:solidFill>
              <a:ea typeface="ＭＳ Ｐゴシック" charset="0"/>
            </a:endParaRPr>
          </a:p>
        </p:txBody>
      </p:sp>
      <p:cxnSp>
        <p:nvCxnSpPr>
          <p:cNvPr id="14" name="Straight Connector 9"/>
          <p:cNvCxnSpPr/>
          <p:nvPr/>
        </p:nvCxnSpPr>
        <p:spPr bwMode="auto">
          <a:xfrm>
            <a:off x="6759266" y="2091661"/>
            <a:ext cx="0" cy="346492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891565" y="5898875"/>
            <a:ext cx="9781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>
                <a:solidFill>
                  <a:srgbClr val="FFFFFF"/>
                </a:solidFill>
                <a:ea typeface="ＭＳ Ｐゴシック" charset="0"/>
              </a:rPr>
              <a:t>1  </a:t>
            </a:r>
            <a:r>
              <a:rPr lang="ru-RU" sz="800" dirty="0" err="1" smtClean="0">
                <a:solidFill>
                  <a:srgbClr val="FFFFFF"/>
                </a:solidFill>
                <a:ea typeface="ＭＳ Ｐゴシック" charset="0"/>
              </a:rPr>
              <a:t>Янв</a:t>
            </a:r>
            <a:r>
              <a:rPr lang="ru-RU" sz="800" dirty="0" smtClean="0">
                <a:solidFill>
                  <a:srgbClr val="FFFFFF"/>
                </a:solidFill>
                <a:ea typeface="ＭＳ Ｐゴシック" charset="0"/>
              </a:rPr>
              <a:t>-Дек </a:t>
            </a:r>
            <a:r>
              <a:rPr lang="en-US" sz="800" dirty="0" smtClean="0">
                <a:solidFill>
                  <a:srgbClr val="FFFFFF"/>
                </a:solidFill>
                <a:ea typeface="ＭＳ Ｐゴシック" charset="0"/>
              </a:rPr>
              <a:t> 2016</a:t>
            </a:r>
            <a:endParaRPr lang="en-GB" sz="800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0039" y="767131"/>
            <a:ext cx="8631237" cy="342900"/>
          </a:xfrm>
        </p:spPr>
        <p:txBody>
          <a:bodyPr/>
          <a:lstStyle/>
          <a:p>
            <a:r>
              <a:rPr lang="ru-RU" dirty="0" smtClean="0"/>
              <a:t>Общий подход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214" y="312014"/>
            <a:ext cx="8628062" cy="385763"/>
          </a:xfrm>
        </p:spPr>
        <p:txBody>
          <a:bodyPr/>
          <a:lstStyle/>
          <a:p>
            <a:r>
              <a:rPr lang="ru-RU" dirty="0" smtClean="0"/>
              <a:t>Инвестиций </a:t>
            </a:r>
            <a:r>
              <a:rPr lang="en-US" dirty="0"/>
              <a:t>JTI </a:t>
            </a:r>
            <a:r>
              <a:rPr lang="ru-RU" dirty="0"/>
              <a:t>в общество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835" y="50382"/>
            <a:ext cx="1624595" cy="10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4264" y="5768137"/>
            <a:ext cx="8944099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Мы поддерживаем действенные и эффективные решения, которые улучшают</a:t>
            </a:r>
          </a:p>
          <a:p>
            <a:pPr algn="ctr"/>
            <a:r>
              <a:rPr lang="ru-RU" sz="2000" b="1" dirty="0">
                <a:solidFill>
                  <a:schemeClr val="accent4"/>
                </a:solidFill>
              </a:rPr>
              <a:t> </a:t>
            </a:r>
            <a:r>
              <a:rPr lang="ru-RU" sz="2000" b="1" dirty="0">
                <a:solidFill>
                  <a:schemeClr val="accent2"/>
                </a:solidFill>
              </a:rPr>
              <a:t>качество жизни людей </a:t>
            </a:r>
            <a:r>
              <a:rPr lang="ru-RU" dirty="0">
                <a:solidFill>
                  <a:schemeClr val="tx1"/>
                </a:solidFill>
              </a:rPr>
              <a:t>в обществе, где мы ведем бизнес.</a:t>
            </a: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016" b="16533"/>
          <a:stretch/>
        </p:blipFill>
        <p:spPr bwMode="auto">
          <a:xfrm>
            <a:off x="5069862" y="2756230"/>
            <a:ext cx="2262251" cy="151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5057988" y="2185895"/>
            <a:ext cx="4570917" cy="5796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charset="0"/>
                <a:ea typeface="ＭＳ Ｐゴシック" charset="0"/>
              </a:rPr>
              <a:t>Культура и искусство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987" y="2758335"/>
            <a:ext cx="2296792" cy="15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9752" y="2758335"/>
            <a:ext cx="2222734" cy="151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225628" y="4260703"/>
            <a:ext cx="4496858" cy="12316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Пожилые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Социально незащищенные </a:t>
            </a:r>
            <a:endParaRPr lang="ru-RU" sz="1400" dirty="0">
              <a:solidFill>
                <a:schemeClr val="tx1"/>
              </a:solidFill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Обучение взрослых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Люди с ограниченными возможностями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057987" y="4268995"/>
            <a:ext cx="4570917" cy="12326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Культурное наследие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Современное искусство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Японская культура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5904" y="2758335"/>
            <a:ext cx="1142459" cy="151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628" y="2756230"/>
            <a:ext cx="2274123" cy="15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5358"/>
          <a:stretch/>
        </p:blipFill>
        <p:spPr bwMode="auto">
          <a:xfrm>
            <a:off x="2474056" y="2739524"/>
            <a:ext cx="2248430" cy="15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225629" y="2176564"/>
            <a:ext cx="4496858" cy="579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0"/>
              </a:rPr>
              <a:t>Люди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628" y="1499608"/>
            <a:ext cx="9402734" cy="9025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 инвестициями в общество мы понимаем </a:t>
            </a:r>
            <a:r>
              <a:rPr lang="ru-RU" sz="2000" b="1" dirty="0">
                <a:solidFill>
                  <a:schemeClr val="accent2"/>
                </a:solidFill>
              </a:rPr>
              <a:t>добровольное взаимодействие  </a:t>
            </a:r>
            <a:r>
              <a:rPr lang="ru-RU" dirty="0" smtClean="0">
                <a:solidFill>
                  <a:schemeClr val="tx1"/>
                </a:solidFill>
              </a:rPr>
              <a:t>с благотворительными организациями, которое выходит за рамки нашего основного бизнеса.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403600" y="4690752"/>
            <a:ext cx="3024767" cy="17100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1887" y="4726438"/>
            <a:ext cx="302476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Ярким событием стала </a:t>
            </a:r>
            <a:r>
              <a:rPr lang="ru-RU" dirty="0">
                <a:solidFill>
                  <a:schemeClr val="tx1"/>
                </a:solidFill>
              </a:rPr>
              <a:t>выставка </a:t>
            </a:r>
            <a:r>
              <a:rPr lang="ru-RU" sz="1800" b="1" dirty="0"/>
              <a:t>«Торговля Беларуси на весах истории</a:t>
            </a:r>
            <a:r>
              <a:rPr lang="ru-RU" sz="1800" b="1" dirty="0" smtClean="0"/>
              <a:t>», </a:t>
            </a:r>
            <a:r>
              <a:rPr lang="ru-RU" dirty="0" smtClean="0">
                <a:solidFill>
                  <a:schemeClr val="tx1"/>
                </a:solidFill>
              </a:rPr>
              <a:t>прошедшая в </a:t>
            </a:r>
            <a:r>
              <a:rPr lang="ru-RU" kern="0" dirty="0" smtClean="0">
                <a:solidFill>
                  <a:srgbClr val="122632"/>
                </a:solidFill>
              </a:rPr>
              <a:t>Национальном историческом музее</a:t>
            </a:r>
            <a:endParaRPr lang="ru-RU" kern="0" dirty="0">
              <a:solidFill>
                <a:srgbClr val="122632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23690" y="3312530"/>
            <a:ext cx="2149503" cy="13787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1826" y="909636"/>
            <a:ext cx="8631237" cy="342900"/>
          </a:xfrm>
        </p:spPr>
        <p:txBody>
          <a:bodyPr/>
          <a:lstStyle/>
          <a:p>
            <a:r>
              <a:rPr lang="ru-RU" dirty="0" smtClean="0"/>
              <a:t>Основные направления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240" y="523873"/>
            <a:ext cx="8628062" cy="385763"/>
          </a:xfrm>
        </p:spPr>
        <p:txBody>
          <a:bodyPr/>
          <a:lstStyle/>
          <a:p>
            <a:r>
              <a:rPr lang="ru-RU" dirty="0" smtClean="0"/>
              <a:t>Инвестиции </a:t>
            </a:r>
            <a:r>
              <a:rPr lang="en-US" dirty="0"/>
              <a:t>JTI</a:t>
            </a:r>
            <a:r>
              <a:rPr lang="ru-RU" dirty="0"/>
              <a:t> </a:t>
            </a:r>
            <a:r>
              <a:rPr lang="ru-RU" dirty="0" smtClean="0"/>
              <a:t>в белорусское </a:t>
            </a:r>
            <a:r>
              <a:rPr lang="ru-RU" dirty="0"/>
              <a:t>общество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4153" y="1676689"/>
            <a:ext cx="6979537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 Беларуси JTI ведет обширную деятельность по инвестициям в общество, в рамках которой выстраивает </a:t>
            </a:r>
            <a:r>
              <a:rPr lang="ru-RU" sz="1800" b="1" dirty="0" smtClean="0">
                <a:solidFill>
                  <a:schemeClr val="accent2"/>
                </a:solidFill>
              </a:rPr>
              <a:t>долгосрочное сотрудничество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122632"/>
                </a:solidFill>
              </a:rPr>
              <a:t>Национальный исторический музей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chemeClr val="tx1"/>
                </a:solidFill>
              </a:rPr>
              <a:t>Белорусская Государственная Филармония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122632"/>
                </a:solidFill>
              </a:rPr>
              <a:t>Ежегодная неделя японского кино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122632"/>
                </a:solidFill>
              </a:rPr>
              <a:t>Университет третьего возраста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Громкие</a:t>
            </a:r>
            <a:r>
              <a:rPr lang="ru-RU" sz="1800" b="1" dirty="0" smtClean="0">
                <a:solidFill>
                  <a:schemeClr val="accent4"/>
                </a:solidFill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</a:rPr>
              <a:t>культурные события</a:t>
            </a:r>
            <a:r>
              <a:rPr lang="ru-RU" sz="1400" dirty="0" smtClean="0">
                <a:solidFill>
                  <a:schemeClr val="tx1"/>
                </a:solidFill>
              </a:rPr>
              <a:t> также проходят при поддержке </a:t>
            </a:r>
            <a:r>
              <a:rPr lang="en-US" sz="1400" dirty="0" smtClean="0">
                <a:solidFill>
                  <a:schemeClr val="tx1"/>
                </a:solidFill>
              </a:rPr>
              <a:t>JTI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  <a:endParaRPr lang="ru-RU" sz="1400" kern="0" dirty="0" smtClean="0">
              <a:solidFill>
                <a:srgbClr val="122632"/>
              </a:solidFill>
            </a:endParaRP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122632"/>
                </a:solidFill>
              </a:rPr>
              <a:t>концерты японских исполнителей - групп барабанщиков «</a:t>
            </a:r>
            <a:r>
              <a:rPr lang="ru-RU" sz="1400" kern="0" dirty="0" err="1" smtClean="0">
                <a:solidFill>
                  <a:srgbClr val="122632"/>
                </a:solidFill>
              </a:rPr>
              <a:t>Таикоза</a:t>
            </a:r>
            <a:r>
              <a:rPr lang="ru-RU" sz="1400" kern="0" dirty="0" smtClean="0">
                <a:solidFill>
                  <a:srgbClr val="122632"/>
                </a:solidFill>
              </a:rPr>
              <a:t>» и </a:t>
            </a:r>
            <a:r>
              <a:rPr lang="ru-RU" sz="1400" kern="0" dirty="0">
                <a:solidFill>
                  <a:srgbClr val="122632"/>
                </a:solidFill>
              </a:rPr>
              <a:t>«</a:t>
            </a:r>
            <a:r>
              <a:rPr lang="ru-RU" sz="1400" kern="0" dirty="0" err="1">
                <a:solidFill>
                  <a:srgbClr val="122632"/>
                </a:solidFill>
              </a:rPr>
              <a:t>Ямато</a:t>
            </a:r>
            <a:r>
              <a:rPr lang="ru-RU" sz="1400" kern="0" dirty="0">
                <a:solidFill>
                  <a:srgbClr val="122632"/>
                </a:solidFill>
              </a:rPr>
              <a:t> </a:t>
            </a:r>
            <a:r>
              <a:rPr lang="ru-RU" sz="1400" kern="0" dirty="0" err="1" smtClean="0">
                <a:solidFill>
                  <a:srgbClr val="122632"/>
                </a:solidFill>
              </a:rPr>
              <a:t>драммерз</a:t>
            </a:r>
            <a:r>
              <a:rPr lang="ru-RU" sz="1400" kern="0" dirty="0" smtClean="0">
                <a:solidFill>
                  <a:srgbClr val="122632"/>
                </a:solidFill>
              </a:rPr>
              <a:t>», </a:t>
            </a:r>
            <a:r>
              <a:rPr lang="ru-RU" sz="1400" dirty="0" smtClean="0">
                <a:solidFill>
                  <a:schemeClr val="tx1"/>
                </a:solidFill>
              </a:rPr>
              <a:t>джазовой </a:t>
            </a:r>
            <a:r>
              <a:rPr lang="ru-RU" sz="1400" dirty="0">
                <a:solidFill>
                  <a:schemeClr val="tx1"/>
                </a:solidFill>
              </a:rPr>
              <a:t>исполнительницы </a:t>
            </a:r>
            <a:r>
              <a:rPr lang="ru-RU" sz="1400" dirty="0" err="1">
                <a:solidFill>
                  <a:schemeClr val="tx1"/>
                </a:solidFill>
              </a:rPr>
              <a:t>Кейко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Мацуи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122632"/>
                </a:solidFill>
              </a:rPr>
              <a:t>Празднование </a:t>
            </a:r>
            <a:r>
              <a:rPr lang="ru-RU" sz="1400" kern="0" dirty="0">
                <a:solidFill>
                  <a:srgbClr val="122632"/>
                </a:solidFill>
              </a:rPr>
              <a:t>200-летия со дня рождения  </a:t>
            </a:r>
            <a:r>
              <a:rPr lang="ru-RU" sz="1400" kern="0" dirty="0" smtClean="0">
                <a:solidFill>
                  <a:srgbClr val="122632"/>
                </a:solidFill>
              </a:rPr>
              <a:t>И.А. </a:t>
            </a:r>
            <a:r>
              <a:rPr lang="ru-RU" sz="1400" kern="0" dirty="0" err="1" smtClean="0">
                <a:solidFill>
                  <a:srgbClr val="122632"/>
                </a:solidFill>
              </a:rPr>
              <a:t>Гошкевича</a:t>
            </a:r>
            <a:endParaRPr lang="ru-RU" sz="1400" kern="0" dirty="0" smtClean="0">
              <a:solidFill>
                <a:srgbClr val="122632"/>
              </a:solidFill>
            </a:endParaRP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122632"/>
                </a:solidFill>
              </a:rPr>
              <a:t>Высадка 150 деревьев сакуры и закладка Аллеи сакуры в парке «Дружбы народов»</a:t>
            </a:r>
            <a:endParaRPr lang="ru-RU" sz="1400" kern="0" dirty="0">
              <a:solidFill>
                <a:srgbClr val="12263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3690" y="3424344"/>
            <a:ext cx="22273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Церемония открытия </a:t>
            </a:r>
            <a:r>
              <a:rPr lang="ru-RU" sz="2000" b="1" dirty="0" smtClean="0"/>
              <a:t>аллеи сакуры</a:t>
            </a:r>
            <a:r>
              <a:rPr lang="ru-RU" dirty="0" smtClean="0">
                <a:solidFill>
                  <a:schemeClr val="tx1"/>
                </a:solidFill>
              </a:rPr>
              <a:t> в парке «Дружбы народов»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690" y="1676689"/>
            <a:ext cx="2129630" cy="1667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6630" b="7157"/>
          <a:stretch/>
        </p:blipFill>
        <p:spPr>
          <a:xfrm>
            <a:off x="6408494" y="4673600"/>
            <a:ext cx="3044826" cy="172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14731"/>
          <a:stretch/>
        </p:blipFill>
        <p:spPr>
          <a:xfrm>
            <a:off x="388282" y="4686300"/>
            <a:ext cx="3024953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818541" y="1336070"/>
            <a:ext cx="2876554" cy="180080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14" y="259629"/>
            <a:ext cx="8628062" cy="385763"/>
          </a:xfrm>
        </p:spPr>
        <p:txBody>
          <a:bodyPr/>
          <a:lstStyle/>
          <a:p>
            <a:r>
              <a:rPr lang="ru-RU" dirty="0" smtClean="0"/>
              <a:t>Университет третьего возраста (УТВ)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70" y="3456424"/>
            <a:ext cx="6561586" cy="1914239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Пожилые люди могут пройти обучение по одному из 25 направлений, среди которых компьютерная грамотность, иностранные языки, ландшафтный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дизайн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Слушателей УТВ привлекают к участию в волонтерской деятельности по одному из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направлений, открытых в рамках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Центра волонтеров 60+;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 мероприятиях для пожилых людей распространяется через сайт 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WWW.Vozrast.by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 электронного журнала «Новые возможности», рассылаемого по эл. почте и в соц. сетях.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0024" y="645704"/>
            <a:ext cx="8628300" cy="342900"/>
          </a:xfrm>
        </p:spPr>
        <p:txBody>
          <a:bodyPr/>
          <a:lstStyle/>
          <a:p>
            <a:r>
              <a:rPr lang="en-US" dirty="0" smtClean="0"/>
              <a:t>JTI </a:t>
            </a:r>
            <a:r>
              <a:rPr lang="ru-RU" dirty="0" smtClean="0"/>
              <a:t>поддерживает проект с 2014 года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867776" y="6424615"/>
            <a:ext cx="390525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B4E4D9-2C5A-423A-A8BE-9B5EA07DEC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3074" y="5447906"/>
            <a:ext cx="6370654" cy="976709"/>
            <a:chOff x="537963" y="5189999"/>
            <a:chExt cx="5702203" cy="116623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37963" y="5528553"/>
              <a:ext cx="1873641" cy="827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500" dirty="0" smtClean="0">
                  <a:solidFill>
                    <a:schemeClr val="tx2"/>
                  </a:solidFill>
                  <a:latin typeface="Arial" charset="0"/>
                  <a:ea typeface="ＭＳ Ｐゴシック" charset="0"/>
                </a:rPr>
                <a:t>Слушатели старше </a:t>
              </a:r>
            </a:p>
            <a:p>
              <a:pPr algn="ctr">
                <a:spcBef>
                  <a:spcPct val="20000"/>
                </a:spcBef>
              </a:pPr>
              <a:r>
                <a:rPr lang="ru-RU" sz="1500" dirty="0" smtClean="0">
                  <a:solidFill>
                    <a:schemeClr val="tx2"/>
                  </a:solidFill>
                  <a:latin typeface="Arial" charset="0"/>
                  <a:ea typeface="ＭＳ Ｐゴシック" charset="0"/>
                </a:rPr>
                <a:t>60 лет</a:t>
              </a:r>
              <a:endPara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411604" y="5528553"/>
              <a:ext cx="1949449" cy="827683"/>
            </a:xfrm>
            <a:prstGeom prst="rect">
              <a:avLst/>
            </a:prstGeom>
            <a:solidFill>
              <a:schemeClr val="bg1"/>
            </a:solidFill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Бесплатное обучение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361053" y="5528553"/>
              <a:ext cx="1873641" cy="827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Преподаватели - волонтеры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7963" y="5189999"/>
              <a:ext cx="5702203" cy="40425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+mn-lt"/>
                </a:rPr>
                <a:t>Принципы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10286" y="1423509"/>
            <a:ext cx="6514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Содействовать </a:t>
            </a:r>
            <a:r>
              <a:rPr lang="ru-RU" sz="1400" dirty="0">
                <a:solidFill>
                  <a:schemeClr val="tx1"/>
                </a:solidFill>
              </a:rPr>
              <a:t>повышению социального статуса и </a:t>
            </a:r>
            <a:r>
              <a:rPr lang="ru-RU" sz="1400" dirty="0" smtClean="0">
                <a:solidFill>
                  <a:schemeClr val="tx1"/>
                </a:solidFill>
              </a:rPr>
              <a:t>активности пожилых людей вовлекая их в процесс </a:t>
            </a:r>
            <a:r>
              <a:rPr lang="ru-RU" sz="1400" dirty="0">
                <a:solidFill>
                  <a:schemeClr val="tx1"/>
                </a:solidFill>
              </a:rPr>
              <a:t>непрерывного </a:t>
            </a:r>
            <a:r>
              <a:rPr lang="ru-RU" sz="1400" dirty="0" smtClean="0">
                <a:solidFill>
                  <a:schemeClr val="tx1"/>
                </a:solidFill>
              </a:rPr>
              <a:t>образования;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Популяризировать </a:t>
            </a:r>
            <a:r>
              <a:rPr lang="ru-RU" sz="1400" dirty="0" err="1" smtClean="0">
                <a:solidFill>
                  <a:schemeClr val="tx1"/>
                </a:solidFill>
              </a:rPr>
              <a:t>волонтерство</a:t>
            </a:r>
            <a:r>
              <a:rPr lang="ru-RU" sz="1400" dirty="0" smtClean="0">
                <a:solidFill>
                  <a:schemeClr val="tx1"/>
                </a:solidFill>
              </a:rPr>
              <a:t> среди слушателей УТВ через участие в деятельности Центра волонтеров 60+;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Продвигать </a:t>
            </a:r>
            <a:r>
              <a:rPr lang="ru-RU" sz="1400" dirty="0">
                <a:solidFill>
                  <a:schemeClr val="tx1"/>
                </a:solidFill>
              </a:rPr>
              <a:t>идеи активного образа жизни и </a:t>
            </a:r>
            <a:r>
              <a:rPr lang="ru-RU" sz="1400" dirty="0" err="1">
                <a:solidFill>
                  <a:schemeClr val="tx1"/>
                </a:solidFill>
              </a:rPr>
              <a:t>волонтерства</a:t>
            </a:r>
            <a:r>
              <a:rPr lang="ru-RU" sz="1400" dirty="0">
                <a:solidFill>
                  <a:schemeClr val="tx1"/>
                </a:solidFill>
              </a:rPr>
              <a:t> в третьем </a:t>
            </a:r>
            <a:r>
              <a:rPr lang="ru-RU" sz="1400" dirty="0" smtClean="0">
                <a:solidFill>
                  <a:schemeClr val="tx1"/>
                </a:solidFill>
              </a:rPr>
              <a:t>возрасте, привлекая внимание общественности, СМИ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ru-RU" sz="1400" dirty="0" smtClean="0">
                <a:solidFill>
                  <a:schemeClr val="tx1"/>
                </a:solidFill>
              </a:rPr>
              <a:t>социальных сетей к проекту.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214" y="3136877"/>
            <a:ext cx="1189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Описание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024" y="1112487"/>
            <a:ext cx="1491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Цели/Задачи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2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41" y="4747031"/>
            <a:ext cx="2885603" cy="167758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590" y="3382411"/>
            <a:ext cx="1459922" cy="114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2578" y="3358151"/>
            <a:ext cx="1201566" cy="11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6889601" y="1527240"/>
            <a:ext cx="2700054" cy="1232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ru-RU" sz="1800" b="1" dirty="0">
                <a:latin typeface="Georgia" panose="02040502050405020303" pitchFamily="18" charset="0"/>
                <a:ea typeface="ＭＳ Ｐゴシック" charset="0"/>
              </a:rPr>
              <a:t>Проект </a:t>
            </a:r>
            <a:r>
              <a:rPr lang="ru-RU" sz="1800" b="1" dirty="0" smtClean="0">
                <a:latin typeface="Georgia" panose="02040502050405020303" pitchFamily="18" charset="0"/>
                <a:ea typeface="ＭＳ Ｐゴシック" charset="0"/>
              </a:rPr>
              <a:t>реализует: </a:t>
            </a:r>
          </a:p>
          <a:p>
            <a:pPr algn="ctr">
              <a:spcBef>
                <a:spcPct val="20000"/>
              </a:spcBef>
            </a:pPr>
            <a:endParaRPr lang="ru-RU" sz="1200" b="1" dirty="0">
              <a:solidFill>
                <a:schemeClr val="accent4"/>
              </a:solidFill>
              <a:latin typeface="Georgia" panose="02040502050405020303" pitchFamily="18" charset="0"/>
              <a:ea typeface="ＭＳ Ｐゴシック" charset="0"/>
            </a:endParaRP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  <a:ea typeface="ＭＳ Ｐゴシック" charset="0"/>
              </a:rPr>
              <a:t>Белорусская 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  <a:ea typeface="ＭＳ Ｐゴシック" charset="0"/>
              </a:rPr>
              <a:t>ассоциация социальных работников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Для чего это нужно делать?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социальных инвестиций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97407" y="3619772"/>
            <a:ext cx="4372482" cy="2564713"/>
            <a:chOff x="7681580" y="2349112"/>
            <a:chExt cx="4372482" cy="25647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0736" y="2349112"/>
              <a:ext cx="4253326" cy="256471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7681580" y="4408227"/>
              <a:ext cx="1912796" cy="505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6823" y="1957544"/>
            <a:ext cx="7514647" cy="307570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Облегчает управление проектом и повышает его эффективность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Помогает информировать о результатах проекта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Повышает </a:t>
            </a:r>
            <a:r>
              <a:rPr lang="ru-RU" dirty="0">
                <a:solidFill>
                  <a:schemeClr val="tx1"/>
                </a:solidFill>
              </a:rPr>
              <a:t>самооценку и энтузиазм сотрудников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Помогает привлекать инвесторов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Помогает сравнивать проекты между собой</a:t>
            </a:r>
          </a:p>
        </p:txBody>
      </p:sp>
    </p:spTree>
    <p:extLst>
      <p:ext uri="{BB962C8B-B14F-4D97-AF65-F5344CB8AC3E}">
        <p14:creationId xmlns:p14="http://schemas.microsoft.com/office/powerpoint/2010/main" val="38632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1827" y="1009972"/>
            <a:ext cx="8631237" cy="342900"/>
          </a:xfrm>
        </p:spPr>
        <p:txBody>
          <a:bodyPr/>
          <a:lstStyle/>
          <a:p>
            <a:r>
              <a:rPr lang="ru-RU" dirty="0"/>
              <a:t>Международный стандарт оценки социальных инвестиций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London Benchmarking Group (LBG) </a:t>
            </a:r>
            <a:r>
              <a:rPr lang="ru-RU" dirty="0" smtClean="0"/>
              <a:t>модель</a:t>
            </a:r>
            <a:endParaRPr lang="ru-R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14264870"/>
              </p:ext>
            </p:extLst>
          </p:nvPr>
        </p:nvGraphicFramePr>
        <p:xfrm>
          <a:off x="542689" y="1576586"/>
          <a:ext cx="8806338" cy="528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6502" y="345284"/>
            <a:ext cx="16287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Международный стандарт оценки социальных инвестиций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London Benchmarking Group (LBG) Model</a:t>
            </a:r>
            <a:endParaRPr lang="ru-RU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6947676"/>
              </p:ext>
            </p:extLst>
          </p:nvPr>
        </p:nvGraphicFramePr>
        <p:xfrm>
          <a:off x="517999" y="1538291"/>
          <a:ext cx="8741889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40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1197718" y="5587476"/>
            <a:ext cx="3104988" cy="628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197718" y="4339968"/>
            <a:ext cx="3104988" cy="1162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14365" y="2916978"/>
            <a:ext cx="3104988" cy="1338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13520" y="1594144"/>
            <a:ext cx="3664859" cy="123795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38412" y="1594145"/>
            <a:ext cx="3080941" cy="123795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>
                <a:solidFill>
                  <a:srgbClr val="122632"/>
                </a:solidFill>
              </a:rPr>
              <a:pPr>
                <a:defRPr/>
              </a:pPr>
              <a:t>9</a:t>
            </a:fld>
            <a:endParaRPr lang="en-GB" dirty="0">
              <a:solidFill>
                <a:srgbClr val="12263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London Benchmarking Group (LBG) Model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Ресурсный вклад (</a:t>
            </a:r>
            <a:r>
              <a:rPr lang="en-US" dirty="0" smtClean="0"/>
              <a:t>input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832580" y="1996981"/>
            <a:ext cx="253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Форма </a:t>
            </a:r>
            <a:r>
              <a:rPr lang="ru-RU" sz="1800" dirty="0" smtClean="0"/>
              <a:t>вклада</a:t>
            </a:r>
            <a:endParaRPr lang="ru-RU" sz="1800" dirty="0"/>
          </a:p>
        </p:txBody>
      </p:sp>
      <p:sp>
        <p:nvSpPr>
          <p:cNvPr id="10" name="Rectangle 9"/>
          <p:cNvSpPr/>
          <p:nvPr/>
        </p:nvSpPr>
        <p:spPr>
          <a:xfrm>
            <a:off x="1297895" y="3365869"/>
            <a:ext cx="29683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Основная причина (драйвер)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7717" y="4698798"/>
            <a:ext cx="3104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Направление вклада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7664" y="5690877"/>
            <a:ext cx="1206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География</a:t>
            </a:r>
          </a:p>
        </p:txBody>
      </p:sp>
      <p:sp>
        <p:nvSpPr>
          <p:cNvPr id="17" name="Chevron 16"/>
          <p:cNvSpPr/>
          <p:nvPr/>
        </p:nvSpPr>
        <p:spPr bwMode="auto">
          <a:xfrm>
            <a:off x="4426951" y="1744580"/>
            <a:ext cx="347472" cy="937082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4244" y="1449677"/>
            <a:ext cx="3374136" cy="156362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Денежный вклад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Время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Управленческие расходы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Нефинансовые пожертвования</a:t>
            </a:r>
          </a:p>
        </p:txBody>
      </p:sp>
      <p:sp>
        <p:nvSpPr>
          <p:cNvPr id="21" name="Chevron 20"/>
          <p:cNvSpPr/>
          <p:nvPr/>
        </p:nvSpPr>
        <p:spPr bwMode="auto">
          <a:xfrm>
            <a:off x="4446639" y="3147284"/>
            <a:ext cx="347472" cy="93708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918887" y="2916978"/>
            <a:ext cx="3659492" cy="133811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4244" y="2846611"/>
            <a:ext cx="3374136" cy="156362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Инвестиции в общество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Благотворительные пожертвования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Коммерческие инициативы</a:t>
            </a:r>
          </a:p>
        </p:txBody>
      </p:sp>
      <p:sp>
        <p:nvSpPr>
          <p:cNvPr id="26" name="Chevron 25"/>
          <p:cNvSpPr/>
          <p:nvPr/>
        </p:nvSpPr>
        <p:spPr bwMode="auto">
          <a:xfrm>
            <a:off x="4426951" y="5560890"/>
            <a:ext cx="347472" cy="655411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918887" y="4339968"/>
            <a:ext cx="3659492" cy="1162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7597" y="4397659"/>
            <a:ext cx="3374136" cy="1059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Здоровье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Искусство и культура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Экономическое развитие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0" name="Chevron 29"/>
          <p:cNvSpPr/>
          <p:nvPr/>
        </p:nvSpPr>
        <p:spPr bwMode="auto">
          <a:xfrm>
            <a:off x="4437060" y="4420275"/>
            <a:ext cx="347472" cy="937082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16203" y="5587476"/>
            <a:ext cx="3659492" cy="62882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01559" y="5690877"/>
            <a:ext cx="3374136" cy="600417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Территориальная локализация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3121"/>
      </p:ext>
    </p:extLst>
  </p:cSld>
  <p:clrMapOvr>
    <a:masterClrMapping/>
  </p:clrMapOvr>
</p:sld>
</file>

<file path=ppt/theme/theme1.xml><?xml version="1.0" encoding="utf-8"?>
<a:theme xmlns:a="http://schemas.openxmlformats.org/drawingml/2006/main" name="JTI PPT Standard (4:3)">
  <a:themeElements>
    <a:clrScheme name="JTI">
      <a:dk1>
        <a:srgbClr val="122632"/>
      </a:dk1>
      <a:lt1>
        <a:srgbClr val="FFFFFF"/>
      </a:lt1>
      <a:dk2>
        <a:srgbClr val="8F9195"/>
      </a:dk2>
      <a:lt2>
        <a:srgbClr val="00674E"/>
      </a:lt2>
      <a:accent1>
        <a:srgbClr val="6FA478"/>
      </a:accent1>
      <a:accent2>
        <a:srgbClr val="B0D121"/>
      </a:accent2>
      <a:accent3>
        <a:srgbClr val="4D5C65"/>
      </a:accent3>
      <a:accent4>
        <a:srgbClr val="7ECEAA"/>
      </a:accent4>
      <a:accent5>
        <a:srgbClr val="408D7A"/>
      </a:accent5>
      <a:accent6>
        <a:srgbClr val="D7E890"/>
      </a:accent6>
      <a:hlink>
        <a:srgbClr val="00674E"/>
      </a:hlink>
      <a:folHlink>
        <a:srgbClr val="8F9195"/>
      </a:folHlink>
    </a:clrScheme>
    <a:fontScheme name="JTI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ffectLst/>
        <a:extLst/>
      </a:spPr>
      <a:bodyPr vert="horz" wrap="square" lIns="0" tIns="0" rIns="0" bIns="0" numCol="1" rtlCol="0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norm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JTI 1">
        <a:dk1>
          <a:srgbClr val="3B4722"/>
        </a:dk1>
        <a:lt1>
          <a:srgbClr val="FFFFFF"/>
        </a:lt1>
        <a:dk2>
          <a:srgbClr val="3B4722"/>
        </a:dk2>
        <a:lt2>
          <a:srgbClr val="B7D185"/>
        </a:lt2>
        <a:accent1>
          <a:srgbClr val="3B4722"/>
        </a:accent1>
        <a:accent2>
          <a:srgbClr val="C7CB35"/>
        </a:accent2>
        <a:accent3>
          <a:srgbClr val="FFFFFF"/>
        </a:accent3>
        <a:accent4>
          <a:srgbClr val="313B1B"/>
        </a:accent4>
        <a:accent5>
          <a:srgbClr val="AFB1AB"/>
        </a:accent5>
        <a:accent6>
          <a:srgbClr val="B4B82F"/>
        </a:accent6>
        <a:hlink>
          <a:srgbClr val="32363F"/>
        </a:hlink>
        <a:folHlink>
          <a:srgbClr val="7ED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TI Corporate">
  <a:themeElements>
    <a:clrScheme name="JTI Corporate">
      <a:dk1>
        <a:srgbClr val="122632"/>
      </a:dk1>
      <a:lt1>
        <a:srgbClr val="FFFFFF"/>
      </a:lt1>
      <a:dk2>
        <a:srgbClr val="8F9195"/>
      </a:dk2>
      <a:lt2>
        <a:srgbClr val="00674E"/>
      </a:lt2>
      <a:accent1>
        <a:srgbClr val="6FA478"/>
      </a:accent1>
      <a:accent2>
        <a:srgbClr val="B0D121"/>
      </a:accent2>
      <a:accent3>
        <a:srgbClr val="4D5C65"/>
      </a:accent3>
      <a:accent4>
        <a:srgbClr val="7ECEAA"/>
      </a:accent4>
      <a:accent5>
        <a:srgbClr val="408D7A"/>
      </a:accent5>
      <a:accent6>
        <a:srgbClr val="D7E890"/>
      </a:accent6>
      <a:hlink>
        <a:srgbClr val="A7A9AC"/>
      </a:hlink>
      <a:folHlink>
        <a:srgbClr val="BBD6CC"/>
      </a:folHlink>
    </a:clrScheme>
    <a:fontScheme name="1_JT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ffectLst/>
        <a:extLst/>
      </a:spPr>
      <a:bodyPr vert="horz" wrap="square" lIns="0" tIns="0" rIns="0" bIns="0" numCol="1" rtlCol="0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norm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JTI 1">
        <a:dk1>
          <a:srgbClr val="3B4722"/>
        </a:dk1>
        <a:lt1>
          <a:srgbClr val="FFFFFF"/>
        </a:lt1>
        <a:dk2>
          <a:srgbClr val="3B4722"/>
        </a:dk2>
        <a:lt2>
          <a:srgbClr val="B7D185"/>
        </a:lt2>
        <a:accent1>
          <a:srgbClr val="3B4722"/>
        </a:accent1>
        <a:accent2>
          <a:srgbClr val="C7CB35"/>
        </a:accent2>
        <a:accent3>
          <a:srgbClr val="FFFFFF"/>
        </a:accent3>
        <a:accent4>
          <a:srgbClr val="313B1B"/>
        </a:accent4>
        <a:accent5>
          <a:srgbClr val="AFB1AB"/>
        </a:accent5>
        <a:accent6>
          <a:srgbClr val="B4B82F"/>
        </a:accent6>
        <a:hlink>
          <a:srgbClr val="32363F"/>
        </a:hlink>
        <a:folHlink>
          <a:srgbClr val="7ED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12011</TotalTime>
  <Words>1057</Words>
  <Application>Microsoft Office PowerPoint</Application>
  <PresentationFormat>A4 Paper (210x297 mm)</PresentationFormat>
  <Paragraphs>211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Georgia</vt:lpstr>
      <vt:lpstr>Times New Roman</vt:lpstr>
      <vt:lpstr>Wingdings</vt:lpstr>
      <vt:lpstr>JTI PPT Standard (4:3)</vt:lpstr>
      <vt:lpstr>JTI Corporate</vt:lpstr>
      <vt:lpstr>Международный стандарт оценки эффективности социальных инвестиций</vt:lpstr>
      <vt:lpstr>JTI сегодня</vt:lpstr>
      <vt:lpstr>Инвестиций JTI в общество </vt:lpstr>
      <vt:lpstr>Инвестиции JTI в белорусское общество </vt:lpstr>
      <vt:lpstr>Университет третьего возраста (УТВ)</vt:lpstr>
      <vt:lpstr>Оценка социальных инвестиций</vt:lpstr>
      <vt:lpstr>London Benchmarking Group (LBG) модель</vt:lpstr>
      <vt:lpstr>London Benchmarking Group (LBG) Model</vt:lpstr>
      <vt:lpstr>Ресурсный вклад (input)</vt:lpstr>
      <vt:lpstr>Непосредственные результаты (output) </vt:lpstr>
      <vt:lpstr>Социальный эффект (impact)</vt:lpstr>
      <vt:lpstr>Непосредственные результаты проекта УТВ </vt:lpstr>
      <vt:lpstr>Как оценить социальный эффект проекта? </vt:lpstr>
      <vt:lpstr>Социальный эффект УТВ</vt:lpstr>
      <vt:lpstr>PowerPoint Presentation</vt:lpstr>
    </vt:vector>
  </TitlesOfParts>
  <Company>JTI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>2010 version</dc:subject>
  <dc:creator>Tsurkan, Irina</dc:creator>
  <cp:lastModifiedBy>Apalikova, Anna</cp:lastModifiedBy>
  <cp:revision>514</cp:revision>
  <cp:lastPrinted>2017-06-12T09:09:34Z</cp:lastPrinted>
  <dcterms:created xsi:type="dcterms:W3CDTF">2011-03-24T15:35:09Z</dcterms:created>
  <dcterms:modified xsi:type="dcterms:W3CDTF">2017-06-27T06:19:37Z</dcterms:modified>
</cp:coreProperties>
</file>