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59" r:id="rId4"/>
    <p:sldId id="260" r:id="rId5"/>
    <p:sldId id="264" r:id="rId6"/>
    <p:sldId id="261" r:id="rId7"/>
    <p:sldId id="262" r:id="rId8"/>
    <p:sldId id="263" r:id="rId9"/>
    <p:sldId id="267" r:id="rId10"/>
    <p:sldId id="265" r:id="rId11"/>
    <p:sldId id="266" r:id="rId12"/>
    <p:sldId id="268" r:id="rId13"/>
    <p:sldId id="272" r:id="rId14"/>
    <p:sldId id="269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206" autoAdjust="0"/>
  </p:normalViewPr>
  <p:slideViewPr>
    <p:cSldViewPr snapToGrid="0">
      <p:cViewPr varScale="1">
        <p:scale>
          <a:sx n="70" d="100"/>
          <a:sy n="70" d="100"/>
        </p:scale>
        <p:origin x="8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67542-677E-437A-BFA6-6286C8B313BD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6F8F7-DA02-46DB-9B36-40EC91D07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14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744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961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236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367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021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49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51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824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12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4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773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17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5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488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067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953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6F8F7-DA02-46DB-9B36-40EC91D074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90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65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89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86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99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334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73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76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59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59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080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21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C50B6-4BC2-4E23-90CE-5E0DE9CB8BFC}" type="datetimeFigureOut">
              <a:rPr lang="ru-RU" smtClean="0"/>
              <a:t>28.06.2017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92628-F1B1-4D66-99A0-41C03732FB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6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nn.by/?c=ar&amp;i=161330&amp;lang=ru" TargetMode="External"/><Relationship Id="rId13" Type="http://schemas.openxmlformats.org/officeDocument/2006/relationships/hyperlink" Target="http://digital.report/v-minskom-metro-nachala-rabotu-mobilnaya-biblioteka/" TargetMode="External"/><Relationship Id="rId18" Type="http://schemas.openxmlformats.org/officeDocument/2006/relationships/hyperlink" Target="http://e-gorlovka.com.ua/id/2015/v-metro-minska-voznikla-mobilnaya-biblioteka-82978.html" TargetMode="External"/><Relationship Id="rId26" Type="http://schemas.openxmlformats.org/officeDocument/2006/relationships/hyperlink" Target="http://colors.by/life/432.html" TargetMode="External"/><Relationship Id="rId3" Type="http://schemas.openxmlformats.org/officeDocument/2006/relationships/image" Target="../media/image3.jpeg"/><Relationship Id="rId21" Type="http://schemas.openxmlformats.org/officeDocument/2006/relationships/hyperlink" Target="http://www.reporter.com.ua/uanews/7799-0912/" TargetMode="External"/><Relationship Id="rId7" Type="http://schemas.openxmlformats.org/officeDocument/2006/relationships/hyperlink" Target="http://sputnik.by/culture/20151207/1018877763.html" TargetMode="External"/><Relationship Id="rId12" Type="http://schemas.openxmlformats.org/officeDocument/2006/relationships/hyperlink" Target="http://marketing.by/keysy/mobilnyy-operator-mts/" TargetMode="External"/><Relationship Id="rId17" Type="http://schemas.openxmlformats.org/officeDocument/2006/relationships/hyperlink" Target="http://babruysk.by/mts-stal-iniciatorom-knizhnogo-fleshmoba/" TargetMode="External"/><Relationship Id="rId25" Type="http://schemas.openxmlformats.org/officeDocument/2006/relationships/hyperlink" Target="http://zhlobin-news.org/8867-v-vagonah-minskogo-metro-otkrilas-mobilnaya-biblioteka.html" TargetMode="External"/><Relationship Id="rId2" Type="http://schemas.openxmlformats.org/officeDocument/2006/relationships/notesSlide" Target="../notesSlides/notesSlide11.xml"/><Relationship Id="rId16" Type="http://schemas.openxmlformats.org/officeDocument/2006/relationships/hyperlink" Target="http://ont.by/news/our_news/v-minskom-metro-poyavilis-vagoni-s-knizhnimi-polkami" TargetMode="External"/><Relationship Id="rId20" Type="http://schemas.openxmlformats.org/officeDocument/2006/relationships/hyperlink" Target="http://rybinsk-once.ru/vagoni-biblioteki-poyavilis-v-minskom-metro/" TargetMode="External"/><Relationship Id="rId29" Type="http://schemas.openxmlformats.org/officeDocument/2006/relationships/hyperlink" Target="http://www.moyby.com/news/198212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42.tut.by/475881" TargetMode="External"/><Relationship Id="rId11" Type="http://schemas.openxmlformats.org/officeDocument/2006/relationships/hyperlink" Target="http://www.sb.by/minsk/article/v-metro-minska-poyavilas-mobilnaya-biblioteka.html" TargetMode="External"/><Relationship Id="rId24" Type="http://schemas.openxmlformats.org/officeDocument/2006/relationships/hyperlink" Target="http://ariteta.by/index.php/novosti/90-mobilnaya-biblioteka-v-metro-ot-mts" TargetMode="External"/><Relationship Id="rId5" Type="http://schemas.openxmlformats.org/officeDocument/2006/relationships/hyperlink" Target="http://citydog.by/post/chitat-v-metro/" TargetMode="External"/><Relationship Id="rId15" Type="http://schemas.openxmlformats.org/officeDocument/2006/relationships/hyperlink" Target="http://news.21.by/culture/2015/12/07/1145046.html" TargetMode="External"/><Relationship Id="rId23" Type="http://schemas.openxmlformats.org/officeDocument/2006/relationships/hyperlink" Target="http://4esnok.by/obshhestvo/mobilnaya-biblioteka-poyavilas-v-minskom-metro/" TargetMode="External"/><Relationship Id="rId28" Type="http://schemas.openxmlformats.org/officeDocument/2006/relationships/hyperlink" Target="http://www.holiday.by/blog/33793" TargetMode="External"/><Relationship Id="rId10" Type="http://schemas.openxmlformats.org/officeDocument/2006/relationships/hyperlink" Target="http://www.belta.by/society/view/v-vagonah-minskogo-metro-otkrylas-mobilnaja-biblioteka-173334-2015/" TargetMode="External"/><Relationship Id="rId19" Type="http://schemas.openxmlformats.org/officeDocument/2006/relationships/hyperlink" Target="http://spravda.com/mts-prevratil-vagoni-minskogo-metro-v-biblioteku-72307/126822/" TargetMode="External"/><Relationship Id="rId31" Type="http://schemas.openxmlformats.org/officeDocument/2006/relationships/hyperlink" Target="http://advschool.ru/articles/article6682.htm" TargetMode="External"/><Relationship Id="rId4" Type="http://schemas.openxmlformats.org/officeDocument/2006/relationships/hyperlink" Target="http://kyky.org/places/spustilsya-v-metro-popal-v-biblioteku" TargetMode="External"/><Relationship Id="rId9" Type="http://schemas.openxmlformats.org/officeDocument/2006/relationships/hyperlink" Target="http://naviny.by/rubrics/mobile/2015/12/07/ic_news_127_467848/" TargetMode="External"/><Relationship Id="rId14" Type="http://schemas.openxmlformats.org/officeDocument/2006/relationships/hyperlink" Target="http://www.advertology.ru/article134506.htm" TargetMode="External"/><Relationship Id="rId22" Type="http://schemas.openxmlformats.org/officeDocument/2006/relationships/hyperlink" Target="http://euroradio.fm/ru/v-minskom-metro-poyavyatsya-desyat-vagonov-bibliotek-foto" TargetMode="External"/><Relationship Id="rId27" Type="http://schemas.openxmlformats.org/officeDocument/2006/relationships/hyperlink" Target="http://dumki.by/news/show/265" TargetMode="External"/><Relationship Id="rId30" Type="http://schemas.openxmlformats.org/officeDocument/2006/relationships/hyperlink" Target="http://gazetaby.com/cont/art.php?sn_nid=10600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646075" y="2429355"/>
            <a:ext cx="10879618" cy="7816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«Мобильная библиотека МТС»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7" y="5619065"/>
            <a:ext cx="2187667" cy="9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8064500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Результаты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Текст 7"/>
          <p:cNvSpPr txBox="1">
            <a:spLocks/>
          </p:cNvSpPr>
          <p:nvPr/>
        </p:nvSpPr>
        <p:spPr>
          <a:xfrm>
            <a:off x="708025" y="1936749"/>
            <a:ext cx="10537730" cy="1297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000"/>
              </a:spcBef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самом старте проект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получил большой резонанс: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бесплатное освещение ведущих республиканских СМИ, вышли ТВ-сюжеты о проекте на ОНТ, также проект освещался на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радио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/>
          <a:srcRect t="13686" r="27415" b="12248"/>
          <a:stretch/>
        </p:blipFill>
        <p:spPr bwMode="auto">
          <a:xfrm>
            <a:off x="1820916" y="3234518"/>
            <a:ext cx="4123070" cy="336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/>
          <a:srcRect t="16605" r="24546" b="9573"/>
          <a:stretch/>
        </p:blipFill>
        <p:spPr bwMode="auto">
          <a:xfrm>
            <a:off x="6444456" y="3234518"/>
            <a:ext cx="4300829" cy="3366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02151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8064500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Результаты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Текст 7"/>
          <p:cNvSpPr txBox="1">
            <a:spLocks/>
          </p:cNvSpPr>
          <p:nvPr/>
        </p:nvSpPr>
        <p:spPr>
          <a:xfrm>
            <a:off x="696036" y="1336249"/>
            <a:ext cx="11218460" cy="4545936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000"/>
              </a:spcBef>
              <a:defRPr/>
            </a:pPr>
            <a:r>
              <a:rPr lang="ru-RU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Публикации о проекте появились не только в Беларуси, но и в России и Украине: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4"/>
              </a:rPr>
              <a:t>http://kyky.org/places/spustilsya-v-metro-popal-v-biblioteku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5"/>
              </a:rPr>
              <a:t>http://citydog.by/post/chitat-v-metro/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6"/>
              </a:rPr>
              <a:t>http://42.tut.by/475881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7"/>
              </a:rPr>
              <a:t>http://sputnik.by/culture/20151207/1018877763.html</a:t>
            </a:r>
            <a:endParaRPr lang="ru-RU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8"/>
              </a:rPr>
              <a:t>http://nn.by/?c=ar&amp;i=161330&amp;lang=ru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9"/>
              </a:rPr>
              <a:t>http://naviny.by/rubrics/mobile/2015/12/07/ic_news_127_467848/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10"/>
              </a:rPr>
              <a:t>http://www.belta.by/society/view/v-vagonah-minskogo-metro-otkrylas-mobilnaja-biblioteka-173334-2015/</a:t>
            </a:r>
            <a:r>
              <a:rPr lang="ru-RU" sz="1300" dirty="0" smtClean="0"/>
              <a:t> </a:t>
            </a:r>
            <a:r>
              <a:rPr lang="en-US" sz="1300" dirty="0" smtClean="0"/>
              <a:t> </a:t>
            </a:r>
            <a:endParaRPr lang="ru-RU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11"/>
              </a:rPr>
              <a:t>http://www.sb.by/minsk/article/v-metro-minska-poyavilas-mobilnaya-biblioteka.html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12"/>
              </a:rPr>
              <a:t>http://marketing.by/keysy/mobilnyy-operator-mts/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13"/>
              </a:rPr>
              <a:t>http://digital.report/v-minskom-metro-nachala-rabotu-mobilnaya-biblioteka/</a:t>
            </a:r>
            <a:r>
              <a:rPr lang="ru-RU" sz="1300" dirty="0" smtClean="0"/>
              <a:t> 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14"/>
              </a:rPr>
              <a:t>http://www.advertology.ru/article134506.htm</a:t>
            </a:r>
            <a:endParaRPr lang="ru-RU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15"/>
              </a:rPr>
              <a:t>http://news.21.by/culture/2015/12/07/1145046.html</a:t>
            </a:r>
            <a:r>
              <a:rPr lang="ru-RU" sz="1300" dirty="0" smtClean="0"/>
              <a:t> 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16"/>
              </a:rPr>
              <a:t>http://ont.by/news/our_news/v-minskom-metro-poyavilis-vagoni-s-knizhnimi-polkami</a:t>
            </a:r>
            <a:r>
              <a:rPr lang="ru-RU" sz="1300" dirty="0" smtClean="0"/>
              <a:t> </a:t>
            </a:r>
            <a:r>
              <a:rPr lang="en-US" sz="1300" dirty="0" smtClean="0">
                <a:hlinkClick r:id="rId17"/>
              </a:rPr>
              <a:t>http://babruysk.by/mts-stal-iniciatorom-knizhnogo-fleshmoba/</a:t>
            </a:r>
            <a:r>
              <a:rPr lang="ru-RU" sz="1300" dirty="0" smtClean="0"/>
              <a:t>  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18"/>
              </a:rPr>
              <a:t>http://e-gorlovka.com.ua/id/2015/v-metro-minska-voznikla-mobilnaya-biblioteka-82978.html</a:t>
            </a:r>
            <a:r>
              <a:rPr lang="ru-RU" sz="1300" dirty="0" smtClean="0"/>
              <a:t> </a:t>
            </a:r>
            <a:endParaRPr lang="ru-RU" sz="1300" dirty="0">
              <a:hlinkClick r:id="rId19"/>
            </a:endParaRPr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19"/>
              </a:rPr>
              <a:t>http://spravda.com/mts-prevratil-vagoni-minskogo-metro-v-biblioteku-72307/126822/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20"/>
              </a:rPr>
              <a:t>http://rybinsk-once.ru/vagoni-biblioteki-poyavilis-v-minskom-metro/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21"/>
              </a:rPr>
              <a:t>http://www.reporter.com.ua/uanews/7799-0912/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22"/>
              </a:rPr>
              <a:t>http://euroradio.fm/ru/v-minskom-metro-poyavyatsya-desyat-vagonov-bibliotek-foto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23"/>
              </a:rPr>
              <a:t>http://4esnok.by/obshhestvo/mobilnaya-biblioteka-poyavilas-v-minskom-metro/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24"/>
              </a:rPr>
              <a:t>http://ariteta.by/index.php/novosti/90-mobilnaya-biblioteka-v-metro-ot-mts</a:t>
            </a:r>
            <a:r>
              <a:rPr lang="ru-RU" sz="1300" dirty="0" smtClean="0"/>
              <a:t> 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25"/>
              </a:rPr>
              <a:t>http://zhlobin-news.org/8867-v-vagonah-minskogo-metro-otkrilas-mobilnaya-biblioteka.html</a:t>
            </a:r>
            <a:r>
              <a:rPr lang="ru-RU" sz="1300" dirty="0" smtClean="0"/>
              <a:t> </a:t>
            </a:r>
            <a:endParaRPr lang="en-US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26"/>
              </a:rPr>
              <a:t>http://colors.by/life/432.html</a:t>
            </a:r>
            <a:r>
              <a:rPr lang="ru-RU" sz="1300" dirty="0" smtClean="0"/>
              <a:t> 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27"/>
              </a:rPr>
              <a:t>http://dumki.by/news/show/265</a:t>
            </a:r>
            <a:endParaRPr lang="ru-RU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28"/>
              </a:rPr>
              <a:t>http://www.holiday.by/blog/33793</a:t>
            </a:r>
            <a:endParaRPr lang="ru-RU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29"/>
              </a:rPr>
              <a:t>http://www.moyby.com/news/198212/</a:t>
            </a:r>
            <a:r>
              <a:rPr lang="ru-RU" sz="1300" dirty="0" smtClean="0"/>
              <a:t> 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300" dirty="0" smtClean="0">
                <a:hlinkClick r:id="rId30"/>
              </a:rPr>
              <a:t>http://gazetaby.com/cont/art.php?sn_nid=106001</a:t>
            </a:r>
            <a:endParaRPr lang="ru-RU" sz="1300" dirty="0" smtClean="0"/>
          </a:p>
          <a:p>
            <a:pPr lvl="1">
              <a:spcBef>
                <a:spcPts val="1000"/>
              </a:spcBef>
              <a:defRPr/>
            </a:pPr>
            <a:r>
              <a:rPr lang="ru-RU" sz="1300" dirty="0" smtClean="0"/>
              <a:t> </a:t>
            </a:r>
            <a:r>
              <a:rPr lang="en-US" sz="1300" dirty="0" smtClean="0">
                <a:hlinkClick r:id="rId31"/>
              </a:rPr>
              <a:t>http://advschool.ru/articles/article6682.htm</a:t>
            </a:r>
            <a:r>
              <a:rPr lang="ru-RU" sz="13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118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8064500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Результаты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Текст 7"/>
          <p:cNvSpPr txBox="1">
            <a:spLocks/>
          </p:cNvSpPr>
          <p:nvPr/>
        </p:nvSpPr>
        <p:spPr>
          <a:xfrm>
            <a:off x="708025" y="1936748"/>
            <a:ext cx="6225038" cy="4354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000"/>
              </a:spcBef>
            </a:pP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социальных сетях появились более 1000  отзывов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пользователей с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хештегом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акции </a:t>
            </a:r>
            <a:r>
              <a:rPr lang="pl-PL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ЧитаюГдеХочу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пассажиров метро – о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Мобильной библиотеке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МТС</a:t>
            </a:r>
          </a:p>
          <a:p>
            <a:pPr lvl="1">
              <a:spcBef>
                <a:spcPts val="1000"/>
              </a:spcBef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Вагоны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 арт-объектом, в которые, судя по отзывом,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стремились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попасть любители чтения (за ними «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охотились» и «коллекционировали») 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0"/>
              </a:spcBef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30936" t="15099" r="31236" b="21780"/>
          <a:stretch>
            <a:fillRect/>
          </a:stretch>
        </p:blipFill>
        <p:spPr bwMode="auto">
          <a:xfrm>
            <a:off x="7110484" y="0"/>
            <a:ext cx="5141841" cy="686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9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10446698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Отзывы людей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 l="30182" t="35658" r="19417" b="18123"/>
          <a:stretch>
            <a:fillRect/>
          </a:stretch>
        </p:blipFill>
        <p:spPr bwMode="auto">
          <a:xfrm>
            <a:off x="198556" y="1183730"/>
            <a:ext cx="5434318" cy="398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 l="18542" t="22865" r="19308" b="20953"/>
          <a:stretch>
            <a:fillRect/>
          </a:stretch>
        </p:blipFill>
        <p:spPr bwMode="auto">
          <a:xfrm>
            <a:off x="5763099" y="1183730"/>
            <a:ext cx="5512546" cy="398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88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10446698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Отзывы людей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 l="18192" t="22017" r="19646" b="18770"/>
          <a:stretch>
            <a:fillRect/>
          </a:stretch>
        </p:blipFill>
        <p:spPr bwMode="auto">
          <a:xfrm>
            <a:off x="6456177" y="1511702"/>
            <a:ext cx="4821473" cy="367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 l="13211" t="21986" r="14400" b="19704"/>
          <a:stretch>
            <a:fillRect/>
          </a:stretch>
        </p:blipFill>
        <p:spPr bwMode="auto">
          <a:xfrm>
            <a:off x="363682" y="1467347"/>
            <a:ext cx="5773311" cy="371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10446698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Отзывы людей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/>
          <a:srcRect l="24767" t="43687" r="22898" b="34318"/>
          <a:stretch/>
        </p:blipFill>
        <p:spPr bwMode="auto">
          <a:xfrm>
            <a:off x="346643" y="1183730"/>
            <a:ext cx="7345574" cy="2467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/>
          <a:srcRect l="25880" t="45683" r="37061" b="33551"/>
          <a:stretch>
            <a:fillRect/>
          </a:stretch>
        </p:blipFill>
        <p:spPr bwMode="auto">
          <a:xfrm>
            <a:off x="913524" y="4108569"/>
            <a:ext cx="5114972" cy="229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/>
          <a:srcRect l="25562" t="16469" r="27220" b="11279"/>
          <a:stretch>
            <a:fillRect/>
          </a:stretch>
        </p:blipFill>
        <p:spPr bwMode="auto">
          <a:xfrm>
            <a:off x="8450334" y="1031935"/>
            <a:ext cx="3449638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308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8064500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Итоги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0" name="Текст 7"/>
          <p:cNvSpPr txBox="1">
            <a:spLocks/>
          </p:cNvSpPr>
          <p:nvPr/>
        </p:nvSpPr>
        <p:spPr>
          <a:xfrm>
            <a:off x="1035571" y="1467347"/>
            <a:ext cx="9855342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000"/>
              </a:spcBef>
              <a:defRPr/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длился 5 месяцев. Он получил большой резонанс и привлек много внимания к теме чтения</a:t>
            </a:r>
          </a:p>
          <a:p>
            <a:pPr marL="457200" lvl="1" indent="0">
              <a:spcBef>
                <a:spcPts val="1000"/>
              </a:spcBef>
              <a:buNone/>
              <a:defRPr/>
            </a:pP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0"/>
              </a:spcBef>
              <a:defRPr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создании контента о проекте участвовали пользователи</a:t>
            </a:r>
            <a:r>
              <a:rPr lang="be-BY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be-BY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ивно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делились фото и положительными отзывами о проекте, вовлекая своих друзей в обсуждение</a:t>
            </a:r>
          </a:p>
          <a:p>
            <a:pPr lvl="1">
              <a:spcBef>
                <a:spcPts val="1000"/>
              </a:spcBef>
              <a:defRPr/>
            </a:pP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000"/>
              </a:spcBef>
              <a:defRPr/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Положительный опыт использования 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хештега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ЧитаюГдеХочу</a:t>
            </a:r>
            <a:r>
              <a:rPr lang="be-BY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х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ештег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вдохновил пользователей делиться контентом о бренде,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 «слоганом» движения тех, кто любит читать, 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этим слоганом продолжают выкладывать фотографии любители чтения</a:t>
            </a:r>
          </a:p>
        </p:txBody>
      </p:sp>
    </p:spTree>
    <p:extLst>
      <p:ext uri="{BB962C8B-B14F-4D97-AF65-F5344CB8AC3E}">
        <p14:creationId xmlns:p14="http://schemas.microsoft.com/office/powerpoint/2010/main" val="260814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646075" y="2429355"/>
            <a:ext cx="10879618" cy="7816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7" y="5619065"/>
            <a:ext cx="2187667" cy="9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Текст 6"/>
          <p:cNvSpPr txBox="1">
            <a:spLocks/>
          </p:cNvSpPr>
          <p:nvPr/>
        </p:nvSpPr>
        <p:spPr>
          <a:xfrm>
            <a:off x="539750" y="283617"/>
            <a:ext cx="8064500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История проекта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Текст 7"/>
          <p:cNvSpPr txBox="1">
            <a:spLocks/>
          </p:cNvSpPr>
          <p:nvPr/>
        </p:nvSpPr>
        <p:spPr>
          <a:xfrm>
            <a:off x="655638" y="1855789"/>
            <a:ext cx="4189317" cy="26633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год, площадь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Якуба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Коласа</a:t>
            </a:r>
          </a:p>
          <a:p>
            <a:pPr lvl="1"/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Установлены тумбы, стилизованные под книжные полки с QR-кодами, ведущими на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book.mts.by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ru-RU" sz="1200" dirty="0" smtClean="0"/>
          </a:p>
        </p:txBody>
      </p:sp>
      <p:pic>
        <p:nvPicPr>
          <p:cNvPr id="9" name="Picture 9" descr="Уникальная &amp;laquo;Мобильная библиотека&amp;raquo; открылась в Минске"/>
          <p:cNvPicPr>
            <a:picLocks noChangeAspect="1" noChangeArrowheads="1"/>
          </p:cNvPicPr>
          <p:nvPr/>
        </p:nvPicPr>
        <p:blipFill>
          <a:blip r:embed="rId4"/>
          <a:srcRect t="28346" b="14174"/>
          <a:stretch>
            <a:fillRect/>
          </a:stretch>
        </p:blipFill>
        <p:spPr bwMode="auto">
          <a:xfrm>
            <a:off x="5130266" y="1855788"/>
            <a:ext cx="6947968" cy="26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60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8064500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Restart</a:t>
            </a:r>
            <a:r>
              <a:rPr lang="ru-RU" sz="3200" dirty="0" smtClean="0">
                <a:solidFill>
                  <a:srgbClr val="FF0000"/>
                </a:solidFill>
              </a:rPr>
              <a:t> в 2015 году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Текст 7"/>
          <p:cNvSpPr txBox="1">
            <a:spLocks/>
          </p:cNvSpPr>
          <p:nvPr/>
        </p:nvSpPr>
        <p:spPr>
          <a:xfrm>
            <a:off x="708025" y="1936751"/>
            <a:ext cx="9882638" cy="275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000"/>
              </a:spcBef>
              <a:buFont typeface="Arial" charset="0"/>
              <a:buNone/>
            </a:pPr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Почему:</a:t>
            </a:r>
          </a:p>
          <a:p>
            <a:pPr lvl="1">
              <a:spcBef>
                <a:spcPts val="1000"/>
              </a:spcBef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стали читать меньше. Нам хотелось повысить интерес к чтению, обратив внимание людей на чтение книг в электронном варианте</a:t>
            </a:r>
          </a:p>
          <a:p>
            <a:pPr lvl="1">
              <a:spcBef>
                <a:spcPts val="1000"/>
              </a:spcBef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Книги, чтение и образование – территория с высоким кредитом лояльности от разных групп целевой аудитории. Это не проходящий тренд, который мог позволить нам  совместить КСО-задачи,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имиджевые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продуктовые цели</a:t>
            </a:r>
          </a:p>
          <a:p>
            <a:pPr lvl="1">
              <a:spcBef>
                <a:spcPts val="1000"/>
              </a:spcBef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Метро – идеальное место для чтения для городского жителя</a:t>
            </a:r>
          </a:p>
          <a:p>
            <a:pPr lvl="1">
              <a:spcBef>
                <a:spcPts val="1000"/>
              </a:spcBef>
              <a:buFont typeface="Arial" charset="0"/>
              <a:buNone/>
            </a:pPr>
            <a:endParaRPr lang="ru-RU" sz="19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3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8064500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Реализация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Текст 7"/>
          <p:cNvSpPr txBox="1">
            <a:spLocks/>
          </p:cNvSpPr>
          <p:nvPr/>
        </p:nvSpPr>
        <p:spPr>
          <a:xfrm>
            <a:off x="708025" y="1936749"/>
            <a:ext cx="10537730" cy="3481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000"/>
              </a:spcBef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декабря 2015 года в минском метро появились первые вагоны, стилизованные под библиотеки</a:t>
            </a:r>
          </a:p>
          <a:p>
            <a:pPr lvl="1">
              <a:spcBef>
                <a:spcPts val="1000"/>
              </a:spcBef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началу января 2016 были запущены все 10 вагонов: запуск каждого дополнительного вагона становился ещё одним информационным поводом</a:t>
            </a:r>
          </a:p>
          <a:p>
            <a:pPr lvl="1">
              <a:spcBef>
                <a:spcPts val="1000"/>
              </a:spcBef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Тематики вагонов: «Вагон классической литературы», «Вагон детской литературы», «Вагон книг для хорошего настроения», «Вагон бестселлеров» и «Вагон таинственных и фантастических историй». </a:t>
            </a:r>
          </a:p>
          <a:p>
            <a:pPr lvl="1">
              <a:spcBef>
                <a:spcPts val="1000"/>
              </a:spcBef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вагонах размещены 50 отрывков, описание услуги и USSD-запрос *703#, после отправки которого в SMS-сообщении приходит ссылка для установки приложения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Bookmate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базе которого и работает библиотека </a:t>
            </a:r>
          </a:p>
          <a:p>
            <a:pPr lvl="1">
              <a:spcBef>
                <a:spcPts val="1000"/>
              </a:spcBef>
              <a:buFont typeface="Arial" charset="0"/>
              <a:buNone/>
            </a:pPr>
            <a:endParaRPr lang="ru-RU" sz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1000"/>
              </a:spcBef>
              <a:buFontTx/>
              <a:buNone/>
            </a:pPr>
            <a:endParaRPr lang="ru-RU" sz="1200" dirty="0" smtClean="0"/>
          </a:p>
          <a:p>
            <a:pPr lvl="1">
              <a:spcBef>
                <a:spcPts val="1000"/>
              </a:spcBef>
              <a:buFontTx/>
              <a:buNone/>
            </a:pPr>
            <a:endParaRPr lang="ru-RU" sz="1200" dirty="0" smtClean="0"/>
          </a:p>
          <a:p>
            <a:pPr lvl="1">
              <a:spcBef>
                <a:spcPts val="1000"/>
              </a:spcBef>
              <a:buFont typeface="Arial" charset="0"/>
              <a:buNone/>
            </a:pPr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41206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8064500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Вагон классической литературы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7675" y="1033757"/>
            <a:ext cx="4378325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 l="1111" t="693" r="717" b="2"/>
          <a:stretch>
            <a:fillRect/>
          </a:stretch>
        </p:blipFill>
        <p:spPr bwMode="auto">
          <a:xfrm>
            <a:off x="6096000" y="1033758"/>
            <a:ext cx="4376737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6881" y="3940175"/>
            <a:ext cx="437832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5206" y="3940174"/>
            <a:ext cx="4376737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661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8064500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Вагон детской литературы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 r="4224"/>
          <a:stretch>
            <a:fillRect/>
          </a:stretch>
        </p:blipFill>
        <p:spPr bwMode="auto">
          <a:xfrm>
            <a:off x="1884363" y="3858327"/>
            <a:ext cx="4311721" cy="299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971925"/>
            <a:ext cx="433228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4363" y="1129268"/>
            <a:ext cx="4211637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9830" y="1132892"/>
            <a:ext cx="4348458" cy="283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54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8064500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Вагон книг для хорошего настроения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/>
          <a:srcRect l="2" r="1990"/>
          <a:stretch>
            <a:fillRect/>
          </a:stretch>
        </p:blipFill>
        <p:spPr bwMode="auto">
          <a:xfrm>
            <a:off x="2147901" y="1051127"/>
            <a:ext cx="4255482" cy="289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 l="1675"/>
          <a:stretch>
            <a:fillRect/>
          </a:stretch>
        </p:blipFill>
        <p:spPr bwMode="auto">
          <a:xfrm>
            <a:off x="6285854" y="1065965"/>
            <a:ext cx="4263865" cy="298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03255" y="3943812"/>
            <a:ext cx="4395643" cy="292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5854" y="3974167"/>
            <a:ext cx="4263866" cy="288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0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10446698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Вагон таинственных и фантастических историй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5475" y="1331771"/>
            <a:ext cx="420052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331771"/>
            <a:ext cx="4275931" cy="285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5475" y="4005262"/>
            <a:ext cx="42767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5206" y="4005262"/>
            <a:ext cx="42767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348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6"/>
          <p:cNvSpPr txBox="1">
            <a:spLocks/>
          </p:cNvSpPr>
          <p:nvPr/>
        </p:nvSpPr>
        <p:spPr>
          <a:xfrm>
            <a:off x="539750" y="283617"/>
            <a:ext cx="8064500" cy="900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be-BY" sz="3200" dirty="0" smtClean="0">
                <a:solidFill>
                  <a:srgbClr val="FF0000"/>
                </a:solidFill>
              </a:rPr>
              <a:t>Вагон бестселлеров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568" y="1289926"/>
            <a:ext cx="3732112" cy="497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 l="22586" t="10837" r="34502" b="18114"/>
          <a:stretch>
            <a:fillRect/>
          </a:stretch>
        </p:blipFill>
        <p:spPr bwMode="auto">
          <a:xfrm>
            <a:off x="4264926" y="1289926"/>
            <a:ext cx="3756842" cy="497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 l="22736" t="9064" r="34512" b="19479"/>
          <a:stretch>
            <a:fillRect/>
          </a:stretch>
        </p:blipFill>
        <p:spPr bwMode="auto">
          <a:xfrm>
            <a:off x="8124014" y="1289926"/>
            <a:ext cx="3721807" cy="497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952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501</Words>
  <Application>Microsoft Office PowerPoint</Application>
  <PresentationFormat>Широкоэкранный</PresentationFormat>
  <Paragraphs>83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Ольга Ткаченко</cp:lastModifiedBy>
  <cp:revision>53</cp:revision>
  <dcterms:created xsi:type="dcterms:W3CDTF">2017-06-22T14:13:33Z</dcterms:created>
  <dcterms:modified xsi:type="dcterms:W3CDTF">2017-06-28T07:28:27Z</dcterms:modified>
</cp:coreProperties>
</file>