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8" r:id="rId2"/>
    <p:sldId id="273" r:id="rId3"/>
    <p:sldId id="271" r:id="rId4"/>
    <p:sldId id="274" r:id="rId5"/>
    <p:sldId id="257" r:id="rId6"/>
    <p:sldId id="276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1F5F8"/>
    <a:srgbClr val="F1F5F6"/>
    <a:srgbClr val="D3E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FCDB-A413-487E-8DD5-947272A8F40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A3F43-A24B-4098-8725-80AA0ED8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8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7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9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717609" y="105318"/>
            <a:ext cx="8756782" cy="486834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000" spc="360">
                <a:solidFill>
                  <a:srgbClr val="C20017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9940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2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61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5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07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9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3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8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0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32D5E-3269-49C5-B02B-75B8002AFB76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F7D-FA0A-4F42-B84C-2D2E55591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6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85" r="-155" b="5977"/>
          <a:stretch/>
        </p:blipFill>
        <p:spPr bwMode="auto">
          <a:xfrm>
            <a:off x="3771759" y="0"/>
            <a:ext cx="8456337" cy="54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" name="Shape 509"/>
          <p:cNvSpPr/>
          <p:nvPr/>
        </p:nvSpPr>
        <p:spPr>
          <a:xfrm>
            <a:off x="115671" y="2708365"/>
            <a:ext cx="3550071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algn="ctr">
              <a:defRPr sz="1800"/>
            </a:pPr>
            <a:r>
              <a:rPr lang="ru-RU" sz="3200" b="1" cap="all" spc="45" dirty="0">
                <a:solidFill>
                  <a:srgbClr val="D01022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Спасем Ельню</a:t>
            </a:r>
          </a:p>
          <a:p>
            <a:pPr lvl="0" algn="ctr">
              <a:defRPr sz="1800"/>
            </a:pPr>
            <a:r>
              <a:rPr lang="ru-RU" sz="3200" b="1" cap="all" spc="45" dirty="0">
                <a:solidFill>
                  <a:srgbClr val="D01022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вместе!</a:t>
            </a:r>
            <a:endParaRPr sz="3200" cap="all" spc="45" dirty="0">
              <a:solidFill>
                <a:srgbClr val="53585F"/>
              </a:solidFill>
              <a:latin typeface="Effra Corp" panose="020B06030202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45"/>
            <a:ext cx="3732779" cy="1295274"/>
          </a:xfrm>
          <a:prstGeom prst="rect">
            <a:avLst/>
          </a:prstGeom>
        </p:spPr>
      </p:pic>
      <p:sp>
        <p:nvSpPr>
          <p:cNvPr id="15" name="Shape 43"/>
          <p:cNvSpPr/>
          <p:nvPr/>
        </p:nvSpPr>
        <p:spPr>
          <a:xfrm>
            <a:off x="192362" y="5626129"/>
            <a:ext cx="1174740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r">
              <a:defRPr sz="1800"/>
            </a:pPr>
            <a:r>
              <a:rPr lang="ru-RU" sz="2000" dirty="0">
                <a:solidFill>
                  <a:srgbClr val="53585F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Первый заместитель генерального директора</a:t>
            </a:r>
          </a:p>
          <a:p>
            <a:pPr lvl="0" algn="r">
              <a:defRPr sz="1800"/>
            </a:pPr>
            <a:r>
              <a:rPr lang="ru-RU" sz="2000" dirty="0">
                <a:solidFill>
                  <a:srgbClr val="53585F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Унитарного предприятия «Кока-Кола </a:t>
            </a:r>
            <a:r>
              <a:rPr lang="ru-RU" sz="2000" dirty="0" err="1">
                <a:solidFill>
                  <a:srgbClr val="53585F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Бевриджиз</a:t>
            </a:r>
            <a:r>
              <a:rPr lang="ru-RU" sz="2000" dirty="0">
                <a:solidFill>
                  <a:srgbClr val="53585F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 Белоруссия»</a:t>
            </a:r>
          </a:p>
          <a:p>
            <a:pPr lvl="0" algn="r">
              <a:defRPr sz="1800"/>
            </a:pPr>
            <a:r>
              <a:rPr lang="ru-RU" sz="2000" dirty="0">
                <a:solidFill>
                  <a:srgbClr val="53585F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А.В. </a:t>
            </a:r>
            <a:r>
              <a:rPr lang="ru-RU" sz="2000" dirty="0" err="1">
                <a:solidFill>
                  <a:srgbClr val="53585F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Рощупкин</a:t>
            </a:r>
            <a:endParaRPr sz="2000" spc="0" dirty="0">
              <a:solidFill>
                <a:srgbClr val="53585F"/>
              </a:solidFill>
              <a:latin typeface="Effra Corp" panose="020B06030202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4476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>
          <a:xfrm>
            <a:off x="11808709" y="6690185"/>
            <a:ext cx="431132" cy="620706"/>
          </a:xfrm>
        </p:spPr>
        <p:txBody>
          <a:bodyPr/>
          <a:lstStyle/>
          <a:p>
            <a:pPr lvl="0"/>
            <a:fld id="{86CB4B4D-7CA3-9044-876B-883B54F8677D}" type="slidenum">
              <a:rPr lang="ru-RU" sz="1000">
                <a:solidFill>
                  <a:srgbClr val="53585F"/>
                </a:solidFill>
              </a:rPr>
              <a:t>2</a:t>
            </a:fld>
            <a:endParaRPr lang="ru-RU" sz="1000" dirty="0">
              <a:solidFill>
                <a:srgbClr val="53585F"/>
              </a:solidFill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206186" y="311430"/>
            <a:ext cx="3381392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Effra Corp" panose="020B0603020203020204" pitchFamily="34" charset="0"/>
              </a:rPr>
              <a:t>О ЕЛЬНЕ: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45703" y="71483"/>
            <a:ext cx="6770617" cy="6518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r>
              <a:rPr lang="ru-RU" altLang="ru-RU" b="1" i="1" dirty="0">
                <a:solidFill>
                  <a:schemeClr val="accent6">
                    <a:lumMod val="50000"/>
                  </a:schemeClr>
                </a:solidFill>
                <a:latin typeface="Effra Corp" panose="020B0603020203020204" pitchFamily="34" charset="0"/>
              </a:rPr>
              <a:t>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Ельня –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одно из крупнейших верховых болот Европы (возраст - &gt;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7 тыс. лет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, площадь -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более 20 000 га)</a:t>
            </a:r>
          </a:p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Уникальная биосистема: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обитают исчезающие виды птиц, произрастают редчайшие растения</a:t>
            </a:r>
          </a:p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Запасы воды в Ельне – </a:t>
            </a:r>
            <a:r>
              <a:rPr lang="ru-RU" altLang="ru-RU" b="1" dirty="0">
                <a:solidFill>
                  <a:srgbClr val="C00000"/>
                </a:solidFill>
                <a:latin typeface="Effra Corp" panose="020B0603020203020204" pitchFamily="34" charset="0"/>
              </a:rPr>
              <a:t>450 млн км3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,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что в </a:t>
            </a:r>
            <a:r>
              <a:rPr lang="ru-RU" altLang="ru-RU" dirty="0">
                <a:solidFill>
                  <a:srgbClr val="C00000"/>
                </a:solidFill>
                <a:latin typeface="Effra Corp" panose="020B0603020203020204" pitchFamily="34" charset="0"/>
              </a:rPr>
              <a:t>5 раз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превышает объем </a:t>
            </a:r>
            <a:r>
              <a:rPr lang="ru-RU" altLang="ru-RU" dirty="0" err="1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Заславского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водохранилища и в </a:t>
            </a:r>
            <a:r>
              <a:rPr lang="ru-RU" altLang="ru-RU" dirty="0">
                <a:solidFill>
                  <a:srgbClr val="C00000"/>
                </a:solidFill>
                <a:latin typeface="Effra Corp" panose="020B0603020203020204" pitchFamily="34" charset="0"/>
              </a:rPr>
              <a:t>2 раза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больше объема </a:t>
            </a:r>
            <a:r>
              <a:rPr lang="ru-RU" altLang="ru-RU" dirty="0" err="1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Вилейского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водохранилища.</a:t>
            </a:r>
          </a:p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По результатам расчетов,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стоимостная оценка запасов воды, 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аккумулированных в экосистемах болота Ельня составляет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Effra Corp" panose="020B0603020203020204" pitchFamily="34" charset="0"/>
              </a:rPr>
              <a:t>247 млн USD</a:t>
            </a:r>
          </a:p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По результатам расчетов, валовая стоимость урожая </a:t>
            </a:r>
            <a:r>
              <a:rPr lang="ru-RU" altLang="ru-RU" b="1" dirty="0">
                <a:solidFill>
                  <a:srgbClr val="C00000"/>
                </a:solidFill>
                <a:latin typeface="Effra Corp" panose="020B0603020203020204" pitchFamily="34" charset="0"/>
              </a:rPr>
              <a:t>клюквы </a:t>
            </a:r>
            <a:r>
              <a:rPr lang="ru-RU" altLang="ru-RU" dirty="0">
                <a:solidFill>
                  <a:srgbClr val="C00000"/>
                </a:solidFill>
                <a:latin typeface="Effra Corp" panose="020B0603020203020204" pitchFamily="34" charset="0"/>
              </a:rPr>
              <a:t>-</a:t>
            </a:r>
            <a:r>
              <a:rPr lang="ru-RU" altLang="ru-RU" b="1" dirty="0">
                <a:solidFill>
                  <a:srgbClr val="C00000"/>
                </a:solidFill>
                <a:latin typeface="Effra Corp" panose="020B0603020203020204" pitchFamily="34" charset="0"/>
              </a:rPr>
              <a:t> 246,2 тыс. USD/год</a:t>
            </a:r>
          </a:p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Стоимостная оценка сорбционной (водоочистительной) функции верхового болота Ельня - </a:t>
            </a:r>
            <a:r>
              <a:rPr lang="ru-RU" altLang="ru-RU" b="1" dirty="0">
                <a:solidFill>
                  <a:srgbClr val="C00000"/>
                </a:solidFill>
                <a:latin typeface="Effra Corp" panose="020B0603020203020204" pitchFamily="34" charset="0"/>
              </a:rPr>
              <a:t>9 126 0279 USD/год</a:t>
            </a:r>
          </a:p>
          <a:p>
            <a:pPr>
              <a:lnSpc>
                <a:spcPct val="120000"/>
              </a:lnSpc>
              <a:buClr>
                <a:srgbClr val="33CC33"/>
              </a:buClr>
            </a:pPr>
            <a:r>
              <a:rPr lang="ru-RU" sz="1500" dirty="0"/>
              <a:t>(верховые болота по сравнению с остальными типами обладают максимальной пропускной способностью 685 м</a:t>
            </a:r>
            <a:r>
              <a:rPr lang="ru-RU" sz="1500" baseline="30000" dirty="0"/>
              <a:t>3</a:t>
            </a:r>
            <a:r>
              <a:rPr lang="ru-RU" sz="1500" dirty="0"/>
              <a:t>/</a:t>
            </a:r>
            <a:r>
              <a:rPr lang="ru-RU" sz="1500" dirty="0" err="1"/>
              <a:t>сут</a:t>
            </a:r>
            <a:r>
              <a:rPr lang="ru-RU" sz="1500" dirty="0"/>
              <a:t>/га, т.е. 2 га верхового болота Ельня очищают сточные воды эквивалентно одной промышленной очистной установке, годовая приведенная стоимость которой составляет 1 тыс. </a:t>
            </a:r>
            <a:r>
              <a:rPr lang="en-US" sz="1500" dirty="0"/>
              <a:t>USD</a:t>
            </a:r>
            <a:r>
              <a:rPr lang="ru-RU" sz="1500" dirty="0"/>
              <a:t>)</a:t>
            </a:r>
          </a:p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endParaRPr lang="ru-RU" altLang="ru-RU" b="1" dirty="0">
              <a:solidFill>
                <a:srgbClr val="C00000"/>
              </a:solidFill>
              <a:latin typeface="Effra Corp" panose="020B0603020203020204" pitchFamily="34" charset="0"/>
            </a:endParaRPr>
          </a:p>
          <a:p>
            <a:pPr>
              <a:lnSpc>
                <a:spcPct val="120000"/>
              </a:lnSpc>
              <a:buClr>
                <a:srgbClr val="33CC33"/>
              </a:buClr>
              <a:buFont typeface="Wingdings" panose="05000000000000000000" pitchFamily="2" charset="2"/>
              <a:buChar char="è"/>
            </a:pPr>
            <a:endParaRPr lang="ru-RU" altLang="ru-RU" b="1" dirty="0">
              <a:solidFill>
                <a:srgbClr val="C00000"/>
              </a:solidFill>
              <a:latin typeface="Effra Corp" panose="020B060302020302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929452" y="5372191"/>
            <a:ext cx="53103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3399"/>
              </a:buClr>
              <a:buFont typeface="Wingdings" panose="05000000000000000000" pitchFamily="2" charset="2"/>
              <a:buChar char="ü"/>
            </a:pPr>
            <a:r>
              <a:rPr lang="en-US" altLang="ru-RU" dirty="0">
                <a:solidFill>
                  <a:schemeClr val="accent6">
                    <a:lumMod val="50000"/>
                  </a:schemeClr>
                </a:solidFill>
                <a:latin typeface="Effra Corp" panose="020B0603020203020204" pitchFamily="34" charset="0"/>
              </a:rPr>
              <a:t>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На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3-ем Всемирном водном форуме</a:t>
            </a:r>
            <a:r>
              <a:rPr lang="en-US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в Японии проект восстановления </a:t>
            </a:r>
            <a:r>
              <a:rPr lang="ru-RU" altLang="ru-RU" dirty="0" err="1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Ельнинского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болота был признан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одним из 150 важнейших в глобальном масштабе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44" y="170021"/>
            <a:ext cx="4932091" cy="5084505"/>
          </a:xfrm>
          <a:prstGeom prst="rect">
            <a:avLst/>
          </a:prstGeom>
        </p:spPr>
      </p:pic>
      <p:pic>
        <p:nvPicPr>
          <p:cNvPr id="9" name="Рисунок 8" descr="Рис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2" y="170021"/>
            <a:ext cx="5396393" cy="508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5289" r="75482" b="18542"/>
          <a:stretch/>
        </p:blipFill>
        <p:spPr bwMode="auto">
          <a:xfrm>
            <a:off x="0" y="5942529"/>
            <a:ext cx="725338" cy="7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9950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306" y="403574"/>
            <a:ext cx="520217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Мелиоративные каналы, прорытые в 30-х гг. </a:t>
            </a:r>
            <a:r>
              <a:rPr lang="en-US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XX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 века, вызвали усиление оттока воды, что привело к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пересыханию верхнего слоя торфа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и, практически,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ежегодным пожарам 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 Пожары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уничтожали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 уникальную флору, фауну Ельни, местные жители страдали от дыма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 Пожар в 2002 г. лишил естественного мохового покрова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более 70%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площади болота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 1 га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территории болота, поврежденной от пожара,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выделяет в атмосферу до 10 т СО2</a:t>
            </a:r>
            <a:r>
              <a:rPr lang="en-US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/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год</a:t>
            </a:r>
          </a:p>
        </p:txBody>
      </p:sp>
      <p:pic>
        <p:nvPicPr>
          <p:cNvPr id="13" name="30_ramka.png"/>
          <p:cNvPicPr/>
          <p:nvPr/>
        </p:nvPicPr>
        <p:blipFill>
          <a:blip r:embed="rId2">
            <a:extLst/>
          </a:blip>
          <a:srcRect l="11312" t="24985" r="32717" b="11849"/>
          <a:stretch>
            <a:fillRect/>
          </a:stretch>
        </p:blipFill>
        <p:spPr>
          <a:xfrm rot="21437130">
            <a:off x="4902507" y="-146000"/>
            <a:ext cx="6896246" cy="44549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84" name="30_ramka.png"/>
          <p:cNvPicPr/>
          <p:nvPr/>
        </p:nvPicPr>
        <p:blipFill>
          <a:blip r:embed="rId2">
            <a:extLst/>
          </a:blip>
          <a:srcRect l="11312" t="24985" r="32717" b="11849"/>
          <a:stretch>
            <a:fillRect/>
          </a:stretch>
        </p:blipFill>
        <p:spPr>
          <a:xfrm rot="10584586">
            <a:off x="7083343" y="3212436"/>
            <a:ext cx="6084578" cy="403894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b="9551"/>
          <a:stretch/>
        </p:blipFill>
        <p:spPr>
          <a:xfrm>
            <a:off x="8104254" y="3822055"/>
            <a:ext cx="3930320" cy="276431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5289" r="75482" b="18542"/>
          <a:stretch/>
        </p:blipFill>
        <p:spPr bwMode="auto">
          <a:xfrm>
            <a:off x="11316596" y="157088"/>
            <a:ext cx="908957" cy="9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>
          <a:xfrm>
            <a:off x="11808709" y="6690185"/>
            <a:ext cx="431132" cy="620706"/>
          </a:xfrm>
        </p:spPr>
        <p:txBody>
          <a:bodyPr/>
          <a:lstStyle/>
          <a:p>
            <a:pPr lvl="0"/>
            <a:fld id="{86CB4B4D-7CA3-9044-876B-883B54F8677D}" type="slidenum">
              <a:rPr lang="ru-RU" sz="1000">
                <a:solidFill>
                  <a:srgbClr val="53585F"/>
                </a:solidFill>
              </a:rPr>
              <a:t>3</a:t>
            </a:fld>
            <a:endParaRPr lang="ru-RU" sz="1000" dirty="0">
              <a:solidFill>
                <a:srgbClr val="53585F"/>
              </a:solidFill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135383" y="73829"/>
            <a:ext cx="1727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Effra Corp" panose="020B0603020203020204" pitchFamily="34" charset="0"/>
              </a:rPr>
              <a:t>ПРОБЛЕМА: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267760" y="3838597"/>
            <a:ext cx="209140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Effra Corp" panose="020B0603020203020204" pitchFamily="34" charset="0"/>
              </a:rPr>
              <a:t>ЧТО СДЕЛАНО:</a:t>
            </a: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3200496" y="4150272"/>
            <a:ext cx="4487285" cy="275152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è"/>
            </a:pPr>
            <a:r>
              <a:rPr lang="ru-RU" altLang="ru-RU" b="1" i="1" dirty="0">
                <a:solidFill>
                  <a:srgbClr val="006600"/>
                </a:solidFill>
              </a:rPr>
              <a:t>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с 2007 г. вручную построено волонтерами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более 50 каскадных плотин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на каналах </a:t>
            </a:r>
          </a:p>
          <a:p>
            <a:pPr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с 2015 г. построено </a:t>
            </a:r>
            <a:r>
              <a:rPr lang="en-US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46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плотин промышленным способом</a:t>
            </a:r>
          </a:p>
          <a:p>
            <a:pPr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Effra Corp" panose="020B0603020203020204" pitchFamily="34" charset="0"/>
              </a:rPr>
              <a:t> Более 300 волонтеров со всей Беларуси приняли участие  в реализации проекта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/>
          <a:stretch/>
        </p:blipFill>
        <p:spPr>
          <a:xfrm>
            <a:off x="6252990" y="546784"/>
            <a:ext cx="4375565" cy="3112421"/>
          </a:xfrm>
          <a:prstGeom prst="rect">
            <a:avLst/>
          </a:prstGeom>
        </p:spPr>
      </p:pic>
      <p:pic>
        <p:nvPicPr>
          <p:cNvPr id="15" name="Picture 10" descr="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9"/>
          <a:stretch/>
        </p:blipFill>
        <p:spPr bwMode="auto">
          <a:xfrm flipH="1">
            <a:off x="-644092" y="4221287"/>
            <a:ext cx="3833790" cy="2558750"/>
          </a:xfrm>
          <a:prstGeom prst="chord">
            <a:avLst>
              <a:gd name="adj1" fmla="val 391624"/>
              <a:gd name="adj2" fmla="val 16200000"/>
            </a:avLst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113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288542" y="4370847"/>
            <a:ext cx="11093049" cy="2086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latin typeface="Effra Corp" panose="020B0603020203020204" pitchFamily="34" charset="0"/>
              </a:rPr>
              <a:t>При полном восстановлении </a:t>
            </a:r>
            <a:r>
              <a:rPr lang="ru-RU" altLang="ru-RU" dirty="0">
                <a:solidFill>
                  <a:srgbClr val="FF0000"/>
                </a:solidFill>
                <a:latin typeface="Effra Corp" panose="020B0603020203020204" pitchFamily="34" charset="0"/>
              </a:rPr>
              <a:t>болота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: 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1 га территории болота будет поглощать </a:t>
            </a:r>
          </a:p>
          <a:p>
            <a:pPr>
              <a:lnSpc>
                <a:spcPct val="120000"/>
              </a:lnSpc>
              <a:buClr>
                <a:schemeClr val="accent2"/>
              </a:buClr>
            </a:pP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min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1т СО2 из атмосферы в год (т.е. с общей площади</a:t>
            </a:r>
          </a:p>
          <a:p>
            <a:pPr>
              <a:lnSpc>
                <a:spcPct val="120000"/>
              </a:lnSpc>
              <a:buClr>
                <a:schemeClr val="accent2"/>
              </a:buClr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болота - 23 тСО2</a:t>
            </a: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/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год, что примерно равно общему </a:t>
            </a:r>
          </a:p>
          <a:p>
            <a:pPr>
              <a:lnSpc>
                <a:spcPct val="120000"/>
              </a:lnSpc>
              <a:buClr>
                <a:schemeClr val="accent2"/>
              </a:buClr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выбросу СО2 в год в ходе производственной деятельности </a:t>
            </a: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Coca-Cola HBC Belarus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)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сорбционная (водоочистительная) функция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1 га болота будет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составлять примерно 600 м3 воды в день</a:t>
            </a:r>
            <a:endParaRPr lang="ru-RU" altLang="ru-RU" dirty="0">
              <a:solidFill>
                <a:schemeClr val="bg2">
                  <a:lumMod val="25000"/>
                </a:schemeClr>
              </a:solidFill>
              <a:latin typeface="Effra Corp" panose="020B0603020203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6141" r="5704" b="6818"/>
          <a:stretch/>
        </p:blipFill>
        <p:spPr>
          <a:xfrm>
            <a:off x="6519134" y="1975541"/>
            <a:ext cx="5034580" cy="3392525"/>
          </a:xfrm>
          <a:prstGeom prst="rect">
            <a:avLst/>
          </a:prstGeom>
        </p:spPr>
      </p:pic>
      <p:sp>
        <p:nvSpPr>
          <p:cNvPr id="510" name="Shape 510"/>
          <p:cNvSpPr/>
          <p:nvPr/>
        </p:nvSpPr>
        <p:spPr>
          <a:xfrm rot="16200000">
            <a:off x="-1322711" y="3560627"/>
            <a:ext cx="2837785" cy="192360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500" cap="all" spc="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sz="1800" cap="none" spc="0">
                <a:solidFill>
                  <a:srgbClr val="000000"/>
                </a:solidFill>
              </a:defRPr>
            </a:pPr>
            <a:r>
              <a:rPr lang="ru-RU" sz="1250" spc="25" dirty="0">
                <a:solidFill>
                  <a:schemeClr val="bg1"/>
                </a:solidFill>
              </a:rPr>
              <a:t>ЗАЩИТА ОКРУЖАЮЩЕЙ СРЕДЫ</a:t>
            </a:r>
            <a:endParaRPr sz="1250" spc="25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5289" r="75482" b="18542"/>
          <a:stretch/>
        </p:blipFill>
        <p:spPr bwMode="auto">
          <a:xfrm>
            <a:off x="11168743" y="157089"/>
            <a:ext cx="908957" cy="9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>
          <a:xfrm>
            <a:off x="11675141" y="6457572"/>
            <a:ext cx="443163" cy="465797"/>
          </a:xfrm>
        </p:spPr>
        <p:txBody>
          <a:bodyPr/>
          <a:lstStyle/>
          <a:p>
            <a:pPr lvl="0"/>
            <a:fld id="{86CB4B4D-7CA3-9044-876B-883B54F8677D}" type="slidenum">
              <a:rPr lang="ru-RU" sz="2000">
                <a:solidFill>
                  <a:srgbClr val="53585F"/>
                </a:solidFill>
              </a:rPr>
              <a:t>4</a:t>
            </a:fld>
            <a:endParaRPr lang="ru-RU" sz="2000" dirty="0">
              <a:solidFill>
                <a:srgbClr val="53585F"/>
              </a:solidFill>
            </a:endParaRPr>
          </a:p>
        </p:txBody>
      </p: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8142205" y="120190"/>
            <a:ext cx="1368425" cy="1223963"/>
            <a:chOff x="4740" y="527"/>
            <a:chExt cx="862" cy="771"/>
          </a:xfrm>
        </p:grpSpPr>
        <p:sp>
          <p:nvSpPr>
            <p:cNvPr id="14" name="Freeform 19"/>
            <p:cNvSpPr>
              <a:spLocks/>
            </p:cNvSpPr>
            <p:nvPr/>
          </p:nvSpPr>
          <p:spPr bwMode="auto">
            <a:xfrm>
              <a:off x="4740" y="618"/>
              <a:ext cx="862" cy="680"/>
            </a:xfrm>
            <a:custGeom>
              <a:avLst/>
              <a:gdLst>
                <a:gd name="T0" fmla="*/ 11 w 625"/>
                <a:gd name="T1" fmla="*/ 438 h 577"/>
                <a:gd name="T2" fmla="*/ 27 w 625"/>
                <a:gd name="T3" fmla="*/ 394 h 577"/>
                <a:gd name="T4" fmla="*/ 3 w 625"/>
                <a:gd name="T5" fmla="*/ 357 h 577"/>
                <a:gd name="T6" fmla="*/ 45 w 625"/>
                <a:gd name="T7" fmla="*/ 330 h 577"/>
                <a:gd name="T8" fmla="*/ 73 w 625"/>
                <a:gd name="T9" fmla="*/ 315 h 577"/>
                <a:gd name="T10" fmla="*/ 75 w 625"/>
                <a:gd name="T11" fmla="*/ 259 h 577"/>
                <a:gd name="T12" fmla="*/ 79 w 625"/>
                <a:gd name="T13" fmla="*/ 209 h 577"/>
                <a:gd name="T14" fmla="*/ 104 w 625"/>
                <a:gd name="T15" fmla="*/ 197 h 577"/>
                <a:gd name="T16" fmla="*/ 157 w 625"/>
                <a:gd name="T17" fmla="*/ 211 h 577"/>
                <a:gd name="T18" fmla="*/ 189 w 625"/>
                <a:gd name="T19" fmla="*/ 176 h 577"/>
                <a:gd name="T20" fmla="*/ 228 w 625"/>
                <a:gd name="T21" fmla="*/ 206 h 577"/>
                <a:gd name="T22" fmla="*/ 221 w 625"/>
                <a:gd name="T23" fmla="*/ 151 h 577"/>
                <a:gd name="T24" fmla="*/ 252 w 625"/>
                <a:gd name="T25" fmla="*/ 115 h 577"/>
                <a:gd name="T26" fmla="*/ 277 w 625"/>
                <a:gd name="T27" fmla="*/ 98 h 577"/>
                <a:gd name="T28" fmla="*/ 307 w 625"/>
                <a:gd name="T29" fmla="*/ 59 h 577"/>
                <a:gd name="T30" fmla="*/ 347 w 625"/>
                <a:gd name="T31" fmla="*/ 52 h 577"/>
                <a:gd name="T32" fmla="*/ 376 w 625"/>
                <a:gd name="T33" fmla="*/ 24 h 577"/>
                <a:gd name="T34" fmla="*/ 421 w 625"/>
                <a:gd name="T35" fmla="*/ 0 h 577"/>
                <a:gd name="T36" fmla="*/ 443 w 625"/>
                <a:gd name="T37" fmla="*/ 33 h 577"/>
                <a:gd name="T38" fmla="*/ 468 w 625"/>
                <a:gd name="T39" fmla="*/ 55 h 577"/>
                <a:gd name="T40" fmla="*/ 486 w 625"/>
                <a:gd name="T41" fmla="*/ 72 h 577"/>
                <a:gd name="T42" fmla="*/ 527 w 625"/>
                <a:gd name="T43" fmla="*/ 66 h 577"/>
                <a:gd name="T44" fmla="*/ 540 w 625"/>
                <a:gd name="T45" fmla="*/ 95 h 577"/>
                <a:gd name="T46" fmla="*/ 549 w 625"/>
                <a:gd name="T47" fmla="*/ 129 h 577"/>
                <a:gd name="T48" fmla="*/ 536 w 625"/>
                <a:gd name="T49" fmla="*/ 169 h 577"/>
                <a:gd name="T50" fmla="*/ 543 w 625"/>
                <a:gd name="T51" fmla="*/ 199 h 577"/>
                <a:gd name="T52" fmla="*/ 549 w 625"/>
                <a:gd name="T53" fmla="*/ 241 h 577"/>
                <a:gd name="T54" fmla="*/ 586 w 625"/>
                <a:gd name="T55" fmla="*/ 278 h 577"/>
                <a:gd name="T56" fmla="*/ 589 w 625"/>
                <a:gd name="T57" fmla="*/ 316 h 577"/>
                <a:gd name="T58" fmla="*/ 621 w 625"/>
                <a:gd name="T59" fmla="*/ 330 h 577"/>
                <a:gd name="T60" fmla="*/ 624 w 625"/>
                <a:gd name="T61" fmla="*/ 365 h 577"/>
                <a:gd name="T62" fmla="*/ 601 w 625"/>
                <a:gd name="T63" fmla="*/ 388 h 577"/>
                <a:gd name="T64" fmla="*/ 571 w 625"/>
                <a:gd name="T65" fmla="*/ 379 h 577"/>
                <a:gd name="T66" fmla="*/ 534 w 625"/>
                <a:gd name="T67" fmla="*/ 379 h 577"/>
                <a:gd name="T68" fmla="*/ 548 w 625"/>
                <a:gd name="T69" fmla="*/ 428 h 577"/>
                <a:gd name="T70" fmla="*/ 548 w 625"/>
                <a:gd name="T71" fmla="*/ 474 h 577"/>
                <a:gd name="T72" fmla="*/ 543 w 625"/>
                <a:gd name="T73" fmla="*/ 493 h 577"/>
                <a:gd name="T74" fmla="*/ 494 w 625"/>
                <a:gd name="T75" fmla="*/ 492 h 577"/>
                <a:gd name="T76" fmla="*/ 471 w 625"/>
                <a:gd name="T77" fmla="*/ 534 h 577"/>
                <a:gd name="T78" fmla="*/ 459 w 625"/>
                <a:gd name="T79" fmla="*/ 576 h 577"/>
                <a:gd name="T80" fmla="*/ 429 w 625"/>
                <a:gd name="T81" fmla="*/ 546 h 577"/>
                <a:gd name="T82" fmla="*/ 407 w 625"/>
                <a:gd name="T83" fmla="*/ 547 h 577"/>
                <a:gd name="T84" fmla="*/ 389 w 625"/>
                <a:gd name="T85" fmla="*/ 555 h 577"/>
                <a:gd name="T86" fmla="*/ 375 w 625"/>
                <a:gd name="T87" fmla="*/ 530 h 577"/>
                <a:gd name="T88" fmla="*/ 345 w 625"/>
                <a:gd name="T89" fmla="*/ 531 h 577"/>
                <a:gd name="T90" fmla="*/ 311 w 625"/>
                <a:gd name="T91" fmla="*/ 505 h 577"/>
                <a:gd name="T92" fmla="*/ 267 w 625"/>
                <a:gd name="T93" fmla="*/ 506 h 577"/>
                <a:gd name="T94" fmla="*/ 247 w 625"/>
                <a:gd name="T95" fmla="*/ 487 h 577"/>
                <a:gd name="T96" fmla="*/ 220 w 625"/>
                <a:gd name="T97" fmla="*/ 466 h 577"/>
                <a:gd name="T98" fmla="*/ 169 w 625"/>
                <a:gd name="T99" fmla="*/ 441 h 577"/>
                <a:gd name="T100" fmla="*/ 120 w 625"/>
                <a:gd name="T101" fmla="*/ 428 h 577"/>
                <a:gd name="T102" fmla="*/ 83 w 625"/>
                <a:gd name="T103" fmla="*/ 424 h 577"/>
                <a:gd name="T104" fmla="*/ 57 w 625"/>
                <a:gd name="T105" fmla="*/ 44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5" h="577">
                  <a:moveTo>
                    <a:pt x="15" y="463"/>
                  </a:moveTo>
                  <a:lnTo>
                    <a:pt x="10" y="450"/>
                  </a:lnTo>
                  <a:lnTo>
                    <a:pt x="11" y="438"/>
                  </a:lnTo>
                  <a:lnTo>
                    <a:pt x="17" y="423"/>
                  </a:lnTo>
                  <a:lnTo>
                    <a:pt x="27" y="410"/>
                  </a:lnTo>
                  <a:lnTo>
                    <a:pt x="27" y="394"/>
                  </a:lnTo>
                  <a:lnTo>
                    <a:pt x="10" y="380"/>
                  </a:lnTo>
                  <a:lnTo>
                    <a:pt x="0" y="370"/>
                  </a:lnTo>
                  <a:lnTo>
                    <a:pt x="3" y="357"/>
                  </a:lnTo>
                  <a:lnTo>
                    <a:pt x="15" y="341"/>
                  </a:lnTo>
                  <a:lnTo>
                    <a:pt x="26" y="332"/>
                  </a:lnTo>
                  <a:lnTo>
                    <a:pt x="45" y="330"/>
                  </a:lnTo>
                  <a:lnTo>
                    <a:pt x="52" y="329"/>
                  </a:lnTo>
                  <a:lnTo>
                    <a:pt x="67" y="322"/>
                  </a:lnTo>
                  <a:lnTo>
                    <a:pt x="73" y="315"/>
                  </a:lnTo>
                  <a:lnTo>
                    <a:pt x="74" y="303"/>
                  </a:lnTo>
                  <a:lnTo>
                    <a:pt x="75" y="274"/>
                  </a:lnTo>
                  <a:lnTo>
                    <a:pt x="75" y="259"/>
                  </a:lnTo>
                  <a:lnTo>
                    <a:pt x="74" y="237"/>
                  </a:lnTo>
                  <a:lnTo>
                    <a:pt x="78" y="221"/>
                  </a:lnTo>
                  <a:lnTo>
                    <a:pt x="79" y="209"/>
                  </a:lnTo>
                  <a:lnTo>
                    <a:pt x="84" y="203"/>
                  </a:lnTo>
                  <a:lnTo>
                    <a:pt x="86" y="193"/>
                  </a:lnTo>
                  <a:lnTo>
                    <a:pt x="104" y="197"/>
                  </a:lnTo>
                  <a:lnTo>
                    <a:pt x="123" y="199"/>
                  </a:lnTo>
                  <a:lnTo>
                    <a:pt x="139" y="207"/>
                  </a:lnTo>
                  <a:lnTo>
                    <a:pt x="157" y="211"/>
                  </a:lnTo>
                  <a:lnTo>
                    <a:pt x="170" y="199"/>
                  </a:lnTo>
                  <a:lnTo>
                    <a:pt x="178" y="189"/>
                  </a:lnTo>
                  <a:lnTo>
                    <a:pt x="189" y="176"/>
                  </a:lnTo>
                  <a:lnTo>
                    <a:pt x="209" y="194"/>
                  </a:lnTo>
                  <a:lnTo>
                    <a:pt x="222" y="213"/>
                  </a:lnTo>
                  <a:lnTo>
                    <a:pt x="228" y="206"/>
                  </a:lnTo>
                  <a:lnTo>
                    <a:pt x="224" y="193"/>
                  </a:lnTo>
                  <a:lnTo>
                    <a:pt x="216" y="161"/>
                  </a:lnTo>
                  <a:lnTo>
                    <a:pt x="221" y="151"/>
                  </a:lnTo>
                  <a:lnTo>
                    <a:pt x="230" y="140"/>
                  </a:lnTo>
                  <a:lnTo>
                    <a:pt x="239" y="127"/>
                  </a:lnTo>
                  <a:lnTo>
                    <a:pt x="252" y="115"/>
                  </a:lnTo>
                  <a:lnTo>
                    <a:pt x="265" y="112"/>
                  </a:lnTo>
                  <a:lnTo>
                    <a:pt x="271" y="104"/>
                  </a:lnTo>
                  <a:lnTo>
                    <a:pt x="277" y="98"/>
                  </a:lnTo>
                  <a:lnTo>
                    <a:pt x="295" y="84"/>
                  </a:lnTo>
                  <a:lnTo>
                    <a:pt x="299" y="69"/>
                  </a:lnTo>
                  <a:lnTo>
                    <a:pt x="307" y="59"/>
                  </a:lnTo>
                  <a:lnTo>
                    <a:pt x="316" y="48"/>
                  </a:lnTo>
                  <a:lnTo>
                    <a:pt x="332" y="47"/>
                  </a:lnTo>
                  <a:lnTo>
                    <a:pt x="347" y="52"/>
                  </a:lnTo>
                  <a:lnTo>
                    <a:pt x="369" y="44"/>
                  </a:lnTo>
                  <a:lnTo>
                    <a:pt x="379" y="33"/>
                  </a:lnTo>
                  <a:lnTo>
                    <a:pt x="376" y="24"/>
                  </a:lnTo>
                  <a:lnTo>
                    <a:pt x="391" y="18"/>
                  </a:lnTo>
                  <a:lnTo>
                    <a:pt x="404" y="9"/>
                  </a:lnTo>
                  <a:lnTo>
                    <a:pt x="421" y="0"/>
                  </a:lnTo>
                  <a:lnTo>
                    <a:pt x="428" y="22"/>
                  </a:lnTo>
                  <a:lnTo>
                    <a:pt x="426" y="31"/>
                  </a:lnTo>
                  <a:lnTo>
                    <a:pt x="443" y="33"/>
                  </a:lnTo>
                  <a:lnTo>
                    <a:pt x="460" y="36"/>
                  </a:lnTo>
                  <a:lnTo>
                    <a:pt x="469" y="44"/>
                  </a:lnTo>
                  <a:lnTo>
                    <a:pt x="468" y="55"/>
                  </a:lnTo>
                  <a:lnTo>
                    <a:pt x="474" y="69"/>
                  </a:lnTo>
                  <a:lnTo>
                    <a:pt x="479" y="74"/>
                  </a:lnTo>
                  <a:lnTo>
                    <a:pt x="486" y="72"/>
                  </a:lnTo>
                  <a:lnTo>
                    <a:pt x="493" y="63"/>
                  </a:lnTo>
                  <a:lnTo>
                    <a:pt x="506" y="62"/>
                  </a:lnTo>
                  <a:lnTo>
                    <a:pt x="527" y="66"/>
                  </a:lnTo>
                  <a:lnTo>
                    <a:pt x="536" y="74"/>
                  </a:lnTo>
                  <a:lnTo>
                    <a:pt x="535" y="82"/>
                  </a:lnTo>
                  <a:lnTo>
                    <a:pt x="540" y="95"/>
                  </a:lnTo>
                  <a:lnTo>
                    <a:pt x="540" y="101"/>
                  </a:lnTo>
                  <a:lnTo>
                    <a:pt x="534" y="115"/>
                  </a:lnTo>
                  <a:lnTo>
                    <a:pt x="549" y="129"/>
                  </a:lnTo>
                  <a:lnTo>
                    <a:pt x="546" y="144"/>
                  </a:lnTo>
                  <a:lnTo>
                    <a:pt x="544" y="160"/>
                  </a:lnTo>
                  <a:lnTo>
                    <a:pt x="536" y="169"/>
                  </a:lnTo>
                  <a:lnTo>
                    <a:pt x="530" y="177"/>
                  </a:lnTo>
                  <a:lnTo>
                    <a:pt x="536" y="189"/>
                  </a:lnTo>
                  <a:lnTo>
                    <a:pt x="543" y="199"/>
                  </a:lnTo>
                  <a:lnTo>
                    <a:pt x="546" y="214"/>
                  </a:lnTo>
                  <a:lnTo>
                    <a:pt x="550" y="229"/>
                  </a:lnTo>
                  <a:lnTo>
                    <a:pt x="549" y="241"/>
                  </a:lnTo>
                  <a:lnTo>
                    <a:pt x="566" y="259"/>
                  </a:lnTo>
                  <a:lnTo>
                    <a:pt x="574" y="272"/>
                  </a:lnTo>
                  <a:lnTo>
                    <a:pt x="586" y="278"/>
                  </a:lnTo>
                  <a:lnTo>
                    <a:pt x="590" y="287"/>
                  </a:lnTo>
                  <a:lnTo>
                    <a:pt x="583" y="302"/>
                  </a:lnTo>
                  <a:lnTo>
                    <a:pt x="589" y="316"/>
                  </a:lnTo>
                  <a:lnTo>
                    <a:pt x="607" y="311"/>
                  </a:lnTo>
                  <a:lnTo>
                    <a:pt x="616" y="319"/>
                  </a:lnTo>
                  <a:lnTo>
                    <a:pt x="621" y="330"/>
                  </a:lnTo>
                  <a:lnTo>
                    <a:pt x="615" y="334"/>
                  </a:lnTo>
                  <a:lnTo>
                    <a:pt x="619" y="353"/>
                  </a:lnTo>
                  <a:lnTo>
                    <a:pt x="624" y="365"/>
                  </a:lnTo>
                  <a:lnTo>
                    <a:pt x="616" y="374"/>
                  </a:lnTo>
                  <a:lnTo>
                    <a:pt x="612" y="379"/>
                  </a:lnTo>
                  <a:lnTo>
                    <a:pt x="601" y="388"/>
                  </a:lnTo>
                  <a:lnTo>
                    <a:pt x="586" y="393"/>
                  </a:lnTo>
                  <a:lnTo>
                    <a:pt x="579" y="387"/>
                  </a:lnTo>
                  <a:lnTo>
                    <a:pt x="571" y="379"/>
                  </a:lnTo>
                  <a:lnTo>
                    <a:pt x="559" y="369"/>
                  </a:lnTo>
                  <a:lnTo>
                    <a:pt x="542" y="368"/>
                  </a:lnTo>
                  <a:lnTo>
                    <a:pt x="534" y="379"/>
                  </a:lnTo>
                  <a:lnTo>
                    <a:pt x="525" y="386"/>
                  </a:lnTo>
                  <a:lnTo>
                    <a:pt x="546" y="412"/>
                  </a:lnTo>
                  <a:lnTo>
                    <a:pt x="548" y="428"/>
                  </a:lnTo>
                  <a:lnTo>
                    <a:pt x="547" y="443"/>
                  </a:lnTo>
                  <a:lnTo>
                    <a:pt x="549" y="457"/>
                  </a:lnTo>
                  <a:lnTo>
                    <a:pt x="548" y="474"/>
                  </a:lnTo>
                  <a:lnTo>
                    <a:pt x="550" y="485"/>
                  </a:lnTo>
                  <a:lnTo>
                    <a:pt x="546" y="490"/>
                  </a:lnTo>
                  <a:lnTo>
                    <a:pt x="543" y="493"/>
                  </a:lnTo>
                  <a:lnTo>
                    <a:pt x="529" y="493"/>
                  </a:lnTo>
                  <a:lnTo>
                    <a:pt x="507" y="491"/>
                  </a:lnTo>
                  <a:lnTo>
                    <a:pt x="494" y="492"/>
                  </a:lnTo>
                  <a:lnTo>
                    <a:pt x="483" y="506"/>
                  </a:lnTo>
                  <a:lnTo>
                    <a:pt x="479" y="517"/>
                  </a:lnTo>
                  <a:lnTo>
                    <a:pt x="471" y="534"/>
                  </a:lnTo>
                  <a:lnTo>
                    <a:pt x="465" y="551"/>
                  </a:lnTo>
                  <a:lnTo>
                    <a:pt x="463" y="567"/>
                  </a:lnTo>
                  <a:lnTo>
                    <a:pt x="459" y="576"/>
                  </a:lnTo>
                  <a:lnTo>
                    <a:pt x="443" y="553"/>
                  </a:lnTo>
                  <a:lnTo>
                    <a:pt x="439" y="548"/>
                  </a:lnTo>
                  <a:lnTo>
                    <a:pt x="429" y="546"/>
                  </a:lnTo>
                  <a:lnTo>
                    <a:pt x="421" y="551"/>
                  </a:lnTo>
                  <a:lnTo>
                    <a:pt x="414" y="545"/>
                  </a:lnTo>
                  <a:lnTo>
                    <a:pt x="407" y="547"/>
                  </a:lnTo>
                  <a:lnTo>
                    <a:pt x="401" y="541"/>
                  </a:lnTo>
                  <a:lnTo>
                    <a:pt x="396" y="546"/>
                  </a:lnTo>
                  <a:lnTo>
                    <a:pt x="389" y="555"/>
                  </a:lnTo>
                  <a:lnTo>
                    <a:pt x="383" y="562"/>
                  </a:lnTo>
                  <a:lnTo>
                    <a:pt x="380" y="544"/>
                  </a:lnTo>
                  <a:lnTo>
                    <a:pt x="375" y="530"/>
                  </a:lnTo>
                  <a:lnTo>
                    <a:pt x="367" y="522"/>
                  </a:lnTo>
                  <a:lnTo>
                    <a:pt x="352" y="522"/>
                  </a:lnTo>
                  <a:lnTo>
                    <a:pt x="345" y="531"/>
                  </a:lnTo>
                  <a:lnTo>
                    <a:pt x="339" y="538"/>
                  </a:lnTo>
                  <a:lnTo>
                    <a:pt x="324" y="521"/>
                  </a:lnTo>
                  <a:lnTo>
                    <a:pt x="311" y="505"/>
                  </a:lnTo>
                  <a:lnTo>
                    <a:pt x="298" y="503"/>
                  </a:lnTo>
                  <a:lnTo>
                    <a:pt x="283" y="507"/>
                  </a:lnTo>
                  <a:lnTo>
                    <a:pt x="267" y="506"/>
                  </a:lnTo>
                  <a:lnTo>
                    <a:pt x="266" y="496"/>
                  </a:lnTo>
                  <a:lnTo>
                    <a:pt x="263" y="493"/>
                  </a:lnTo>
                  <a:lnTo>
                    <a:pt x="247" y="487"/>
                  </a:lnTo>
                  <a:lnTo>
                    <a:pt x="242" y="476"/>
                  </a:lnTo>
                  <a:lnTo>
                    <a:pt x="230" y="469"/>
                  </a:lnTo>
                  <a:lnTo>
                    <a:pt x="220" y="466"/>
                  </a:lnTo>
                  <a:lnTo>
                    <a:pt x="193" y="450"/>
                  </a:lnTo>
                  <a:lnTo>
                    <a:pt x="182" y="443"/>
                  </a:lnTo>
                  <a:lnTo>
                    <a:pt x="169" y="441"/>
                  </a:lnTo>
                  <a:lnTo>
                    <a:pt x="157" y="442"/>
                  </a:lnTo>
                  <a:lnTo>
                    <a:pt x="142" y="435"/>
                  </a:lnTo>
                  <a:lnTo>
                    <a:pt x="120" y="428"/>
                  </a:lnTo>
                  <a:lnTo>
                    <a:pt x="104" y="424"/>
                  </a:lnTo>
                  <a:lnTo>
                    <a:pt x="91" y="425"/>
                  </a:lnTo>
                  <a:lnTo>
                    <a:pt x="83" y="424"/>
                  </a:lnTo>
                  <a:lnTo>
                    <a:pt x="74" y="422"/>
                  </a:lnTo>
                  <a:lnTo>
                    <a:pt x="62" y="436"/>
                  </a:lnTo>
                  <a:lnTo>
                    <a:pt x="57" y="449"/>
                  </a:lnTo>
                  <a:lnTo>
                    <a:pt x="48" y="460"/>
                  </a:lnTo>
                  <a:lnTo>
                    <a:pt x="15" y="463"/>
                  </a:lnTo>
                </a:path>
              </a:pathLst>
            </a:custGeom>
            <a:solidFill>
              <a:srgbClr val="FFFF99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4830" y="527"/>
              <a:ext cx="72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ru-RU" sz="1400" b="1" i="1" dirty="0"/>
                <a:t>Ельня</a:t>
              </a:r>
            </a:p>
          </p:txBody>
        </p:sp>
        <p:sp>
          <p:nvSpPr>
            <p:cNvPr id="16" name="AutoShape 21"/>
            <p:cNvSpPr>
              <a:spLocks noChangeArrowheads="1"/>
            </p:cNvSpPr>
            <p:nvPr/>
          </p:nvSpPr>
          <p:spPr bwMode="auto">
            <a:xfrm>
              <a:off x="5193" y="663"/>
              <a:ext cx="91" cy="91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4831" y="858"/>
              <a:ext cx="73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solidFill>
                    <a:srgbClr val="FF0066"/>
                  </a:solidFill>
                  <a:latin typeface="Effra Corp" panose="020B0603020203020204" pitchFamily="34" charset="0"/>
                </a:rPr>
                <a:t>Беларусь</a:t>
              </a:r>
            </a:p>
          </p:txBody>
        </p:sp>
      </p:grp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288542" y="380728"/>
            <a:ext cx="201573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Effra Corp" panose="020B0603020203020204" pitchFamily="34" charset="0"/>
              </a:rPr>
              <a:t>РЕЗУЛЬТАТЫ: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293282" y="830597"/>
            <a:ext cx="5898899" cy="3083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sz="1400" b="1" i="1" dirty="0">
                <a:solidFill>
                  <a:srgbClr val="0033CC"/>
                </a:solidFill>
                <a:latin typeface="Effra Corp" panose="020B0603020203020204" pitchFamily="34" charset="0"/>
              </a:rPr>
              <a:t>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Уровень воды в озерах центральной части болота поднялся более чем на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1 метр (!),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торф вернулся в увлажненное состояние, восстанавливается моховой покров болота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С 2007 года на Ельне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нет серьезных пожаров!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 По результатам расчета </a:t>
            </a:r>
            <a:r>
              <a:rPr lang="ru-RU" altLang="ru-RU" b="1" dirty="0">
                <a:solidFill>
                  <a:srgbClr val="C00000"/>
                </a:solidFill>
                <a:latin typeface="Effra Corp" panose="020B0603020203020204" pitchFamily="34" charset="0"/>
              </a:rPr>
              <a:t>суммарная оценка </a:t>
            </a:r>
            <a:r>
              <a:rPr lang="ru-RU" altLang="ru-RU" b="1" dirty="0" err="1">
                <a:solidFill>
                  <a:srgbClr val="C00000"/>
                </a:solidFill>
                <a:latin typeface="Effra Corp" panose="020B0603020203020204" pitchFamily="34" charset="0"/>
              </a:rPr>
              <a:t>экосистемных</a:t>
            </a:r>
            <a:r>
              <a:rPr lang="ru-RU" altLang="ru-RU" b="1" dirty="0">
                <a:solidFill>
                  <a:srgbClr val="C00000"/>
                </a:solidFill>
                <a:latin typeface="Effra Corp" panose="020B0603020203020204" pitchFamily="34" charset="0"/>
              </a:rPr>
              <a:t> услуг территории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Effra Corp" panose="020B0603020203020204" pitchFamily="34" charset="0"/>
              </a:rPr>
              <a:t>(интегральная оценка услуг болотных экосистем + интегральная оценка услуг водных экосистем) (ежегодно):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6181" y="38995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latin typeface="Effra Corp" panose="020B0603020203020204" pitchFamily="34" charset="0"/>
              </a:rPr>
              <a:t>Ц</a:t>
            </a:r>
            <a:r>
              <a:rPr lang="ru-RU" b="1" baseline="-25000" dirty="0" err="1">
                <a:latin typeface="Effra Corp" panose="020B0603020203020204" pitchFamily="34" charset="0"/>
              </a:rPr>
              <a:t>эу</a:t>
            </a:r>
            <a:r>
              <a:rPr lang="ru-RU" b="1" baseline="-25000" dirty="0">
                <a:latin typeface="Effra Corp" panose="020B0603020203020204" pitchFamily="34" charset="0"/>
              </a:rPr>
              <a:t> =</a:t>
            </a:r>
            <a:r>
              <a:rPr lang="ru-RU" dirty="0">
                <a:latin typeface="Effra Corp" panose="020B0603020203020204" pitchFamily="34" charset="0"/>
              </a:rPr>
              <a:t> </a:t>
            </a:r>
            <a:r>
              <a:rPr lang="ru-RU" b="1" dirty="0">
                <a:latin typeface="Effra Corp" panose="020B0603020203020204" pitchFamily="34" charset="0"/>
              </a:rPr>
              <a:t>20 440 985 </a:t>
            </a:r>
            <a:r>
              <a:rPr lang="en-US" b="1" dirty="0">
                <a:latin typeface="Effra Corp" panose="020B0603020203020204" pitchFamily="34" charset="0"/>
              </a:rPr>
              <a:t>USD</a:t>
            </a:r>
            <a:r>
              <a:rPr lang="ru-RU" b="1" dirty="0">
                <a:latin typeface="Effra Corp" panose="020B0603020203020204" pitchFamily="34" charset="0"/>
              </a:rPr>
              <a:t> +</a:t>
            </a:r>
            <a:r>
              <a:rPr lang="ru-RU" dirty="0">
                <a:latin typeface="Effra Corp" panose="020B0603020203020204" pitchFamily="34" charset="0"/>
              </a:rPr>
              <a:t> </a:t>
            </a:r>
            <a:r>
              <a:rPr lang="ru-RU" b="1" dirty="0">
                <a:latin typeface="Effra Corp" panose="020B0603020203020204" pitchFamily="34" charset="0"/>
              </a:rPr>
              <a:t>14 535 000 </a:t>
            </a:r>
            <a:r>
              <a:rPr lang="en-US" b="1" dirty="0">
                <a:latin typeface="Effra Corp" panose="020B0603020203020204" pitchFamily="34" charset="0"/>
              </a:rPr>
              <a:t>USD </a:t>
            </a:r>
            <a:r>
              <a:rPr lang="ru-RU" b="1" dirty="0">
                <a:latin typeface="Effra Corp" panose="020B0603020203020204" pitchFamily="34" charset="0"/>
              </a:rPr>
              <a:t>= </a:t>
            </a:r>
            <a:r>
              <a:rPr lang="ru-RU" b="1" dirty="0">
                <a:solidFill>
                  <a:srgbClr val="FF0000"/>
                </a:solidFill>
                <a:latin typeface="Effra Corp" panose="020B0603020203020204" pitchFamily="34" charset="0"/>
              </a:rPr>
              <a:t>34 975 985</a:t>
            </a:r>
            <a:r>
              <a:rPr lang="en-US" b="1" dirty="0">
                <a:solidFill>
                  <a:srgbClr val="FF0000"/>
                </a:solidFill>
                <a:latin typeface="Effra Corp" panose="020B0603020203020204" pitchFamily="34" charset="0"/>
              </a:rPr>
              <a:t> </a:t>
            </a:r>
            <a:r>
              <a:rPr lang="en-US" b="1" dirty="0">
                <a:latin typeface="Effra Corp" panose="020B0603020203020204" pitchFamily="34" charset="0"/>
              </a:rPr>
              <a:t>USD</a:t>
            </a:r>
            <a:endParaRPr lang="ru-RU" dirty="0">
              <a:latin typeface="Effra Corp" panose="020B0603020203020204" pitchFamily="34" charset="0"/>
            </a:endParaRPr>
          </a:p>
          <a:p>
            <a:pPr algn="ctr"/>
            <a:endParaRPr lang="ru-RU" b="1" dirty="0"/>
          </a:p>
        </p:txBody>
      </p:sp>
      <p:pic>
        <p:nvPicPr>
          <p:cNvPr id="505" name="ramka.png"/>
          <p:cNvPicPr/>
          <p:nvPr/>
        </p:nvPicPr>
        <p:blipFill>
          <a:blip r:embed="rId4">
            <a:extLst/>
          </a:blip>
          <a:srcRect t="29464" r="44867" b="2835"/>
          <a:stretch>
            <a:fillRect/>
          </a:stretch>
        </p:blipFill>
        <p:spPr>
          <a:xfrm flipH="1">
            <a:off x="5788508" y="1461985"/>
            <a:ext cx="6721709" cy="46428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8815271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1"/>
          <p:cNvGraphicFramePr>
            <a:graphicFrameLocks noChangeAspect="1"/>
          </p:cNvGraphicFramePr>
          <p:nvPr>
            <p:extLst/>
          </p:nvPr>
        </p:nvGraphicFramePr>
        <p:xfrm>
          <a:off x="6538913" y="1922463"/>
          <a:ext cx="4985544" cy="346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Точечный рисунок" r:id="rId3" imgW="7486560" imgH="5210280" progId="Paint.Picture">
                  <p:embed/>
                </p:oleObj>
              </mc:Choice>
              <mc:Fallback>
                <p:oleObj name="Точечный рисунок" r:id="rId3" imgW="7486560" imgH="5210280" progId="Paint.Picture">
                  <p:embed/>
                  <p:pic>
                    <p:nvPicPr>
                      <p:cNvPr id="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1922463"/>
                        <a:ext cx="4985544" cy="346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5" name="ramka.png"/>
          <p:cNvPicPr/>
          <p:nvPr/>
        </p:nvPicPr>
        <p:blipFill>
          <a:blip r:embed="rId5">
            <a:extLst/>
          </a:blip>
          <a:srcRect t="29464" r="44867" b="2835"/>
          <a:stretch>
            <a:fillRect/>
          </a:stretch>
        </p:blipFill>
        <p:spPr>
          <a:xfrm flipH="1">
            <a:off x="5788508" y="1461985"/>
            <a:ext cx="6721709" cy="46428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07" name="Shape 507"/>
          <p:cNvSpPr/>
          <p:nvPr/>
        </p:nvSpPr>
        <p:spPr>
          <a:xfrm>
            <a:off x="410080" y="963080"/>
            <a:ext cx="5491867" cy="488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4600" spc="9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C00000"/>
                </a:solidFill>
                <a:latin typeface="Effra Corp" panose="020B0603020203020204" pitchFamily="34" charset="0"/>
              </a:rPr>
              <a:t>ПАРТНЕРЫ:</a:t>
            </a:r>
          </a:p>
          <a:p>
            <a:pPr>
              <a:spcBef>
                <a:spcPct val="0"/>
              </a:spcBef>
            </a:pPr>
            <a:endParaRPr lang="ru-RU" altLang="ru-RU" sz="1400" b="1" dirty="0">
              <a:solidFill>
                <a:srgbClr val="C00000"/>
              </a:solidFill>
              <a:latin typeface="Effra Corp" panose="020B0603020203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dirty="0" err="1">
                <a:latin typeface="Effra Corp" panose="020B0603020203020204" pitchFamily="34" charset="0"/>
              </a:rPr>
              <a:t>ПРООН</a:t>
            </a:r>
            <a:r>
              <a:rPr lang="ru-RU" altLang="ru-RU" sz="2000" dirty="0">
                <a:latin typeface="Effra Corp" panose="020B0603020203020204" pitchFamily="34" charset="0"/>
              </a:rPr>
              <a:t> в Беларуси 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dirty="0" err="1">
                <a:latin typeface="Effra Corp" panose="020B0603020203020204" pitchFamily="34" charset="0"/>
              </a:rPr>
              <a:t>ОО</a:t>
            </a:r>
            <a:r>
              <a:rPr lang="ru-RU" altLang="ru-RU" sz="2000" dirty="0">
                <a:latin typeface="Effra Corp" panose="020B0603020203020204" pitchFamily="34" charset="0"/>
              </a:rPr>
              <a:t> «</a:t>
            </a:r>
            <a:r>
              <a:rPr lang="ru-RU" altLang="ru-RU" sz="2000" dirty="0" err="1">
                <a:latin typeface="Effra Corp" panose="020B0603020203020204" pitchFamily="34" charset="0"/>
              </a:rPr>
              <a:t>Ахова</a:t>
            </a:r>
            <a:r>
              <a:rPr lang="ru-RU" altLang="ru-RU" sz="2000" dirty="0">
                <a:latin typeface="Effra Corp" panose="020B0603020203020204" pitchFamily="34" charset="0"/>
              </a:rPr>
              <a:t> </a:t>
            </a:r>
            <a:r>
              <a:rPr lang="ru-RU" altLang="ru-RU" sz="2000" dirty="0" err="1">
                <a:latin typeface="Effra Corp" panose="020B0603020203020204" pitchFamily="34" charset="0"/>
              </a:rPr>
              <a:t>птушак</a:t>
            </a:r>
            <a:r>
              <a:rPr lang="ru-RU" altLang="ru-RU" sz="2000" dirty="0">
                <a:latin typeface="Effra Corp" panose="020B0603020203020204" pitchFamily="34" charset="0"/>
              </a:rPr>
              <a:t> </a:t>
            </a:r>
            <a:r>
              <a:rPr lang="ru-RU" altLang="ru-RU" sz="2000" dirty="0" err="1">
                <a:latin typeface="Effra Corp" panose="020B0603020203020204" pitchFamily="34" charset="0"/>
              </a:rPr>
              <a:t>Бацькаўшчыны</a:t>
            </a:r>
            <a:r>
              <a:rPr lang="ru-RU" altLang="ru-RU" sz="2000" dirty="0">
                <a:latin typeface="Effra Corp" panose="020B0603020203020204" pitchFamily="34" charset="0"/>
              </a:rPr>
              <a:t>»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Effra Corp" panose="020B0603020203020204" pitchFamily="34" charset="0"/>
              </a:rPr>
              <a:t>Национальная академия наук Беларуси 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Effra Corp" panose="020B0603020203020204" pitchFamily="34" charset="0"/>
              </a:rPr>
              <a:t>Фонд </a:t>
            </a:r>
            <a:r>
              <a:rPr lang="en-US" altLang="ru-RU" sz="2000" dirty="0">
                <a:latin typeface="Effra Corp" panose="020B0603020203020204" pitchFamily="34" charset="0"/>
              </a:rPr>
              <a:t>The Coca-Cola Foundation</a:t>
            </a:r>
            <a:r>
              <a:rPr lang="ru-RU" altLang="ru-RU" sz="2000" dirty="0">
                <a:latin typeface="Effra Corp" panose="020B0603020203020204" pitchFamily="34" charset="0"/>
              </a:rPr>
              <a:t> (США)</a:t>
            </a:r>
          </a:p>
          <a:p>
            <a:pPr>
              <a:spcBef>
                <a:spcPct val="0"/>
              </a:spcBef>
            </a:pPr>
            <a:endParaRPr lang="ru-RU" altLang="ru-RU" sz="1200" dirty="0">
              <a:latin typeface="Effra Corp" panose="020B0603020203020204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1200" dirty="0">
              <a:latin typeface="Effra Corp" panose="020B060302020302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ru-RU" sz="2100" b="1" dirty="0">
                <a:latin typeface="Effra Corp" panose="020B0603020203020204" pitchFamily="34" charset="0"/>
              </a:rPr>
              <a:t>октябрь, 2015 г</a:t>
            </a:r>
            <a:r>
              <a:rPr lang="ru-RU" sz="2100" dirty="0">
                <a:latin typeface="Effra Corp" panose="020B0603020203020204" pitchFamily="34" charset="0"/>
              </a:rPr>
              <a:t>. – начало строительства плотин промышленным способом </a:t>
            </a:r>
            <a:r>
              <a:rPr lang="ru-RU" sz="2100" dirty="0">
                <a:solidFill>
                  <a:srgbClr val="C00000"/>
                </a:solidFill>
                <a:latin typeface="Effra Corp" panose="020B0603020203020204" pitchFamily="34" charset="0"/>
              </a:rPr>
              <a:t>(проект «Торфяники-2»)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ru-RU" sz="2100" dirty="0">
              <a:solidFill>
                <a:srgbClr val="C00000"/>
              </a:solidFill>
              <a:latin typeface="Effra Corp" panose="020B0603020203020204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ru-RU" altLang="ru-RU" sz="2100" b="1" dirty="0">
                <a:latin typeface="Effra Corp" panose="020B0603020203020204" pitchFamily="34" charset="0"/>
              </a:rPr>
              <a:t>октябрь, 2016 г</a:t>
            </a:r>
            <a:r>
              <a:rPr lang="ru-RU" altLang="ru-RU" sz="2100" dirty="0">
                <a:latin typeface="Effra Corp" panose="020B0603020203020204" pitchFamily="34" charset="0"/>
              </a:rPr>
              <a:t>. – </a:t>
            </a:r>
            <a:r>
              <a:rPr lang="ru-RU" altLang="ru-RU" sz="2100" dirty="0">
                <a:solidFill>
                  <a:srgbClr val="C00000"/>
                </a:solidFill>
                <a:latin typeface="Effra Corp" panose="020B0603020203020204" pitchFamily="34" charset="0"/>
              </a:rPr>
              <a:t>открытие специализированного экологического класса </a:t>
            </a:r>
            <a:r>
              <a:rPr lang="ru-RU" altLang="ru-RU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Effra Corp" panose="020B0603020203020204" pitchFamily="34" charset="0"/>
              </a:rPr>
              <a:t>в </a:t>
            </a:r>
            <a:r>
              <a:rPr lang="ru-RU" altLang="ru-RU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ffra Corp" panose="020B0603020203020204" pitchFamily="34" charset="0"/>
              </a:rPr>
              <a:t>д.Германовичи</a:t>
            </a:r>
            <a:r>
              <a:rPr lang="ru-RU" altLang="ru-RU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Effra Corp" panose="020B0603020203020204" pitchFamily="34" charset="0"/>
              </a:rPr>
              <a:t> </a:t>
            </a:r>
            <a:r>
              <a:rPr lang="ru-RU" altLang="ru-RU" sz="2100" dirty="0">
                <a:latin typeface="Effra Corp" panose="020B0603020203020204" pitchFamily="34" charset="0"/>
              </a:rPr>
              <a:t>для школьников и местных жителей </a:t>
            </a:r>
          </a:p>
        </p:txBody>
      </p:sp>
      <p:sp>
        <p:nvSpPr>
          <p:cNvPr id="509" name="Shape 509"/>
          <p:cNvSpPr/>
          <p:nvPr/>
        </p:nvSpPr>
        <p:spPr>
          <a:xfrm>
            <a:off x="2477371" y="332636"/>
            <a:ext cx="632730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algn="r">
              <a:defRPr sz="1800"/>
            </a:pPr>
            <a:r>
              <a:rPr lang="ru-RU" sz="3200" cap="all" spc="45" dirty="0">
                <a:solidFill>
                  <a:srgbClr val="D01022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Спасем Ельню </a:t>
            </a:r>
            <a:r>
              <a:rPr lang="ru-RU" sz="3200" b="1" cap="all" spc="45" dirty="0">
                <a:solidFill>
                  <a:srgbClr val="D01022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вместе!</a:t>
            </a:r>
            <a:endParaRPr sz="3200" cap="all" spc="45" dirty="0">
              <a:solidFill>
                <a:srgbClr val="53585F"/>
              </a:solidFill>
              <a:latin typeface="Effra Corp" panose="020B06030202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 rot="16200000">
            <a:off x="-1322711" y="3560627"/>
            <a:ext cx="2837785" cy="192360"/>
          </a:xfrm>
          <a:prstGeom prst="rect">
            <a:avLst/>
          </a:prstGeom>
          <a:solidFill>
            <a:srgbClr val="C8250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500" cap="all" spc="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sz="1800" cap="none" spc="0">
                <a:solidFill>
                  <a:srgbClr val="000000"/>
                </a:solidFill>
              </a:defRPr>
            </a:pPr>
            <a:r>
              <a:rPr lang="ru-RU" sz="1250" spc="25" dirty="0">
                <a:solidFill>
                  <a:schemeClr val="bg1"/>
                </a:solidFill>
              </a:rPr>
              <a:t>ЗАЩИТА ОКРУЖАЮЩЕЙ СРЕДЫ</a:t>
            </a:r>
            <a:endParaRPr sz="1250" spc="25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5289" r="75482" b="18542"/>
          <a:stretch/>
        </p:blipFill>
        <p:spPr bwMode="auto">
          <a:xfrm>
            <a:off x="11168743" y="157089"/>
            <a:ext cx="908957" cy="9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>
          <a:xfrm>
            <a:off x="11675141" y="6457572"/>
            <a:ext cx="443163" cy="465797"/>
          </a:xfrm>
        </p:spPr>
        <p:txBody>
          <a:bodyPr/>
          <a:lstStyle/>
          <a:p>
            <a:pPr lvl="0"/>
            <a:fld id="{86CB4B4D-7CA3-9044-876B-883B54F8677D}" type="slidenum">
              <a:rPr lang="ru-RU" sz="2000">
                <a:solidFill>
                  <a:srgbClr val="53585F"/>
                </a:solidFill>
              </a:rPr>
              <a:t>5</a:t>
            </a:fld>
            <a:endParaRPr lang="ru-RU" sz="2000" dirty="0">
              <a:solidFill>
                <a:srgbClr val="5358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184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6" y="1534438"/>
            <a:ext cx="7985344" cy="5323562"/>
          </a:xfrm>
          <a:prstGeom prst="teardrop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5289" r="75482" b="18542"/>
          <a:stretch/>
        </p:blipFill>
        <p:spPr bwMode="auto">
          <a:xfrm>
            <a:off x="137160" y="133752"/>
            <a:ext cx="908957" cy="9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509"/>
          <p:cNvSpPr/>
          <p:nvPr/>
        </p:nvSpPr>
        <p:spPr>
          <a:xfrm>
            <a:off x="2336674" y="477158"/>
            <a:ext cx="6327309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algn="r">
              <a:defRPr sz="1800"/>
            </a:pPr>
            <a:r>
              <a:rPr lang="ru-RU" sz="3200" b="1" cap="all" spc="45" dirty="0">
                <a:solidFill>
                  <a:srgbClr val="D01022"/>
                </a:solidFill>
                <a:latin typeface="Effra Corp" panose="020B0603020203020204" pitchFamily="34" charset="0"/>
                <a:ea typeface="Arial"/>
                <a:cs typeface="Arial"/>
                <a:sym typeface="Arial"/>
              </a:rPr>
              <a:t>СПАСИБО ЗА ВНИМАНИЕ!</a:t>
            </a:r>
            <a:endParaRPr sz="3200" cap="all" spc="45" dirty="0">
              <a:solidFill>
                <a:srgbClr val="53585F"/>
              </a:solidFill>
              <a:latin typeface="Effra Corp" panose="020B06030202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4" name="Picture 12" descr="http://www.belta.by/uploads/lotus/news/000023_48D772D3E6DD448943257EE20036B586_112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5"/>
          <a:stretch/>
        </p:blipFill>
        <p:spPr bwMode="auto">
          <a:xfrm>
            <a:off x="8181744" y="4196219"/>
            <a:ext cx="4246323" cy="2420188"/>
          </a:xfrm>
          <a:prstGeom prst="flowChartOnlineStorag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9" descr="PA0402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824" y="1534438"/>
            <a:ext cx="27368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476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544</Words>
  <Application>Microsoft Office PowerPoint</Application>
  <PresentationFormat>Широкоэкранный</PresentationFormat>
  <Paragraphs>55</Paragraphs>
  <Slides>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Effra Corp</vt:lpstr>
      <vt:lpstr>Wingdings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 Melnikova BY</dc:creator>
  <cp:lastModifiedBy>Tatyana Melnikova BY</cp:lastModifiedBy>
  <cp:revision>35</cp:revision>
  <dcterms:created xsi:type="dcterms:W3CDTF">2017-06-27T13:58:31Z</dcterms:created>
  <dcterms:modified xsi:type="dcterms:W3CDTF">2017-06-28T11:16:39Z</dcterms:modified>
</cp:coreProperties>
</file>